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6" r:id="rId9"/>
    <p:sldId id="269" r:id="rId10"/>
    <p:sldId id="270" r:id="rId11"/>
    <p:sldId id="262" r:id="rId12"/>
    <p:sldId id="267" r:id="rId13"/>
    <p:sldId id="268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0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AC40AD-7C31-4957-B2E5-1CD408AC39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F3873C-20B8-4F4E-9718-05073D2F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od, Mountain, Landscape, Nature, Sky, Northwest">
            <a:extLst>
              <a:ext uri="{FF2B5EF4-FFF2-40B4-BE49-F238E27FC236}">
                <a16:creationId xmlns:a16="http://schemas.microsoft.com/office/drawing/2014/main" id="{9A3D775F-30B9-43AB-BB8B-670C8F9EE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1278"/>
          <a:stretch/>
        </p:blipFill>
        <p:spPr bwMode="auto">
          <a:xfrm>
            <a:off x="20" y="1"/>
            <a:ext cx="12191980" cy="5938683"/>
          </a:xfrm>
          <a:prstGeom prst="rect">
            <a:avLst/>
          </a:prstGeom>
          <a:noFill/>
          <a:effectLst>
            <a:reflection blurRad="38100" stA="55000" endPos="1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00EC3-25F9-492C-BD14-FA032174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Educated Relocation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1E2B-F38A-4DC5-893B-FF5B16387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John Williams</a:t>
            </a:r>
          </a:p>
        </p:txBody>
      </p:sp>
    </p:spTree>
    <p:extLst>
      <p:ext uri="{BB962C8B-B14F-4D97-AF65-F5344CB8AC3E}">
        <p14:creationId xmlns:p14="http://schemas.microsoft.com/office/powerpoint/2010/main" val="32609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A2C-09B1-4D3D-A81F-CC6D8BF2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871C-F76B-4F80-A5F0-C56DC996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Neighborhoods were assigned to 30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F964-E761-40DA-9D0E-4E3A6F367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r="87652"/>
          <a:stretch/>
        </p:blipFill>
        <p:spPr>
          <a:xfrm>
            <a:off x="2291445" y="2756447"/>
            <a:ext cx="1573798" cy="3555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30AE8-07FC-4A35-B891-0941F11B8415}"/>
              </a:ext>
            </a:extLst>
          </p:cNvPr>
          <p:cNvSpPr txBox="1"/>
          <p:nvPr/>
        </p:nvSpPr>
        <p:spPr>
          <a:xfrm>
            <a:off x="1707327" y="2306890"/>
            <a:ext cx="27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Neighborhoods per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2C404-B013-4623-89FB-D5B197CC7815}"/>
              </a:ext>
            </a:extLst>
          </p:cNvPr>
          <p:cNvSpPr txBox="1"/>
          <p:nvPr/>
        </p:nvSpPr>
        <p:spPr>
          <a:xfrm flipH="1">
            <a:off x="5794126" y="2491556"/>
            <a:ext cx="446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Hampden and Decatur were in Cluster 25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429D3-15DC-41E7-9E38-59BB779CF439}"/>
              </a:ext>
            </a:extLst>
          </p:cNvPr>
          <p:cNvCxnSpPr>
            <a:stCxn id="6" idx="3"/>
          </p:cNvCxnSpPr>
          <p:nvPr/>
        </p:nvCxnSpPr>
        <p:spPr>
          <a:xfrm flipH="1">
            <a:off x="3741490" y="2968610"/>
            <a:ext cx="2052636" cy="10748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5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44BA-9555-425D-9DAC-6E56E7FD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Mapped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84AD4-3E60-4D6F-86E3-289984D8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63007" cy="42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42CD4-3CD7-478F-B596-0C8C2BD99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7" y="1133086"/>
            <a:ext cx="2686050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95C7B-3479-4887-A73B-FE828E8FD3FD}"/>
              </a:ext>
            </a:extLst>
          </p:cNvPr>
          <p:cNvSpPr txBox="1"/>
          <p:nvPr/>
        </p:nvSpPr>
        <p:spPr>
          <a:xfrm>
            <a:off x="2818998" y="5933686"/>
            <a:ext cx="14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Portland, 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DAD4D-6518-4C25-9B21-3631972B51B5}"/>
              </a:ext>
            </a:extLst>
          </p:cNvPr>
          <p:cNvSpPr txBox="1"/>
          <p:nvPr/>
        </p:nvSpPr>
        <p:spPr>
          <a:xfrm>
            <a:off x="8436544" y="5933686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58390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2009-2EA4-4840-8DAC-D9E6AD82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AC26-B88A-46F8-937B-C8D260CA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82015"/>
          </a:xfrm>
        </p:spPr>
        <p:txBody>
          <a:bodyPr/>
          <a:lstStyle/>
          <a:p>
            <a:r>
              <a:rPr lang="en-US" dirty="0"/>
              <a:t>Hampden and Decatur are in Cluster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60A3F-AB2C-404C-A494-13553E45E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21"/>
          <a:stretch/>
        </p:blipFill>
        <p:spPr>
          <a:xfrm>
            <a:off x="2140196" y="2976351"/>
            <a:ext cx="2148289" cy="3057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B5B49-9A5A-48DB-84DE-CB8CABCDE2E7}"/>
              </a:ext>
            </a:extLst>
          </p:cNvPr>
          <p:cNvSpPr txBox="1"/>
          <p:nvPr/>
        </p:nvSpPr>
        <p:spPr>
          <a:xfrm>
            <a:off x="1333151" y="2542577"/>
            <a:ext cx="376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Venue Categories in Cluster 25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3DE8C-EBDE-484B-813A-19324EDFA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0" b="55421"/>
          <a:stretch/>
        </p:blipFill>
        <p:spPr>
          <a:xfrm>
            <a:off x="7394581" y="2976351"/>
            <a:ext cx="2148289" cy="3057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774451-D671-4E13-8D2D-998836370EEE}"/>
              </a:ext>
            </a:extLst>
          </p:cNvPr>
          <p:cNvSpPr txBox="1"/>
          <p:nvPr/>
        </p:nvSpPr>
        <p:spPr>
          <a:xfrm>
            <a:off x="5969333" y="2542577"/>
            <a:ext cx="498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Venue Categories in Final 8 Neighborhoods </a:t>
            </a:r>
          </a:p>
        </p:txBody>
      </p:sp>
    </p:spTree>
    <p:extLst>
      <p:ext uri="{BB962C8B-B14F-4D97-AF65-F5344CB8AC3E}">
        <p14:creationId xmlns:p14="http://schemas.microsoft.com/office/powerpoint/2010/main" val="16368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A629-2159-43A4-BDA4-B943DE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Final Neighborhood Rank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FF5D6-8936-4FE8-B714-B348DA0F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r="65618"/>
          <a:stretch/>
        </p:blipFill>
        <p:spPr>
          <a:xfrm>
            <a:off x="2244436" y="2550447"/>
            <a:ext cx="4600348" cy="289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CBF92-7E15-4B7A-B560-DF2CFDD54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0"/>
          <a:stretch/>
        </p:blipFill>
        <p:spPr>
          <a:xfrm>
            <a:off x="6844784" y="2550447"/>
            <a:ext cx="2448305" cy="28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05D1-729A-4D3B-BA80-99E60D94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Neighborhood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F49F2-E46D-4881-8AF8-ED0DED8C6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81" y="1685886"/>
            <a:ext cx="2953214" cy="43561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A7402-FC63-43C5-B46F-2DF34C29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55" y="1690687"/>
            <a:ext cx="4965645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C9F1-6D4E-466B-B062-02D46CE487A0}"/>
              </a:ext>
            </a:extLst>
          </p:cNvPr>
          <p:cNvSpPr txBox="1"/>
          <p:nvPr/>
        </p:nvSpPr>
        <p:spPr>
          <a:xfrm>
            <a:off x="2347943" y="6042025"/>
            <a:ext cx="14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Portland, 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C5C11-1EF6-49BD-BE5B-5CA4449D62CB}"/>
              </a:ext>
            </a:extLst>
          </p:cNvPr>
          <p:cNvSpPr txBox="1"/>
          <p:nvPr/>
        </p:nvSpPr>
        <p:spPr>
          <a:xfrm>
            <a:off x="7761739" y="6042025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41333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uby Beach, Beach, Sea, Washington, National, Nature">
            <a:extLst>
              <a:ext uri="{FF2B5EF4-FFF2-40B4-BE49-F238E27FC236}">
                <a16:creationId xmlns:a16="http://schemas.microsoft.com/office/drawing/2014/main" id="{A21002A2-1EAD-43A0-8242-2EC0FCFF6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r="42434"/>
          <a:stretch/>
        </p:blipFill>
        <p:spPr bwMode="auto">
          <a:xfrm>
            <a:off x="7552944" y="10"/>
            <a:ext cx="46390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B2E50-3DF8-43FA-8FDD-7C59B099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en-US" sz="4200"/>
              <a:t>Final Neighborhood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D975-B55A-4945-A45E-3644E18A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Boise, Portland,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Hosford-Abernethy, Portland,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Roosevelt, Seattle, WA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Vernon, Portland,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Pearl District, Portland,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Woodstock, Portland,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Beaumont-Wilshire, Portland,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Piedmont, Portland, OR</a:t>
            </a:r>
          </a:p>
        </p:txBody>
      </p:sp>
    </p:spTree>
    <p:extLst>
      <p:ext uri="{BB962C8B-B14F-4D97-AF65-F5344CB8AC3E}">
        <p14:creationId xmlns:p14="http://schemas.microsoft.com/office/powerpoint/2010/main" val="396268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9D73-6BF1-41A3-8338-CCF05A00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2728-7DB7-48D6-A184-45AEBC87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 might not have been the ideal clustering method as no obvious elbow point was present. However, we were able to accomplish the project goal.</a:t>
            </a:r>
          </a:p>
          <a:p>
            <a:r>
              <a:rPr lang="en-US" dirty="0"/>
              <a:t>Number of venues per neighborhood was limited to 100.</a:t>
            </a:r>
          </a:p>
          <a:p>
            <a:r>
              <a:rPr lang="en-US" dirty="0"/>
              <a:t>Instead of starting with neighborhoods, we could have used sectors to ensure total coverage without significant overlap.</a:t>
            </a:r>
          </a:p>
          <a:p>
            <a:r>
              <a:rPr lang="en-US" dirty="0"/>
              <a:t>Limited utility for other clients.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2AA4-1DD5-4B3A-B639-5DC61A7B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C668-93BF-4696-B694-67A9A2D7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venue category in each neighborhood to cluster similar neighborhoods and narrow the list by ensuring each potential neighborhood has a park and a grocery store, the clients now have a list of 8 neighborhoods ranked by grocery store quality to direct their search.</a:t>
            </a:r>
          </a:p>
        </p:txBody>
      </p:sp>
    </p:spTree>
    <p:extLst>
      <p:ext uri="{BB962C8B-B14F-4D97-AF65-F5344CB8AC3E}">
        <p14:creationId xmlns:p14="http://schemas.microsoft.com/office/powerpoint/2010/main" val="238255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5412-7474-4024-BD57-F19FE5B98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2658-F467-41E5-82F9-C676B82B8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 – IBM - Coursera</a:t>
            </a:r>
          </a:p>
        </p:txBody>
      </p:sp>
    </p:spTree>
    <p:extLst>
      <p:ext uri="{BB962C8B-B14F-4D97-AF65-F5344CB8AC3E}">
        <p14:creationId xmlns:p14="http://schemas.microsoft.com/office/powerpoint/2010/main" val="79358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 Mark, Important, Sign, Problem">
            <a:extLst>
              <a:ext uri="{FF2B5EF4-FFF2-40B4-BE49-F238E27FC236}">
                <a16:creationId xmlns:a16="http://schemas.microsoft.com/office/drawing/2014/main" id="{C782B008-C997-477B-A317-D6BC583DA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9" r="7087" b="1"/>
          <a:stretch/>
        </p:blipFill>
        <p:spPr bwMode="auto">
          <a:xfrm>
            <a:off x="7552944" y="10"/>
            <a:ext cx="46390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10D88-EF1A-43A7-81E3-CE135A27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680C-A0DB-4391-8A19-53D6A8E7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en-US" dirty="0"/>
              <a:t>Our hypothetical client is planning a move to the Pacific Northwest</a:t>
            </a:r>
          </a:p>
          <a:p>
            <a:r>
              <a:rPr lang="en-US" dirty="0"/>
              <a:t>Moving can be hard</a:t>
            </a:r>
          </a:p>
          <a:p>
            <a:r>
              <a:rPr lang="en-US" dirty="0"/>
              <a:t>They want to land in a neighborhood they’d enjoy</a:t>
            </a:r>
          </a:p>
          <a:p>
            <a:r>
              <a:rPr lang="en-US" dirty="0"/>
              <a:t>They don’t know anything about the neighborhoods in the Pacific Northwest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AAA-6A2D-4BA2-8185-69CB4B97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30D4-FF1C-41B9-BEE1-8E8C6658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do know two neighborhoods they’ve enjoyed previously</a:t>
            </a:r>
          </a:p>
          <a:p>
            <a:pPr lvl="1"/>
            <a:r>
              <a:rPr lang="en-US" dirty="0"/>
              <a:t>Hampden, Baltimore, MD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Decatur, GA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venue types in the known neighborhoods, we will try to find potential neighborhoods that they’d enjoy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236A-D940-4E0F-B26C-03E6B5FCF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b="9435"/>
          <a:stretch/>
        </p:blipFill>
        <p:spPr>
          <a:xfrm>
            <a:off x="58723" y="3722614"/>
            <a:ext cx="12116112" cy="69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D049C-41D2-4CF9-81A6-7F83E49F9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3"/>
          <a:stretch/>
        </p:blipFill>
        <p:spPr>
          <a:xfrm>
            <a:off x="58723" y="2624640"/>
            <a:ext cx="12097164" cy="6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6C6-3912-40F9-8EDF-D3A2F4E8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D86-993D-4666-98A9-9EDA70F3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opendata.arcgis.com</a:t>
            </a:r>
            <a:r>
              <a:rPr lang="en-US" dirty="0"/>
              <a:t> : Generate a list of neighborhoods in Portland and Seattle</a:t>
            </a:r>
          </a:p>
          <a:p>
            <a:pPr lvl="1"/>
            <a:r>
              <a:rPr lang="en-US" dirty="0"/>
              <a:t>Geolocator to determine neighborhood coordinates</a:t>
            </a:r>
          </a:p>
          <a:p>
            <a:pPr lvl="1"/>
            <a:r>
              <a:rPr lang="en-US" dirty="0"/>
              <a:t>Folium to visually inspect for adequate neighborhood coverage</a:t>
            </a:r>
          </a:p>
          <a:p>
            <a:pPr lvl="1"/>
            <a:endParaRPr lang="en-US" dirty="0"/>
          </a:p>
          <a:p>
            <a:r>
              <a:rPr lang="en-US" u="sng" dirty="0"/>
              <a:t>Foursquare Places API </a:t>
            </a:r>
            <a:r>
              <a:rPr lang="en-US" dirty="0"/>
              <a:t>: generate a list of venues in each neighborhood and further explore select venues to determine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016D-E251-4B93-B8D9-E5ECD331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047B0-D955-4E5B-83F2-3A03C86E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063"/>
            <a:ext cx="5242111" cy="4253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AB8A2-82E9-419A-92FA-15CEDE6C2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12" y="1068222"/>
            <a:ext cx="2674982" cy="480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6B0159-D437-45DC-89B0-D8AB21067FFB}"/>
              </a:ext>
            </a:extLst>
          </p:cNvPr>
          <p:cNvSpPr txBox="1"/>
          <p:nvPr/>
        </p:nvSpPr>
        <p:spPr>
          <a:xfrm>
            <a:off x="2758550" y="5870409"/>
            <a:ext cx="14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Portland, 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7C577-9383-46FB-99FA-DD322DC7DBFA}"/>
              </a:ext>
            </a:extLst>
          </p:cNvPr>
          <p:cNvSpPr txBox="1"/>
          <p:nvPr/>
        </p:nvSpPr>
        <p:spPr>
          <a:xfrm>
            <a:off x="8381398" y="5870409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7263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36D0-828F-4373-8AF5-BCBB0003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ABA3-2D16-4C4E-B9DF-C1340A9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Use K Means clustering to determine which neighborhoods are most similar to Hampden and Decatur</a:t>
            </a:r>
          </a:p>
          <a:p>
            <a:endParaRPr lang="en-US" dirty="0"/>
          </a:p>
          <a:p>
            <a:r>
              <a:rPr lang="en-US" dirty="0"/>
              <a:t>Narrowing</a:t>
            </a:r>
          </a:p>
          <a:p>
            <a:pPr lvl="1"/>
            <a:r>
              <a:rPr lang="en-US" dirty="0"/>
              <a:t>Use client preferences to pick neighborhoods with a park and a grocery store</a:t>
            </a:r>
          </a:p>
          <a:p>
            <a:endParaRPr lang="en-US" dirty="0"/>
          </a:p>
          <a:p>
            <a:r>
              <a:rPr lang="en-US" dirty="0"/>
              <a:t>Ranking</a:t>
            </a:r>
          </a:p>
          <a:p>
            <a:pPr lvl="1"/>
            <a:r>
              <a:rPr lang="en-US" dirty="0"/>
              <a:t>Rank each neighborhood on grocery store rating</a:t>
            </a:r>
          </a:p>
        </p:txBody>
      </p:sp>
    </p:spTree>
    <p:extLst>
      <p:ext uri="{BB962C8B-B14F-4D97-AF65-F5344CB8AC3E}">
        <p14:creationId xmlns:p14="http://schemas.microsoft.com/office/powerpoint/2010/main" val="386723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07A0-B18C-4984-AA5A-7B253415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– Elbow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08BB8-F954-4A06-8DE6-E65BDCF9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" y="2417611"/>
            <a:ext cx="4807960" cy="31804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1A491-CA90-4884-A376-DA4176635F59}"/>
              </a:ext>
            </a:extLst>
          </p:cNvPr>
          <p:cNvCxnSpPr/>
          <p:nvPr/>
        </p:nvCxnSpPr>
        <p:spPr>
          <a:xfrm flipV="1">
            <a:off x="2516697" y="4007840"/>
            <a:ext cx="0" cy="1151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29DFB3-0C40-4CDC-9926-7B93B5F988D8}"/>
              </a:ext>
            </a:extLst>
          </p:cNvPr>
          <p:cNvSpPr txBox="1"/>
          <p:nvPr/>
        </p:nvSpPr>
        <p:spPr>
          <a:xfrm>
            <a:off x="1429225" y="2048279"/>
            <a:ext cx="40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clusters versus Squared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AB555-7E0E-4D8F-BB93-B8E81E2A9E5D}"/>
              </a:ext>
            </a:extLst>
          </p:cNvPr>
          <p:cNvSpPr txBox="1"/>
          <p:nvPr/>
        </p:nvSpPr>
        <p:spPr>
          <a:xfrm>
            <a:off x="7046753" y="3160552"/>
            <a:ext cx="3263317" cy="84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 Clusters looked like a reasonable elbow point</a:t>
            </a:r>
          </a:p>
        </p:txBody>
      </p:sp>
    </p:spTree>
    <p:extLst>
      <p:ext uri="{BB962C8B-B14F-4D97-AF65-F5344CB8AC3E}">
        <p14:creationId xmlns:p14="http://schemas.microsoft.com/office/powerpoint/2010/main" val="40369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6219-8A76-4263-B585-9060A9AB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Results</a:t>
            </a:r>
          </a:p>
        </p:txBody>
      </p:sp>
      <p:pic>
        <p:nvPicPr>
          <p:cNvPr id="2052" name="Picture 4" descr="Forest, Rays, God Rays, Nature">
            <a:extLst>
              <a:ext uri="{FF2B5EF4-FFF2-40B4-BE49-F238E27FC236}">
                <a16:creationId xmlns:a16="http://schemas.microsoft.com/office/drawing/2014/main" id="{2B0C5DD5-D69C-4B1F-AA3B-3720A1665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6" b="24401"/>
          <a:stretch/>
        </p:blipFill>
        <p:spPr bwMode="auto">
          <a:xfrm>
            <a:off x="20" y="10"/>
            <a:ext cx="12191980" cy="344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9C89A9A-34CF-426F-B418-10FB79487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22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Educated Relocation</vt:lpstr>
      <vt:lpstr>Capstone Presentation</vt:lpstr>
      <vt:lpstr>Introduction</vt:lpstr>
      <vt:lpstr>Intro- cont’d</vt:lpstr>
      <vt:lpstr>Data</vt:lpstr>
      <vt:lpstr>Neighborhood Maps</vt:lpstr>
      <vt:lpstr>Method</vt:lpstr>
      <vt:lpstr>K Means – Elbow Point</vt:lpstr>
      <vt:lpstr>Results</vt:lpstr>
      <vt:lpstr>Clustering</vt:lpstr>
      <vt:lpstr>Mapped Clusters</vt:lpstr>
      <vt:lpstr>Cluster Characteristics</vt:lpstr>
      <vt:lpstr>Final Neighborhood Rank</vt:lpstr>
      <vt:lpstr>Final Neighborhood Map</vt:lpstr>
      <vt:lpstr>Final Neighborhood Ranking</vt:lpstr>
      <vt:lpstr>Discussion/Limitations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Educated Relocation</dc:title>
  <dc:creator>Williams, John</dc:creator>
  <cp:lastModifiedBy>Williams, John</cp:lastModifiedBy>
  <cp:revision>1</cp:revision>
  <dcterms:created xsi:type="dcterms:W3CDTF">2020-01-09T17:05:56Z</dcterms:created>
  <dcterms:modified xsi:type="dcterms:W3CDTF">2020-01-09T17:06:40Z</dcterms:modified>
</cp:coreProperties>
</file>