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7"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327"/>
  </p:normalViewPr>
  <p:slideViewPr>
    <p:cSldViewPr snapToGrid="0">
      <p:cViewPr varScale="1">
        <p:scale>
          <a:sx n="124" d="100"/>
          <a:sy n="124" d="100"/>
        </p:scale>
        <p:origin x="2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AD15F-CFF8-624E-95E8-3C53ED225048}" type="doc">
      <dgm:prSet loTypeId="urn:microsoft.com/office/officeart/2005/8/layout/hChevron3" loCatId="" qsTypeId="urn:microsoft.com/office/officeart/2005/8/quickstyle/simple2" qsCatId="simple" csTypeId="urn:microsoft.com/office/officeart/2005/8/colors/colorful1" csCatId="colorful" phldr="1"/>
      <dgm:spPr/>
    </dgm:pt>
    <dgm:pt modelId="{F4E6CAF4-9A11-B749-8CD6-038870DF39F2}">
      <dgm:prSet phldrT="[Text]"/>
      <dgm:spPr/>
      <dgm:t>
        <a:bodyPr/>
        <a:lstStyle/>
        <a:p>
          <a:r>
            <a:rPr lang="en-GB" dirty="0"/>
            <a:t>Data Assessment</a:t>
          </a:r>
        </a:p>
      </dgm:t>
    </dgm:pt>
    <dgm:pt modelId="{78FC71C1-62F0-294D-A6A8-CEFE876BA377}" type="parTrans" cxnId="{51026226-AE7E-994E-9885-6A155F991882}">
      <dgm:prSet/>
      <dgm:spPr/>
      <dgm:t>
        <a:bodyPr/>
        <a:lstStyle/>
        <a:p>
          <a:endParaRPr lang="en-GB"/>
        </a:p>
      </dgm:t>
    </dgm:pt>
    <dgm:pt modelId="{E43390E6-7844-D64A-A443-E2AE8D1B0E04}" type="sibTrans" cxnId="{51026226-AE7E-994E-9885-6A155F991882}">
      <dgm:prSet/>
      <dgm:spPr/>
      <dgm:t>
        <a:bodyPr/>
        <a:lstStyle/>
        <a:p>
          <a:endParaRPr lang="en-GB"/>
        </a:p>
      </dgm:t>
    </dgm:pt>
    <dgm:pt modelId="{1831F6FB-6B4A-8D4A-BB61-667586E1A317}">
      <dgm:prSet phldrT="[Text]"/>
      <dgm:spPr/>
      <dgm:t>
        <a:bodyPr/>
        <a:lstStyle/>
        <a:p>
          <a:r>
            <a:rPr lang="en-GB" dirty="0"/>
            <a:t>Data Cleaning</a:t>
          </a:r>
        </a:p>
      </dgm:t>
    </dgm:pt>
    <dgm:pt modelId="{E6B5771D-9E8C-1E46-BC56-685E047BA11E}" type="parTrans" cxnId="{A6E3C4E8-F660-0E4A-BA75-1CB4CEA45DE3}">
      <dgm:prSet/>
      <dgm:spPr/>
      <dgm:t>
        <a:bodyPr/>
        <a:lstStyle/>
        <a:p>
          <a:endParaRPr lang="en-GB"/>
        </a:p>
      </dgm:t>
    </dgm:pt>
    <dgm:pt modelId="{761A2017-169F-E14F-B382-44048A01AFD9}" type="sibTrans" cxnId="{A6E3C4E8-F660-0E4A-BA75-1CB4CEA45DE3}">
      <dgm:prSet/>
      <dgm:spPr/>
      <dgm:t>
        <a:bodyPr/>
        <a:lstStyle/>
        <a:p>
          <a:endParaRPr lang="en-GB"/>
        </a:p>
      </dgm:t>
    </dgm:pt>
    <dgm:pt modelId="{2CDC71CA-24F9-0A41-B37F-F971847CDCE6}">
      <dgm:prSet phldrT="[Text]"/>
      <dgm:spPr/>
      <dgm:t>
        <a:bodyPr/>
        <a:lstStyle/>
        <a:p>
          <a:r>
            <a:rPr lang="en-GB" dirty="0"/>
            <a:t>Data Analysis</a:t>
          </a:r>
        </a:p>
        <a:p>
          <a:r>
            <a:rPr lang="en-GB" dirty="0"/>
            <a:t>(univariate &amp; bivariate analysis)</a:t>
          </a:r>
        </a:p>
      </dgm:t>
    </dgm:pt>
    <dgm:pt modelId="{AB4A019D-862E-F845-B0D3-65D8EDB1C6AA}" type="parTrans" cxnId="{580BD138-6607-2443-9534-2FCA1467AB39}">
      <dgm:prSet/>
      <dgm:spPr/>
      <dgm:t>
        <a:bodyPr/>
        <a:lstStyle/>
        <a:p>
          <a:endParaRPr lang="en-GB"/>
        </a:p>
      </dgm:t>
    </dgm:pt>
    <dgm:pt modelId="{E7492865-36E6-C44B-A038-C867D51C8AE6}" type="sibTrans" cxnId="{580BD138-6607-2443-9534-2FCA1467AB39}">
      <dgm:prSet/>
      <dgm:spPr/>
      <dgm:t>
        <a:bodyPr/>
        <a:lstStyle/>
        <a:p>
          <a:endParaRPr lang="en-GB"/>
        </a:p>
      </dgm:t>
    </dgm:pt>
    <dgm:pt modelId="{0387C426-6438-D24B-9E5C-F1C659DF3FB2}">
      <dgm:prSet/>
      <dgm:spPr/>
      <dgm:t>
        <a:bodyPr/>
        <a:lstStyle/>
        <a:p>
          <a:r>
            <a:rPr lang="en-GB" dirty="0"/>
            <a:t>Conclusion</a:t>
          </a:r>
        </a:p>
      </dgm:t>
    </dgm:pt>
    <dgm:pt modelId="{C77D2E4D-4489-2C4A-899E-DE675B9C301E}" type="parTrans" cxnId="{07BB1525-2467-574D-BFE1-629090C65123}">
      <dgm:prSet/>
      <dgm:spPr/>
      <dgm:t>
        <a:bodyPr/>
        <a:lstStyle/>
        <a:p>
          <a:endParaRPr lang="en-GB"/>
        </a:p>
      </dgm:t>
    </dgm:pt>
    <dgm:pt modelId="{AA95EF52-E1B2-C049-8A59-5CF6B3B986C6}" type="sibTrans" cxnId="{07BB1525-2467-574D-BFE1-629090C65123}">
      <dgm:prSet/>
      <dgm:spPr/>
      <dgm:t>
        <a:bodyPr/>
        <a:lstStyle/>
        <a:p>
          <a:endParaRPr lang="en-GB"/>
        </a:p>
      </dgm:t>
    </dgm:pt>
    <dgm:pt modelId="{09EF46A0-CB10-AE4E-9E7D-2261FA94A0EC}">
      <dgm:prSet/>
      <dgm:spPr/>
      <dgm:t>
        <a:bodyPr/>
        <a:lstStyle/>
        <a:p>
          <a:r>
            <a:rPr lang="en-GB" dirty="0"/>
            <a:t>Data Preparation</a:t>
          </a:r>
        </a:p>
      </dgm:t>
    </dgm:pt>
    <dgm:pt modelId="{87434C96-8F21-4145-B667-470FA2B1A4A5}" type="parTrans" cxnId="{C8F56FFA-DFB1-3D46-B62A-39025E7E6FD1}">
      <dgm:prSet/>
      <dgm:spPr/>
      <dgm:t>
        <a:bodyPr/>
        <a:lstStyle/>
        <a:p>
          <a:endParaRPr lang="en-GB"/>
        </a:p>
      </dgm:t>
    </dgm:pt>
    <dgm:pt modelId="{68FF718B-773A-E349-B535-A8D924543958}" type="sibTrans" cxnId="{C8F56FFA-DFB1-3D46-B62A-39025E7E6FD1}">
      <dgm:prSet/>
      <dgm:spPr/>
      <dgm:t>
        <a:bodyPr/>
        <a:lstStyle/>
        <a:p>
          <a:endParaRPr lang="en-GB"/>
        </a:p>
      </dgm:t>
    </dgm:pt>
    <dgm:pt modelId="{299D4C01-6184-9A4D-83A3-B2BF00946236}" type="pres">
      <dgm:prSet presAssocID="{7E3AD15F-CFF8-624E-95E8-3C53ED225048}" presName="Name0" presStyleCnt="0">
        <dgm:presLayoutVars>
          <dgm:dir/>
          <dgm:resizeHandles val="exact"/>
        </dgm:presLayoutVars>
      </dgm:prSet>
      <dgm:spPr/>
    </dgm:pt>
    <dgm:pt modelId="{60137BD3-8B20-9E42-A81A-8B3CFA66C51F}" type="pres">
      <dgm:prSet presAssocID="{F4E6CAF4-9A11-B749-8CD6-038870DF39F2}" presName="parTxOnly" presStyleLbl="node1" presStyleIdx="0" presStyleCnt="5">
        <dgm:presLayoutVars>
          <dgm:bulletEnabled val="1"/>
        </dgm:presLayoutVars>
      </dgm:prSet>
      <dgm:spPr/>
    </dgm:pt>
    <dgm:pt modelId="{162E971C-8583-7E42-A272-745C83A9400D}" type="pres">
      <dgm:prSet presAssocID="{E43390E6-7844-D64A-A443-E2AE8D1B0E04}" presName="parSpace" presStyleCnt="0"/>
      <dgm:spPr/>
    </dgm:pt>
    <dgm:pt modelId="{17392C19-0DC8-7440-8FF4-76231D703BA8}" type="pres">
      <dgm:prSet presAssocID="{1831F6FB-6B4A-8D4A-BB61-667586E1A317}" presName="parTxOnly" presStyleLbl="node1" presStyleIdx="1" presStyleCnt="5">
        <dgm:presLayoutVars>
          <dgm:bulletEnabled val="1"/>
        </dgm:presLayoutVars>
      </dgm:prSet>
      <dgm:spPr/>
    </dgm:pt>
    <dgm:pt modelId="{B082D1F2-39C3-EC4C-8C0C-2286E57C43D2}" type="pres">
      <dgm:prSet presAssocID="{761A2017-169F-E14F-B382-44048A01AFD9}" presName="parSpace" presStyleCnt="0"/>
      <dgm:spPr/>
    </dgm:pt>
    <dgm:pt modelId="{9619D67B-BBE2-0045-AECE-0B85B95B3A15}" type="pres">
      <dgm:prSet presAssocID="{09EF46A0-CB10-AE4E-9E7D-2261FA94A0EC}" presName="parTxOnly" presStyleLbl="node1" presStyleIdx="2" presStyleCnt="5">
        <dgm:presLayoutVars>
          <dgm:bulletEnabled val="1"/>
        </dgm:presLayoutVars>
      </dgm:prSet>
      <dgm:spPr/>
    </dgm:pt>
    <dgm:pt modelId="{1A2A1B9B-351E-FD4D-9E06-773DF2155CC6}" type="pres">
      <dgm:prSet presAssocID="{68FF718B-773A-E349-B535-A8D924543958}" presName="parSpace" presStyleCnt="0"/>
      <dgm:spPr/>
    </dgm:pt>
    <dgm:pt modelId="{DBB92A17-2F56-FE44-921C-26CF8E1F2F36}" type="pres">
      <dgm:prSet presAssocID="{2CDC71CA-24F9-0A41-B37F-F971847CDCE6}" presName="parTxOnly" presStyleLbl="node1" presStyleIdx="3" presStyleCnt="5">
        <dgm:presLayoutVars>
          <dgm:bulletEnabled val="1"/>
        </dgm:presLayoutVars>
      </dgm:prSet>
      <dgm:spPr/>
    </dgm:pt>
    <dgm:pt modelId="{65B3A90A-7DC0-3843-813D-84EABC4C2B78}" type="pres">
      <dgm:prSet presAssocID="{E7492865-36E6-C44B-A038-C867D51C8AE6}" presName="parSpace" presStyleCnt="0"/>
      <dgm:spPr/>
    </dgm:pt>
    <dgm:pt modelId="{199B2322-A546-F74E-BD59-5DA0B6B714A3}" type="pres">
      <dgm:prSet presAssocID="{0387C426-6438-D24B-9E5C-F1C659DF3FB2}" presName="parTxOnly" presStyleLbl="node1" presStyleIdx="4" presStyleCnt="5">
        <dgm:presLayoutVars>
          <dgm:bulletEnabled val="1"/>
        </dgm:presLayoutVars>
      </dgm:prSet>
      <dgm:spPr/>
    </dgm:pt>
  </dgm:ptLst>
  <dgm:cxnLst>
    <dgm:cxn modelId="{B65E0F16-F857-CB4A-807C-60D0B102A547}" type="presOf" srcId="{09EF46A0-CB10-AE4E-9E7D-2261FA94A0EC}" destId="{9619D67B-BBE2-0045-AECE-0B85B95B3A15}" srcOrd="0" destOrd="0" presId="urn:microsoft.com/office/officeart/2005/8/layout/hChevron3"/>
    <dgm:cxn modelId="{93F2D716-125E-7B4E-AA4C-FA333601BE7F}" type="presOf" srcId="{F4E6CAF4-9A11-B749-8CD6-038870DF39F2}" destId="{60137BD3-8B20-9E42-A81A-8B3CFA66C51F}" srcOrd="0" destOrd="0" presId="urn:microsoft.com/office/officeart/2005/8/layout/hChevron3"/>
    <dgm:cxn modelId="{C17A7D1F-7E4C-5447-983C-1F3B2AA67972}" type="presOf" srcId="{7E3AD15F-CFF8-624E-95E8-3C53ED225048}" destId="{299D4C01-6184-9A4D-83A3-B2BF00946236}" srcOrd="0" destOrd="0" presId="urn:microsoft.com/office/officeart/2005/8/layout/hChevron3"/>
    <dgm:cxn modelId="{07BB1525-2467-574D-BFE1-629090C65123}" srcId="{7E3AD15F-CFF8-624E-95E8-3C53ED225048}" destId="{0387C426-6438-D24B-9E5C-F1C659DF3FB2}" srcOrd="4" destOrd="0" parTransId="{C77D2E4D-4489-2C4A-899E-DE675B9C301E}" sibTransId="{AA95EF52-E1B2-C049-8A59-5CF6B3B986C6}"/>
    <dgm:cxn modelId="{51026226-AE7E-994E-9885-6A155F991882}" srcId="{7E3AD15F-CFF8-624E-95E8-3C53ED225048}" destId="{F4E6CAF4-9A11-B749-8CD6-038870DF39F2}" srcOrd="0" destOrd="0" parTransId="{78FC71C1-62F0-294D-A6A8-CEFE876BA377}" sibTransId="{E43390E6-7844-D64A-A443-E2AE8D1B0E04}"/>
    <dgm:cxn modelId="{580BD138-6607-2443-9534-2FCA1467AB39}" srcId="{7E3AD15F-CFF8-624E-95E8-3C53ED225048}" destId="{2CDC71CA-24F9-0A41-B37F-F971847CDCE6}" srcOrd="3" destOrd="0" parTransId="{AB4A019D-862E-F845-B0D3-65D8EDB1C6AA}" sibTransId="{E7492865-36E6-C44B-A038-C867D51C8AE6}"/>
    <dgm:cxn modelId="{BE68E490-7498-CE4D-B2D4-A2907AF429AC}" type="presOf" srcId="{1831F6FB-6B4A-8D4A-BB61-667586E1A317}" destId="{17392C19-0DC8-7440-8FF4-76231D703BA8}" srcOrd="0" destOrd="0" presId="urn:microsoft.com/office/officeart/2005/8/layout/hChevron3"/>
    <dgm:cxn modelId="{A6E3C4E8-F660-0E4A-BA75-1CB4CEA45DE3}" srcId="{7E3AD15F-CFF8-624E-95E8-3C53ED225048}" destId="{1831F6FB-6B4A-8D4A-BB61-667586E1A317}" srcOrd="1" destOrd="0" parTransId="{E6B5771D-9E8C-1E46-BC56-685E047BA11E}" sibTransId="{761A2017-169F-E14F-B382-44048A01AFD9}"/>
    <dgm:cxn modelId="{4010E0F2-74F7-CE4A-8948-78588029D3A1}" type="presOf" srcId="{2CDC71CA-24F9-0A41-B37F-F971847CDCE6}" destId="{DBB92A17-2F56-FE44-921C-26CF8E1F2F36}" srcOrd="0" destOrd="0" presId="urn:microsoft.com/office/officeart/2005/8/layout/hChevron3"/>
    <dgm:cxn modelId="{565ED2F6-C543-A045-8879-4519864FDE60}" type="presOf" srcId="{0387C426-6438-D24B-9E5C-F1C659DF3FB2}" destId="{199B2322-A546-F74E-BD59-5DA0B6B714A3}" srcOrd="0" destOrd="0" presId="urn:microsoft.com/office/officeart/2005/8/layout/hChevron3"/>
    <dgm:cxn modelId="{C8F56FFA-DFB1-3D46-B62A-39025E7E6FD1}" srcId="{7E3AD15F-CFF8-624E-95E8-3C53ED225048}" destId="{09EF46A0-CB10-AE4E-9E7D-2261FA94A0EC}" srcOrd="2" destOrd="0" parTransId="{87434C96-8F21-4145-B667-470FA2B1A4A5}" sibTransId="{68FF718B-773A-E349-B535-A8D924543958}"/>
    <dgm:cxn modelId="{05B369C7-554E-8246-AEEF-7CDA37679E04}" type="presParOf" srcId="{299D4C01-6184-9A4D-83A3-B2BF00946236}" destId="{60137BD3-8B20-9E42-A81A-8B3CFA66C51F}" srcOrd="0" destOrd="0" presId="urn:microsoft.com/office/officeart/2005/8/layout/hChevron3"/>
    <dgm:cxn modelId="{81D07EC0-AD3E-8343-8F86-847779AAE29E}" type="presParOf" srcId="{299D4C01-6184-9A4D-83A3-B2BF00946236}" destId="{162E971C-8583-7E42-A272-745C83A9400D}" srcOrd="1" destOrd="0" presId="urn:microsoft.com/office/officeart/2005/8/layout/hChevron3"/>
    <dgm:cxn modelId="{2158E0DE-37B9-2F40-9F3B-ACD5EAD0BE5D}" type="presParOf" srcId="{299D4C01-6184-9A4D-83A3-B2BF00946236}" destId="{17392C19-0DC8-7440-8FF4-76231D703BA8}" srcOrd="2" destOrd="0" presId="urn:microsoft.com/office/officeart/2005/8/layout/hChevron3"/>
    <dgm:cxn modelId="{F29EA64C-CB77-E547-B87E-0885C4D0E3F2}" type="presParOf" srcId="{299D4C01-6184-9A4D-83A3-B2BF00946236}" destId="{B082D1F2-39C3-EC4C-8C0C-2286E57C43D2}" srcOrd="3" destOrd="0" presId="urn:microsoft.com/office/officeart/2005/8/layout/hChevron3"/>
    <dgm:cxn modelId="{7DBE1E12-1023-8A4F-9C1C-36B9DD6F9E4D}" type="presParOf" srcId="{299D4C01-6184-9A4D-83A3-B2BF00946236}" destId="{9619D67B-BBE2-0045-AECE-0B85B95B3A15}" srcOrd="4" destOrd="0" presId="urn:microsoft.com/office/officeart/2005/8/layout/hChevron3"/>
    <dgm:cxn modelId="{DC2C1C2D-E538-1349-A925-5E63ECBF0AF3}" type="presParOf" srcId="{299D4C01-6184-9A4D-83A3-B2BF00946236}" destId="{1A2A1B9B-351E-FD4D-9E06-773DF2155CC6}" srcOrd="5" destOrd="0" presId="urn:microsoft.com/office/officeart/2005/8/layout/hChevron3"/>
    <dgm:cxn modelId="{68F80B30-7F96-8944-BBE5-D27732ABEDC4}" type="presParOf" srcId="{299D4C01-6184-9A4D-83A3-B2BF00946236}" destId="{DBB92A17-2F56-FE44-921C-26CF8E1F2F36}" srcOrd="6" destOrd="0" presId="urn:microsoft.com/office/officeart/2005/8/layout/hChevron3"/>
    <dgm:cxn modelId="{3F5AC7F7-4081-1049-8E63-49E8CF28882A}" type="presParOf" srcId="{299D4C01-6184-9A4D-83A3-B2BF00946236}" destId="{65B3A90A-7DC0-3843-813D-84EABC4C2B78}" srcOrd="7" destOrd="0" presId="urn:microsoft.com/office/officeart/2005/8/layout/hChevron3"/>
    <dgm:cxn modelId="{072569EC-55F9-AE47-A923-4616E2E76017}" type="presParOf" srcId="{299D4C01-6184-9A4D-83A3-B2BF00946236}" destId="{199B2322-A546-F74E-BD59-5DA0B6B714A3}"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07FB9-A86E-E24C-8E2D-A49F9157E38A}" type="doc">
      <dgm:prSet loTypeId="urn:microsoft.com/office/officeart/2008/layout/VerticalCurvedList" loCatId="" qsTypeId="urn:microsoft.com/office/officeart/2005/8/quickstyle/simple1" qsCatId="simple" csTypeId="urn:microsoft.com/office/officeart/2005/8/colors/colorful1" csCatId="colorful" phldr="1"/>
      <dgm:spPr/>
      <dgm:t>
        <a:bodyPr/>
        <a:lstStyle/>
        <a:p>
          <a:endParaRPr lang="en-GB"/>
        </a:p>
      </dgm:t>
    </dgm:pt>
    <dgm:pt modelId="{3AA0FEB0-A7F3-934B-9F88-60EBAD0997B8}">
      <dgm:prSet phldrT="[Text]"/>
      <dgm:spPr/>
      <dgm:t>
        <a:bodyPr/>
        <a:lstStyle/>
        <a:p>
          <a:r>
            <a:rPr lang="en-GB" dirty="0"/>
            <a:t>Load data file and examine rows/columns using </a:t>
          </a:r>
          <a:r>
            <a:rPr lang="en-GB" b="1" dirty="0" err="1"/>
            <a:t>read_csv</a:t>
          </a:r>
          <a:r>
            <a:rPr lang="en-GB" b="1" dirty="0"/>
            <a:t> </a:t>
          </a:r>
          <a:r>
            <a:rPr lang="en-GB" dirty="0"/>
            <a:t>method.</a:t>
          </a:r>
        </a:p>
      </dgm:t>
    </dgm:pt>
    <dgm:pt modelId="{8932273C-50A8-BE43-A909-4514A450E6B1}" type="parTrans" cxnId="{66642EC7-6265-D147-84DC-3286EB6CB71E}">
      <dgm:prSet/>
      <dgm:spPr/>
      <dgm:t>
        <a:bodyPr/>
        <a:lstStyle/>
        <a:p>
          <a:endParaRPr lang="en-GB"/>
        </a:p>
      </dgm:t>
    </dgm:pt>
    <dgm:pt modelId="{0452102E-963E-F94D-A16D-E28E0D36769E}" type="sibTrans" cxnId="{66642EC7-6265-D147-84DC-3286EB6CB71E}">
      <dgm:prSet/>
      <dgm:spPr/>
      <dgm:t>
        <a:bodyPr/>
        <a:lstStyle/>
        <a:p>
          <a:endParaRPr lang="en-GB"/>
        </a:p>
      </dgm:t>
    </dgm:pt>
    <dgm:pt modelId="{29B8002F-A85A-F445-A2A8-146A41001029}">
      <dgm:prSet phldrT="[Text]"/>
      <dgm:spPr/>
      <dgm:t>
        <a:bodyPr/>
        <a:lstStyle/>
        <a:p>
          <a:r>
            <a:rPr lang="en-GB" dirty="0"/>
            <a:t>Understand columns using the Data Dictionary</a:t>
          </a:r>
        </a:p>
      </dgm:t>
    </dgm:pt>
    <dgm:pt modelId="{CD96637B-26B1-9F4D-BEB3-21F50B2E32AF}" type="parTrans" cxnId="{B8662F32-9E29-C446-BC9D-94FC54AA019C}">
      <dgm:prSet/>
      <dgm:spPr/>
      <dgm:t>
        <a:bodyPr/>
        <a:lstStyle/>
        <a:p>
          <a:endParaRPr lang="en-GB"/>
        </a:p>
      </dgm:t>
    </dgm:pt>
    <dgm:pt modelId="{D758A2CC-E76F-D649-B93C-61C3C7304248}" type="sibTrans" cxnId="{B8662F32-9E29-C446-BC9D-94FC54AA019C}">
      <dgm:prSet/>
      <dgm:spPr/>
      <dgm:t>
        <a:bodyPr/>
        <a:lstStyle/>
        <a:p>
          <a:endParaRPr lang="en-GB"/>
        </a:p>
      </dgm:t>
    </dgm:pt>
    <dgm:pt modelId="{D039B504-DC24-0F4A-B2A8-AAA847A5131B}">
      <dgm:prSet phldrT="[Text]"/>
      <dgm:spPr/>
      <dgm:t>
        <a:bodyPr/>
        <a:lstStyle/>
        <a:p>
          <a:r>
            <a:rPr lang="en-GB" dirty="0"/>
            <a:t>Obtain info on </a:t>
          </a:r>
          <a:r>
            <a:rPr lang="en-GB" dirty="0" err="1"/>
            <a:t>dataframe</a:t>
          </a:r>
          <a:r>
            <a:rPr lang="en-GB" dirty="0"/>
            <a:t> using </a:t>
          </a:r>
          <a:r>
            <a:rPr lang="en-GB" b="1" dirty="0"/>
            <a:t>info</a:t>
          </a:r>
          <a:r>
            <a:rPr lang="en-GB" dirty="0"/>
            <a:t> method such as the number of columns, column labels, column data types, memory usage, range index, and the number of cells in each column (non-null values) </a:t>
          </a:r>
        </a:p>
      </dgm:t>
    </dgm:pt>
    <dgm:pt modelId="{862B1AA7-4C1B-2B4B-9883-3BA71E0022BE}" type="parTrans" cxnId="{64477C0D-B88E-6C42-B50E-B3272C57B482}">
      <dgm:prSet/>
      <dgm:spPr/>
      <dgm:t>
        <a:bodyPr/>
        <a:lstStyle/>
        <a:p>
          <a:endParaRPr lang="en-GB"/>
        </a:p>
      </dgm:t>
    </dgm:pt>
    <dgm:pt modelId="{3051D174-3218-564E-9899-3343E3037059}" type="sibTrans" cxnId="{64477C0D-B88E-6C42-B50E-B3272C57B482}">
      <dgm:prSet/>
      <dgm:spPr/>
      <dgm:t>
        <a:bodyPr/>
        <a:lstStyle/>
        <a:p>
          <a:endParaRPr lang="en-GB"/>
        </a:p>
      </dgm:t>
    </dgm:pt>
    <dgm:pt modelId="{D1D59C98-99F3-654F-BDCF-C0EFB47459DD}">
      <dgm:prSet/>
      <dgm:spPr/>
      <dgm:t>
        <a:bodyPr/>
        <a:lstStyle/>
        <a:p>
          <a:r>
            <a:rPr lang="en-IN" b="0" i="0" dirty="0"/>
            <a:t>Using the </a:t>
          </a:r>
          <a:r>
            <a:rPr lang="en-IN" b="1" i="0" dirty="0"/>
            <a:t>describe() </a:t>
          </a:r>
          <a:r>
            <a:rPr lang="en-IN" b="0" i="0" dirty="0"/>
            <a:t>method calculated some statistical data like percentile, mean and standard deviation of the numerical value.</a:t>
          </a:r>
          <a:endParaRPr lang="en-IN" dirty="0"/>
        </a:p>
      </dgm:t>
    </dgm:pt>
    <dgm:pt modelId="{AAE3F068-E212-7540-B5D1-1B7B8E985337}" type="parTrans" cxnId="{53F2FCA6-FB95-6649-89E8-353816407389}">
      <dgm:prSet/>
      <dgm:spPr/>
      <dgm:t>
        <a:bodyPr/>
        <a:lstStyle/>
        <a:p>
          <a:endParaRPr lang="en-GB"/>
        </a:p>
      </dgm:t>
    </dgm:pt>
    <dgm:pt modelId="{FB1115DC-79FD-174B-80F7-37887F5EF08A}" type="sibTrans" cxnId="{53F2FCA6-FB95-6649-89E8-353816407389}">
      <dgm:prSet/>
      <dgm:spPr/>
      <dgm:t>
        <a:bodyPr/>
        <a:lstStyle/>
        <a:p>
          <a:endParaRPr lang="en-GB"/>
        </a:p>
      </dgm:t>
    </dgm:pt>
    <dgm:pt modelId="{0B39DD38-0797-7847-9F11-B8655105140A}" type="pres">
      <dgm:prSet presAssocID="{69707FB9-A86E-E24C-8E2D-A49F9157E38A}" presName="Name0" presStyleCnt="0">
        <dgm:presLayoutVars>
          <dgm:chMax val="7"/>
          <dgm:chPref val="7"/>
          <dgm:dir/>
        </dgm:presLayoutVars>
      </dgm:prSet>
      <dgm:spPr/>
    </dgm:pt>
    <dgm:pt modelId="{AFF1EBEF-ECE5-4941-90DF-5B7715D9893E}" type="pres">
      <dgm:prSet presAssocID="{69707FB9-A86E-E24C-8E2D-A49F9157E38A}" presName="Name1" presStyleCnt="0"/>
      <dgm:spPr/>
    </dgm:pt>
    <dgm:pt modelId="{4F7EF04C-0DD5-ED45-B7D3-E71E461829FB}" type="pres">
      <dgm:prSet presAssocID="{69707FB9-A86E-E24C-8E2D-A49F9157E38A}" presName="cycle" presStyleCnt="0"/>
      <dgm:spPr/>
    </dgm:pt>
    <dgm:pt modelId="{774C6771-EC51-FE4A-A2C5-C1BD3F96459E}" type="pres">
      <dgm:prSet presAssocID="{69707FB9-A86E-E24C-8E2D-A49F9157E38A}" presName="srcNode" presStyleLbl="node1" presStyleIdx="0" presStyleCnt="4"/>
      <dgm:spPr/>
    </dgm:pt>
    <dgm:pt modelId="{016580B5-0409-8E44-A76B-C27E24D86BDA}" type="pres">
      <dgm:prSet presAssocID="{69707FB9-A86E-E24C-8E2D-A49F9157E38A}" presName="conn" presStyleLbl="parChTrans1D2" presStyleIdx="0" presStyleCnt="1"/>
      <dgm:spPr/>
    </dgm:pt>
    <dgm:pt modelId="{2689020E-2EB3-C241-A856-E5ABE4629676}" type="pres">
      <dgm:prSet presAssocID="{69707FB9-A86E-E24C-8E2D-A49F9157E38A}" presName="extraNode" presStyleLbl="node1" presStyleIdx="0" presStyleCnt="4"/>
      <dgm:spPr/>
    </dgm:pt>
    <dgm:pt modelId="{791F73FB-A356-6242-845E-1FC0A86DA38A}" type="pres">
      <dgm:prSet presAssocID="{69707FB9-A86E-E24C-8E2D-A49F9157E38A}" presName="dstNode" presStyleLbl="node1" presStyleIdx="0" presStyleCnt="4"/>
      <dgm:spPr/>
    </dgm:pt>
    <dgm:pt modelId="{A0CAEA76-302A-4A49-BEB1-F8E866364980}" type="pres">
      <dgm:prSet presAssocID="{3AA0FEB0-A7F3-934B-9F88-60EBAD0997B8}" presName="text_1" presStyleLbl="node1" presStyleIdx="0" presStyleCnt="4">
        <dgm:presLayoutVars>
          <dgm:bulletEnabled val="1"/>
        </dgm:presLayoutVars>
      </dgm:prSet>
      <dgm:spPr/>
    </dgm:pt>
    <dgm:pt modelId="{66BF5252-F116-094F-839A-07DE3A207381}" type="pres">
      <dgm:prSet presAssocID="{3AA0FEB0-A7F3-934B-9F88-60EBAD0997B8}" presName="accent_1" presStyleCnt="0"/>
      <dgm:spPr/>
    </dgm:pt>
    <dgm:pt modelId="{8BE9A0DC-2179-0646-A297-EDC2C0772A80}" type="pres">
      <dgm:prSet presAssocID="{3AA0FEB0-A7F3-934B-9F88-60EBAD0997B8}" presName="accentRepeatNode" presStyleLbl="solidFgAcc1" presStyleIdx="0" presStyleCnt="4"/>
      <dgm:spPr/>
    </dgm:pt>
    <dgm:pt modelId="{E467C649-CAA5-3F4C-B5B6-9EF1A77D0DF7}" type="pres">
      <dgm:prSet presAssocID="{29B8002F-A85A-F445-A2A8-146A41001029}" presName="text_2" presStyleLbl="node1" presStyleIdx="1" presStyleCnt="4">
        <dgm:presLayoutVars>
          <dgm:bulletEnabled val="1"/>
        </dgm:presLayoutVars>
      </dgm:prSet>
      <dgm:spPr/>
    </dgm:pt>
    <dgm:pt modelId="{CF23CF25-5261-C84D-AADC-10ECE311ECCE}" type="pres">
      <dgm:prSet presAssocID="{29B8002F-A85A-F445-A2A8-146A41001029}" presName="accent_2" presStyleCnt="0"/>
      <dgm:spPr/>
    </dgm:pt>
    <dgm:pt modelId="{31F2B65A-D71D-8940-B2F0-34A4F30F0E1A}" type="pres">
      <dgm:prSet presAssocID="{29B8002F-A85A-F445-A2A8-146A41001029}" presName="accentRepeatNode" presStyleLbl="solidFgAcc1" presStyleIdx="1" presStyleCnt="4"/>
      <dgm:spPr/>
    </dgm:pt>
    <dgm:pt modelId="{F76BCC91-0DDF-024E-A80B-D9A55D44ACCE}" type="pres">
      <dgm:prSet presAssocID="{D039B504-DC24-0F4A-B2A8-AAA847A5131B}" presName="text_3" presStyleLbl="node1" presStyleIdx="2" presStyleCnt="4">
        <dgm:presLayoutVars>
          <dgm:bulletEnabled val="1"/>
        </dgm:presLayoutVars>
      </dgm:prSet>
      <dgm:spPr/>
    </dgm:pt>
    <dgm:pt modelId="{3BFB4FE8-672C-6A44-B4B5-F05D1029B7BD}" type="pres">
      <dgm:prSet presAssocID="{D039B504-DC24-0F4A-B2A8-AAA847A5131B}" presName="accent_3" presStyleCnt="0"/>
      <dgm:spPr/>
    </dgm:pt>
    <dgm:pt modelId="{89ED9699-A063-3541-834C-C8E743F7C283}" type="pres">
      <dgm:prSet presAssocID="{D039B504-DC24-0F4A-B2A8-AAA847A5131B}" presName="accentRepeatNode" presStyleLbl="solidFgAcc1" presStyleIdx="2" presStyleCnt="4"/>
      <dgm:spPr/>
    </dgm:pt>
    <dgm:pt modelId="{8EF8CAFB-4DFE-BD46-9839-76D21F458C62}" type="pres">
      <dgm:prSet presAssocID="{D1D59C98-99F3-654F-BDCF-C0EFB47459DD}" presName="text_4" presStyleLbl="node1" presStyleIdx="3" presStyleCnt="4">
        <dgm:presLayoutVars>
          <dgm:bulletEnabled val="1"/>
        </dgm:presLayoutVars>
      </dgm:prSet>
      <dgm:spPr/>
    </dgm:pt>
    <dgm:pt modelId="{06ADAE95-EE82-DD4E-8CDF-2389D3F3EAFB}" type="pres">
      <dgm:prSet presAssocID="{D1D59C98-99F3-654F-BDCF-C0EFB47459DD}" presName="accent_4" presStyleCnt="0"/>
      <dgm:spPr/>
    </dgm:pt>
    <dgm:pt modelId="{F87E948F-982C-1749-8300-4B7AF8ECC735}" type="pres">
      <dgm:prSet presAssocID="{D1D59C98-99F3-654F-BDCF-C0EFB47459DD}" presName="accentRepeatNode" presStyleLbl="solidFgAcc1" presStyleIdx="3" presStyleCnt="4"/>
      <dgm:spPr/>
    </dgm:pt>
  </dgm:ptLst>
  <dgm:cxnLst>
    <dgm:cxn modelId="{64477C0D-B88E-6C42-B50E-B3272C57B482}" srcId="{69707FB9-A86E-E24C-8E2D-A49F9157E38A}" destId="{D039B504-DC24-0F4A-B2A8-AAA847A5131B}" srcOrd="2" destOrd="0" parTransId="{862B1AA7-4C1B-2B4B-9883-3BA71E0022BE}" sibTransId="{3051D174-3218-564E-9899-3343E3037059}"/>
    <dgm:cxn modelId="{B8912A0F-1325-A048-ACF4-596FED826081}" type="presOf" srcId="{D1D59C98-99F3-654F-BDCF-C0EFB47459DD}" destId="{8EF8CAFB-4DFE-BD46-9839-76D21F458C62}" srcOrd="0" destOrd="0" presId="urn:microsoft.com/office/officeart/2008/layout/VerticalCurvedList"/>
    <dgm:cxn modelId="{CF5EE70F-9B97-6C4E-91A0-3E115545398F}" type="presOf" srcId="{3AA0FEB0-A7F3-934B-9F88-60EBAD0997B8}" destId="{A0CAEA76-302A-4A49-BEB1-F8E866364980}" srcOrd="0" destOrd="0" presId="urn:microsoft.com/office/officeart/2008/layout/VerticalCurvedList"/>
    <dgm:cxn modelId="{CEE0D721-8A43-F448-A3F9-D2CA28995F05}" type="presOf" srcId="{69707FB9-A86E-E24C-8E2D-A49F9157E38A}" destId="{0B39DD38-0797-7847-9F11-B8655105140A}" srcOrd="0" destOrd="0" presId="urn:microsoft.com/office/officeart/2008/layout/VerticalCurvedList"/>
    <dgm:cxn modelId="{B8662F32-9E29-C446-BC9D-94FC54AA019C}" srcId="{69707FB9-A86E-E24C-8E2D-A49F9157E38A}" destId="{29B8002F-A85A-F445-A2A8-146A41001029}" srcOrd="1" destOrd="0" parTransId="{CD96637B-26B1-9F4D-BEB3-21F50B2E32AF}" sibTransId="{D758A2CC-E76F-D649-B93C-61C3C7304248}"/>
    <dgm:cxn modelId="{8AC2895A-4064-6E4A-A2FE-F5CC94144EFA}" type="presOf" srcId="{D039B504-DC24-0F4A-B2A8-AAA847A5131B}" destId="{F76BCC91-0DDF-024E-A80B-D9A55D44ACCE}" srcOrd="0" destOrd="0" presId="urn:microsoft.com/office/officeart/2008/layout/VerticalCurvedList"/>
    <dgm:cxn modelId="{24476C6E-B8CF-244B-9565-2DA77F8C023F}" type="presOf" srcId="{0452102E-963E-F94D-A16D-E28E0D36769E}" destId="{016580B5-0409-8E44-A76B-C27E24D86BDA}" srcOrd="0" destOrd="0" presId="urn:microsoft.com/office/officeart/2008/layout/VerticalCurvedList"/>
    <dgm:cxn modelId="{53F2FCA6-FB95-6649-89E8-353816407389}" srcId="{69707FB9-A86E-E24C-8E2D-A49F9157E38A}" destId="{D1D59C98-99F3-654F-BDCF-C0EFB47459DD}" srcOrd="3" destOrd="0" parTransId="{AAE3F068-E212-7540-B5D1-1B7B8E985337}" sibTransId="{FB1115DC-79FD-174B-80F7-37887F5EF08A}"/>
    <dgm:cxn modelId="{66642EC7-6265-D147-84DC-3286EB6CB71E}" srcId="{69707FB9-A86E-E24C-8E2D-A49F9157E38A}" destId="{3AA0FEB0-A7F3-934B-9F88-60EBAD0997B8}" srcOrd="0" destOrd="0" parTransId="{8932273C-50A8-BE43-A909-4514A450E6B1}" sibTransId="{0452102E-963E-F94D-A16D-E28E0D36769E}"/>
    <dgm:cxn modelId="{A403B0D3-6486-4147-B59B-6C3702E81541}" type="presOf" srcId="{29B8002F-A85A-F445-A2A8-146A41001029}" destId="{E467C649-CAA5-3F4C-B5B6-9EF1A77D0DF7}" srcOrd="0" destOrd="0" presId="urn:microsoft.com/office/officeart/2008/layout/VerticalCurvedList"/>
    <dgm:cxn modelId="{15C7F711-2442-BF41-9040-F79EF4C778B6}" type="presParOf" srcId="{0B39DD38-0797-7847-9F11-B8655105140A}" destId="{AFF1EBEF-ECE5-4941-90DF-5B7715D9893E}" srcOrd="0" destOrd="0" presId="urn:microsoft.com/office/officeart/2008/layout/VerticalCurvedList"/>
    <dgm:cxn modelId="{9B731C36-D76D-1E45-8B9F-C03C69B0EE23}" type="presParOf" srcId="{AFF1EBEF-ECE5-4941-90DF-5B7715D9893E}" destId="{4F7EF04C-0DD5-ED45-B7D3-E71E461829FB}" srcOrd="0" destOrd="0" presId="urn:microsoft.com/office/officeart/2008/layout/VerticalCurvedList"/>
    <dgm:cxn modelId="{011F3CC1-2D05-C24C-B36C-3E8B03BBEE90}" type="presParOf" srcId="{4F7EF04C-0DD5-ED45-B7D3-E71E461829FB}" destId="{774C6771-EC51-FE4A-A2C5-C1BD3F96459E}" srcOrd="0" destOrd="0" presId="urn:microsoft.com/office/officeart/2008/layout/VerticalCurvedList"/>
    <dgm:cxn modelId="{6A7C06F8-96D9-0145-BE5D-FEF7AA4ADA7C}" type="presParOf" srcId="{4F7EF04C-0DD5-ED45-B7D3-E71E461829FB}" destId="{016580B5-0409-8E44-A76B-C27E24D86BDA}" srcOrd="1" destOrd="0" presId="urn:microsoft.com/office/officeart/2008/layout/VerticalCurvedList"/>
    <dgm:cxn modelId="{897B4806-8A15-F147-A843-677CBFCFE0A8}" type="presParOf" srcId="{4F7EF04C-0DD5-ED45-B7D3-E71E461829FB}" destId="{2689020E-2EB3-C241-A856-E5ABE4629676}" srcOrd="2" destOrd="0" presId="urn:microsoft.com/office/officeart/2008/layout/VerticalCurvedList"/>
    <dgm:cxn modelId="{5A0362D4-63E2-CA45-B73F-4EA4432F0435}" type="presParOf" srcId="{4F7EF04C-0DD5-ED45-B7D3-E71E461829FB}" destId="{791F73FB-A356-6242-845E-1FC0A86DA38A}" srcOrd="3" destOrd="0" presId="urn:microsoft.com/office/officeart/2008/layout/VerticalCurvedList"/>
    <dgm:cxn modelId="{FEADC054-7746-9740-9225-66A2A839A2C4}" type="presParOf" srcId="{AFF1EBEF-ECE5-4941-90DF-5B7715D9893E}" destId="{A0CAEA76-302A-4A49-BEB1-F8E866364980}" srcOrd="1" destOrd="0" presId="urn:microsoft.com/office/officeart/2008/layout/VerticalCurvedList"/>
    <dgm:cxn modelId="{0A35F7A6-B305-EA46-8C64-02A8C0D6B909}" type="presParOf" srcId="{AFF1EBEF-ECE5-4941-90DF-5B7715D9893E}" destId="{66BF5252-F116-094F-839A-07DE3A207381}" srcOrd="2" destOrd="0" presId="urn:microsoft.com/office/officeart/2008/layout/VerticalCurvedList"/>
    <dgm:cxn modelId="{2A958E2D-EB8D-DA4B-8B24-23A33284A49E}" type="presParOf" srcId="{66BF5252-F116-094F-839A-07DE3A207381}" destId="{8BE9A0DC-2179-0646-A297-EDC2C0772A80}" srcOrd="0" destOrd="0" presId="urn:microsoft.com/office/officeart/2008/layout/VerticalCurvedList"/>
    <dgm:cxn modelId="{5B3227AC-8E10-9141-A1FA-C4E368DA1FAA}" type="presParOf" srcId="{AFF1EBEF-ECE5-4941-90DF-5B7715D9893E}" destId="{E467C649-CAA5-3F4C-B5B6-9EF1A77D0DF7}" srcOrd="3" destOrd="0" presId="urn:microsoft.com/office/officeart/2008/layout/VerticalCurvedList"/>
    <dgm:cxn modelId="{357CF01B-78FB-EA4D-8238-C86F76087CB5}" type="presParOf" srcId="{AFF1EBEF-ECE5-4941-90DF-5B7715D9893E}" destId="{CF23CF25-5261-C84D-AADC-10ECE311ECCE}" srcOrd="4" destOrd="0" presId="urn:microsoft.com/office/officeart/2008/layout/VerticalCurvedList"/>
    <dgm:cxn modelId="{CC1166ED-BC86-884B-B238-1E7E3D9B6E66}" type="presParOf" srcId="{CF23CF25-5261-C84D-AADC-10ECE311ECCE}" destId="{31F2B65A-D71D-8940-B2F0-34A4F30F0E1A}" srcOrd="0" destOrd="0" presId="urn:microsoft.com/office/officeart/2008/layout/VerticalCurvedList"/>
    <dgm:cxn modelId="{F0D349D4-30DF-2B42-BF9E-B844A8AD04AE}" type="presParOf" srcId="{AFF1EBEF-ECE5-4941-90DF-5B7715D9893E}" destId="{F76BCC91-0DDF-024E-A80B-D9A55D44ACCE}" srcOrd="5" destOrd="0" presId="urn:microsoft.com/office/officeart/2008/layout/VerticalCurvedList"/>
    <dgm:cxn modelId="{1C8368C3-6663-3E45-836A-71657717D691}" type="presParOf" srcId="{AFF1EBEF-ECE5-4941-90DF-5B7715D9893E}" destId="{3BFB4FE8-672C-6A44-B4B5-F05D1029B7BD}" srcOrd="6" destOrd="0" presId="urn:microsoft.com/office/officeart/2008/layout/VerticalCurvedList"/>
    <dgm:cxn modelId="{C7CC3682-C576-3547-8161-A0B9214A2777}" type="presParOf" srcId="{3BFB4FE8-672C-6A44-B4B5-F05D1029B7BD}" destId="{89ED9699-A063-3541-834C-C8E743F7C283}" srcOrd="0" destOrd="0" presId="urn:microsoft.com/office/officeart/2008/layout/VerticalCurvedList"/>
    <dgm:cxn modelId="{EA3986F7-963F-3E4B-BD2B-BE7668D9AB7A}" type="presParOf" srcId="{AFF1EBEF-ECE5-4941-90DF-5B7715D9893E}" destId="{8EF8CAFB-4DFE-BD46-9839-76D21F458C62}" srcOrd="7" destOrd="0" presId="urn:microsoft.com/office/officeart/2008/layout/VerticalCurvedList"/>
    <dgm:cxn modelId="{F0FAC6DF-FA43-FC41-9685-401792FA4237}" type="presParOf" srcId="{AFF1EBEF-ECE5-4941-90DF-5B7715D9893E}" destId="{06ADAE95-EE82-DD4E-8CDF-2389D3F3EAFB}" srcOrd="8" destOrd="0" presId="urn:microsoft.com/office/officeart/2008/layout/VerticalCurvedList"/>
    <dgm:cxn modelId="{8773DE3E-3EE7-FB49-9ECB-FAD9A1B7A435}" type="presParOf" srcId="{06ADAE95-EE82-DD4E-8CDF-2389D3F3EAFB}" destId="{F87E948F-982C-1749-8300-4B7AF8ECC73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32E92A-5F64-5C41-B45F-F278C6F3CEBD}" type="doc">
      <dgm:prSet loTypeId="urn:microsoft.com/office/officeart/2008/layout/VerticalCurvedList" loCatId="" qsTypeId="urn:microsoft.com/office/officeart/2005/8/quickstyle/simple1" qsCatId="simple" csTypeId="urn:microsoft.com/office/officeart/2005/8/colors/colorful1" csCatId="colorful" phldr="1"/>
      <dgm:spPr/>
      <dgm:t>
        <a:bodyPr/>
        <a:lstStyle/>
        <a:p>
          <a:endParaRPr lang="en-GB"/>
        </a:p>
      </dgm:t>
    </dgm:pt>
    <dgm:pt modelId="{81FA6053-C366-2F44-99A7-37A7A65799C9}">
      <dgm:prSet phldrT="[Text]"/>
      <dgm:spPr/>
      <dgm:t>
        <a:bodyPr/>
        <a:lstStyle/>
        <a:p>
          <a:r>
            <a:rPr lang="en-GB" dirty="0"/>
            <a:t>Drop columns with high null values</a:t>
          </a:r>
        </a:p>
      </dgm:t>
    </dgm:pt>
    <dgm:pt modelId="{90E1F940-A91F-EE4F-8C9D-A117CA9CB212}" type="parTrans" cxnId="{BD63671E-B3FD-8E41-A9E7-D0DB0F58C4BB}">
      <dgm:prSet/>
      <dgm:spPr/>
      <dgm:t>
        <a:bodyPr/>
        <a:lstStyle/>
        <a:p>
          <a:endParaRPr lang="en-GB"/>
        </a:p>
      </dgm:t>
    </dgm:pt>
    <dgm:pt modelId="{9988F61F-7A42-DF42-9B20-B3DB66C7B138}" type="sibTrans" cxnId="{BD63671E-B3FD-8E41-A9E7-D0DB0F58C4BB}">
      <dgm:prSet/>
      <dgm:spPr/>
      <dgm:t>
        <a:bodyPr/>
        <a:lstStyle/>
        <a:p>
          <a:endParaRPr lang="en-GB"/>
        </a:p>
      </dgm:t>
    </dgm:pt>
    <dgm:pt modelId="{C5C19A49-537C-C54A-95A6-609B2583560C}">
      <dgm:prSet phldrT="[Text]"/>
      <dgm:spPr/>
      <dgm:t>
        <a:bodyPr/>
        <a:lstStyle/>
        <a:p>
          <a:r>
            <a:rPr lang="en-GB" dirty="0"/>
            <a:t>Drop unique columns</a:t>
          </a:r>
        </a:p>
      </dgm:t>
    </dgm:pt>
    <dgm:pt modelId="{B3D64C56-AF37-1A42-A977-13181FA24A90}" type="parTrans" cxnId="{004D1018-38F2-5B46-A983-F466A8B0161A}">
      <dgm:prSet/>
      <dgm:spPr/>
      <dgm:t>
        <a:bodyPr/>
        <a:lstStyle/>
        <a:p>
          <a:endParaRPr lang="en-GB"/>
        </a:p>
      </dgm:t>
    </dgm:pt>
    <dgm:pt modelId="{608013AB-6F41-AE4B-B96C-2BCCC6B995B3}" type="sibTrans" cxnId="{004D1018-38F2-5B46-A983-F466A8B0161A}">
      <dgm:prSet/>
      <dgm:spPr/>
      <dgm:t>
        <a:bodyPr/>
        <a:lstStyle/>
        <a:p>
          <a:endParaRPr lang="en-GB"/>
        </a:p>
      </dgm:t>
    </dgm:pt>
    <dgm:pt modelId="{97E27C84-4A8C-F344-B728-6999F77C42CB}">
      <dgm:prSet phldrT="[Text]"/>
      <dgm:spPr/>
      <dgm:t>
        <a:bodyPr/>
        <a:lstStyle/>
        <a:p>
          <a:r>
            <a:rPr lang="en-GB" dirty="0"/>
            <a:t>Drop columns not relevant for analysis</a:t>
          </a:r>
        </a:p>
      </dgm:t>
    </dgm:pt>
    <dgm:pt modelId="{3A9DE7B7-ABBF-2E49-892C-6DFC58B1B116}" type="parTrans" cxnId="{C3018733-D7D9-964F-AB48-662F69718368}">
      <dgm:prSet/>
      <dgm:spPr/>
      <dgm:t>
        <a:bodyPr/>
        <a:lstStyle/>
        <a:p>
          <a:endParaRPr lang="en-GB"/>
        </a:p>
      </dgm:t>
    </dgm:pt>
    <dgm:pt modelId="{88FB5687-622F-674C-9437-47E59D577A86}" type="sibTrans" cxnId="{C3018733-D7D9-964F-AB48-662F69718368}">
      <dgm:prSet/>
      <dgm:spPr/>
      <dgm:t>
        <a:bodyPr/>
        <a:lstStyle/>
        <a:p>
          <a:endParaRPr lang="en-GB"/>
        </a:p>
      </dgm:t>
    </dgm:pt>
    <dgm:pt modelId="{EE12B986-7EDA-3542-8C18-F11A5397587F}">
      <dgm:prSet/>
      <dgm:spPr/>
      <dgm:t>
        <a:bodyPr/>
        <a:lstStyle/>
        <a:p>
          <a:r>
            <a:rPr lang="en-GB" dirty="0"/>
            <a:t>Drop rows where loan status is “Current”</a:t>
          </a:r>
        </a:p>
      </dgm:t>
    </dgm:pt>
    <dgm:pt modelId="{BF1AEEA2-4382-B74C-8601-0764ACBC69FF}" type="parTrans" cxnId="{E0B89433-D813-DC41-BD44-CE41550759F9}">
      <dgm:prSet/>
      <dgm:spPr/>
      <dgm:t>
        <a:bodyPr/>
        <a:lstStyle/>
        <a:p>
          <a:endParaRPr lang="en-GB"/>
        </a:p>
      </dgm:t>
    </dgm:pt>
    <dgm:pt modelId="{6CBD48D3-5B05-BA43-A6F7-3FA98AF5B073}" type="sibTrans" cxnId="{E0B89433-D813-DC41-BD44-CE41550759F9}">
      <dgm:prSet/>
      <dgm:spPr/>
      <dgm:t>
        <a:bodyPr/>
        <a:lstStyle/>
        <a:p>
          <a:endParaRPr lang="en-GB"/>
        </a:p>
      </dgm:t>
    </dgm:pt>
    <dgm:pt modelId="{625C179C-EBF6-AE4F-AD5D-745194004807}" type="pres">
      <dgm:prSet presAssocID="{6D32E92A-5F64-5C41-B45F-F278C6F3CEBD}" presName="Name0" presStyleCnt="0">
        <dgm:presLayoutVars>
          <dgm:chMax val="7"/>
          <dgm:chPref val="7"/>
          <dgm:dir/>
        </dgm:presLayoutVars>
      </dgm:prSet>
      <dgm:spPr/>
    </dgm:pt>
    <dgm:pt modelId="{90A28C7F-E9F4-6947-930B-3E49C1D91DDF}" type="pres">
      <dgm:prSet presAssocID="{6D32E92A-5F64-5C41-B45F-F278C6F3CEBD}" presName="Name1" presStyleCnt="0"/>
      <dgm:spPr/>
    </dgm:pt>
    <dgm:pt modelId="{09D5306E-F6E5-8E4F-A149-AE90F58DE82C}" type="pres">
      <dgm:prSet presAssocID="{6D32E92A-5F64-5C41-B45F-F278C6F3CEBD}" presName="cycle" presStyleCnt="0"/>
      <dgm:spPr/>
    </dgm:pt>
    <dgm:pt modelId="{BA24D6E6-DDB8-5F4F-BB81-A9CECAB34B10}" type="pres">
      <dgm:prSet presAssocID="{6D32E92A-5F64-5C41-B45F-F278C6F3CEBD}" presName="srcNode" presStyleLbl="node1" presStyleIdx="0" presStyleCnt="4"/>
      <dgm:spPr/>
    </dgm:pt>
    <dgm:pt modelId="{CE097ADB-F11D-4749-A8B1-F2363AC8F55E}" type="pres">
      <dgm:prSet presAssocID="{6D32E92A-5F64-5C41-B45F-F278C6F3CEBD}" presName="conn" presStyleLbl="parChTrans1D2" presStyleIdx="0" presStyleCnt="1"/>
      <dgm:spPr/>
    </dgm:pt>
    <dgm:pt modelId="{342DC3B9-ECD5-7B40-AA45-D1F13B72F1A1}" type="pres">
      <dgm:prSet presAssocID="{6D32E92A-5F64-5C41-B45F-F278C6F3CEBD}" presName="extraNode" presStyleLbl="node1" presStyleIdx="0" presStyleCnt="4"/>
      <dgm:spPr/>
    </dgm:pt>
    <dgm:pt modelId="{8257A74B-2D32-2146-9864-670B9EA5BE16}" type="pres">
      <dgm:prSet presAssocID="{6D32E92A-5F64-5C41-B45F-F278C6F3CEBD}" presName="dstNode" presStyleLbl="node1" presStyleIdx="0" presStyleCnt="4"/>
      <dgm:spPr/>
    </dgm:pt>
    <dgm:pt modelId="{F7C15CC5-40C3-1348-AAA3-B4F867C61037}" type="pres">
      <dgm:prSet presAssocID="{81FA6053-C366-2F44-99A7-37A7A65799C9}" presName="text_1" presStyleLbl="node1" presStyleIdx="0" presStyleCnt="4">
        <dgm:presLayoutVars>
          <dgm:bulletEnabled val="1"/>
        </dgm:presLayoutVars>
      </dgm:prSet>
      <dgm:spPr/>
    </dgm:pt>
    <dgm:pt modelId="{43850BA8-A8E2-4F48-9633-40623BBCD6CE}" type="pres">
      <dgm:prSet presAssocID="{81FA6053-C366-2F44-99A7-37A7A65799C9}" presName="accent_1" presStyleCnt="0"/>
      <dgm:spPr/>
    </dgm:pt>
    <dgm:pt modelId="{5DC4549E-602D-404B-A5CD-4A9465728F8F}" type="pres">
      <dgm:prSet presAssocID="{81FA6053-C366-2F44-99A7-37A7A65799C9}" presName="accentRepeatNode" presStyleLbl="solidFgAcc1" presStyleIdx="0" presStyleCnt="4"/>
      <dgm:spPr/>
    </dgm:pt>
    <dgm:pt modelId="{D24F6FAD-50A0-6746-8926-197DB74CB2CC}" type="pres">
      <dgm:prSet presAssocID="{C5C19A49-537C-C54A-95A6-609B2583560C}" presName="text_2" presStyleLbl="node1" presStyleIdx="1" presStyleCnt="4">
        <dgm:presLayoutVars>
          <dgm:bulletEnabled val="1"/>
        </dgm:presLayoutVars>
      </dgm:prSet>
      <dgm:spPr/>
    </dgm:pt>
    <dgm:pt modelId="{EB83D813-4BF7-1A49-8832-07AC42EC1167}" type="pres">
      <dgm:prSet presAssocID="{C5C19A49-537C-C54A-95A6-609B2583560C}" presName="accent_2" presStyleCnt="0"/>
      <dgm:spPr/>
    </dgm:pt>
    <dgm:pt modelId="{50EB3CF0-3C51-7241-A4E5-B23EF595D931}" type="pres">
      <dgm:prSet presAssocID="{C5C19A49-537C-C54A-95A6-609B2583560C}" presName="accentRepeatNode" presStyleLbl="solidFgAcc1" presStyleIdx="1" presStyleCnt="4"/>
      <dgm:spPr/>
    </dgm:pt>
    <dgm:pt modelId="{CD5100DB-E51A-0247-ACDA-B0C04641B137}" type="pres">
      <dgm:prSet presAssocID="{97E27C84-4A8C-F344-B728-6999F77C42CB}" presName="text_3" presStyleLbl="node1" presStyleIdx="2" presStyleCnt="4">
        <dgm:presLayoutVars>
          <dgm:bulletEnabled val="1"/>
        </dgm:presLayoutVars>
      </dgm:prSet>
      <dgm:spPr/>
    </dgm:pt>
    <dgm:pt modelId="{2AE7BEE1-6819-334A-AD31-EABB05C250A6}" type="pres">
      <dgm:prSet presAssocID="{97E27C84-4A8C-F344-B728-6999F77C42CB}" presName="accent_3" presStyleCnt="0"/>
      <dgm:spPr/>
    </dgm:pt>
    <dgm:pt modelId="{9B8E699E-6D2B-7A41-8801-54C065B33C6E}" type="pres">
      <dgm:prSet presAssocID="{97E27C84-4A8C-F344-B728-6999F77C42CB}" presName="accentRepeatNode" presStyleLbl="solidFgAcc1" presStyleIdx="2" presStyleCnt="4"/>
      <dgm:spPr/>
    </dgm:pt>
    <dgm:pt modelId="{D57BA9B6-43F2-5247-AE70-D3E42CCB0450}" type="pres">
      <dgm:prSet presAssocID="{EE12B986-7EDA-3542-8C18-F11A5397587F}" presName="text_4" presStyleLbl="node1" presStyleIdx="3" presStyleCnt="4">
        <dgm:presLayoutVars>
          <dgm:bulletEnabled val="1"/>
        </dgm:presLayoutVars>
      </dgm:prSet>
      <dgm:spPr/>
    </dgm:pt>
    <dgm:pt modelId="{897DA60A-AA43-004B-B75C-A1F153CCAA52}" type="pres">
      <dgm:prSet presAssocID="{EE12B986-7EDA-3542-8C18-F11A5397587F}" presName="accent_4" presStyleCnt="0"/>
      <dgm:spPr/>
    </dgm:pt>
    <dgm:pt modelId="{04CA49D2-0CA1-6840-B983-E46B0AB36E5F}" type="pres">
      <dgm:prSet presAssocID="{EE12B986-7EDA-3542-8C18-F11A5397587F}" presName="accentRepeatNode" presStyleLbl="solidFgAcc1" presStyleIdx="3" presStyleCnt="4"/>
      <dgm:spPr/>
    </dgm:pt>
  </dgm:ptLst>
  <dgm:cxnLst>
    <dgm:cxn modelId="{1C0CB502-4260-C749-B765-5205282B3FCA}" type="presOf" srcId="{EE12B986-7EDA-3542-8C18-F11A5397587F}" destId="{D57BA9B6-43F2-5247-AE70-D3E42CCB0450}" srcOrd="0" destOrd="0" presId="urn:microsoft.com/office/officeart/2008/layout/VerticalCurvedList"/>
    <dgm:cxn modelId="{8F0E2315-EB98-6747-A487-CD4E9A8A6E96}" type="presOf" srcId="{81FA6053-C366-2F44-99A7-37A7A65799C9}" destId="{F7C15CC5-40C3-1348-AAA3-B4F867C61037}" srcOrd="0" destOrd="0" presId="urn:microsoft.com/office/officeart/2008/layout/VerticalCurvedList"/>
    <dgm:cxn modelId="{2B0E4716-58D6-8246-85B7-BDC0EDA09944}" type="presOf" srcId="{9988F61F-7A42-DF42-9B20-B3DB66C7B138}" destId="{CE097ADB-F11D-4749-A8B1-F2363AC8F55E}" srcOrd="0" destOrd="0" presId="urn:microsoft.com/office/officeart/2008/layout/VerticalCurvedList"/>
    <dgm:cxn modelId="{004D1018-38F2-5B46-A983-F466A8B0161A}" srcId="{6D32E92A-5F64-5C41-B45F-F278C6F3CEBD}" destId="{C5C19A49-537C-C54A-95A6-609B2583560C}" srcOrd="1" destOrd="0" parTransId="{B3D64C56-AF37-1A42-A977-13181FA24A90}" sibTransId="{608013AB-6F41-AE4B-B96C-2BCCC6B995B3}"/>
    <dgm:cxn modelId="{BD63671E-B3FD-8E41-A9E7-D0DB0F58C4BB}" srcId="{6D32E92A-5F64-5C41-B45F-F278C6F3CEBD}" destId="{81FA6053-C366-2F44-99A7-37A7A65799C9}" srcOrd="0" destOrd="0" parTransId="{90E1F940-A91F-EE4F-8C9D-A117CA9CB212}" sibTransId="{9988F61F-7A42-DF42-9B20-B3DB66C7B138}"/>
    <dgm:cxn modelId="{2365472C-B154-FB41-9909-32DF4C6B34AA}" type="presOf" srcId="{6D32E92A-5F64-5C41-B45F-F278C6F3CEBD}" destId="{625C179C-EBF6-AE4F-AD5D-745194004807}" srcOrd="0" destOrd="0" presId="urn:microsoft.com/office/officeart/2008/layout/VerticalCurvedList"/>
    <dgm:cxn modelId="{C3018733-D7D9-964F-AB48-662F69718368}" srcId="{6D32E92A-5F64-5C41-B45F-F278C6F3CEBD}" destId="{97E27C84-4A8C-F344-B728-6999F77C42CB}" srcOrd="2" destOrd="0" parTransId="{3A9DE7B7-ABBF-2E49-892C-6DFC58B1B116}" sibTransId="{88FB5687-622F-674C-9437-47E59D577A86}"/>
    <dgm:cxn modelId="{E0B89433-D813-DC41-BD44-CE41550759F9}" srcId="{6D32E92A-5F64-5C41-B45F-F278C6F3CEBD}" destId="{EE12B986-7EDA-3542-8C18-F11A5397587F}" srcOrd="3" destOrd="0" parTransId="{BF1AEEA2-4382-B74C-8601-0764ACBC69FF}" sibTransId="{6CBD48D3-5B05-BA43-A6F7-3FA98AF5B073}"/>
    <dgm:cxn modelId="{C7F9359D-128D-AE4F-BC95-45DC3BC52B25}" type="presOf" srcId="{C5C19A49-537C-C54A-95A6-609B2583560C}" destId="{D24F6FAD-50A0-6746-8926-197DB74CB2CC}" srcOrd="0" destOrd="0" presId="urn:microsoft.com/office/officeart/2008/layout/VerticalCurvedList"/>
    <dgm:cxn modelId="{434B7CA7-CB77-CB40-BEB5-78F6275288A0}" type="presOf" srcId="{97E27C84-4A8C-F344-B728-6999F77C42CB}" destId="{CD5100DB-E51A-0247-ACDA-B0C04641B137}" srcOrd="0" destOrd="0" presId="urn:microsoft.com/office/officeart/2008/layout/VerticalCurvedList"/>
    <dgm:cxn modelId="{9E97AE59-3A29-CD45-B94B-CFB6FD75C210}" type="presParOf" srcId="{625C179C-EBF6-AE4F-AD5D-745194004807}" destId="{90A28C7F-E9F4-6947-930B-3E49C1D91DDF}" srcOrd="0" destOrd="0" presId="urn:microsoft.com/office/officeart/2008/layout/VerticalCurvedList"/>
    <dgm:cxn modelId="{F694D914-EE19-3842-828E-2ECEC7C7AFED}" type="presParOf" srcId="{90A28C7F-E9F4-6947-930B-3E49C1D91DDF}" destId="{09D5306E-F6E5-8E4F-A149-AE90F58DE82C}" srcOrd="0" destOrd="0" presId="urn:microsoft.com/office/officeart/2008/layout/VerticalCurvedList"/>
    <dgm:cxn modelId="{ACD9F0F5-F4D1-AA4C-96C3-1861107857F7}" type="presParOf" srcId="{09D5306E-F6E5-8E4F-A149-AE90F58DE82C}" destId="{BA24D6E6-DDB8-5F4F-BB81-A9CECAB34B10}" srcOrd="0" destOrd="0" presId="urn:microsoft.com/office/officeart/2008/layout/VerticalCurvedList"/>
    <dgm:cxn modelId="{393E2741-ACDB-5847-A50E-DBB79B10E165}" type="presParOf" srcId="{09D5306E-F6E5-8E4F-A149-AE90F58DE82C}" destId="{CE097ADB-F11D-4749-A8B1-F2363AC8F55E}" srcOrd="1" destOrd="0" presId="urn:microsoft.com/office/officeart/2008/layout/VerticalCurvedList"/>
    <dgm:cxn modelId="{6593E84C-F013-1840-9B1A-9D98C755A607}" type="presParOf" srcId="{09D5306E-F6E5-8E4F-A149-AE90F58DE82C}" destId="{342DC3B9-ECD5-7B40-AA45-D1F13B72F1A1}" srcOrd="2" destOrd="0" presId="urn:microsoft.com/office/officeart/2008/layout/VerticalCurvedList"/>
    <dgm:cxn modelId="{BC7B330B-1931-EC42-8169-0B79DA8BF7C2}" type="presParOf" srcId="{09D5306E-F6E5-8E4F-A149-AE90F58DE82C}" destId="{8257A74B-2D32-2146-9864-670B9EA5BE16}" srcOrd="3" destOrd="0" presId="urn:microsoft.com/office/officeart/2008/layout/VerticalCurvedList"/>
    <dgm:cxn modelId="{49C0068A-B194-A640-8F8F-4184C45D9ADF}" type="presParOf" srcId="{90A28C7F-E9F4-6947-930B-3E49C1D91DDF}" destId="{F7C15CC5-40C3-1348-AAA3-B4F867C61037}" srcOrd="1" destOrd="0" presId="urn:microsoft.com/office/officeart/2008/layout/VerticalCurvedList"/>
    <dgm:cxn modelId="{50FF0E7A-E1A3-524B-961B-CAC0869A434B}" type="presParOf" srcId="{90A28C7F-E9F4-6947-930B-3E49C1D91DDF}" destId="{43850BA8-A8E2-4F48-9633-40623BBCD6CE}" srcOrd="2" destOrd="0" presId="urn:microsoft.com/office/officeart/2008/layout/VerticalCurvedList"/>
    <dgm:cxn modelId="{CE700758-5173-6043-B112-19F3153EE3CB}" type="presParOf" srcId="{43850BA8-A8E2-4F48-9633-40623BBCD6CE}" destId="{5DC4549E-602D-404B-A5CD-4A9465728F8F}" srcOrd="0" destOrd="0" presId="urn:microsoft.com/office/officeart/2008/layout/VerticalCurvedList"/>
    <dgm:cxn modelId="{E25F8787-DE9D-6448-B46E-AB6A56FA0BE7}" type="presParOf" srcId="{90A28C7F-E9F4-6947-930B-3E49C1D91DDF}" destId="{D24F6FAD-50A0-6746-8926-197DB74CB2CC}" srcOrd="3" destOrd="0" presId="urn:microsoft.com/office/officeart/2008/layout/VerticalCurvedList"/>
    <dgm:cxn modelId="{EAB708BC-94C1-1F4E-88B3-662BC1CE5450}" type="presParOf" srcId="{90A28C7F-E9F4-6947-930B-3E49C1D91DDF}" destId="{EB83D813-4BF7-1A49-8832-07AC42EC1167}" srcOrd="4" destOrd="0" presId="urn:microsoft.com/office/officeart/2008/layout/VerticalCurvedList"/>
    <dgm:cxn modelId="{4648F90D-2781-404F-87C1-55040C8058C4}" type="presParOf" srcId="{EB83D813-4BF7-1A49-8832-07AC42EC1167}" destId="{50EB3CF0-3C51-7241-A4E5-B23EF595D931}" srcOrd="0" destOrd="0" presId="urn:microsoft.com/office/officeart/2008/layout/VerticalCurvedList"/>
    <dgm:cxn modelId="{434F6036-AAF3-0B44-A644-205DBA4F000F}" type="presParOf" srcId="{90A28C7F-E9F4-6947-930B-3E49C1D91DDF}" destId="{CD5100DB-E51A-0247-ACDA-B0C04641B137}" srcOrd="5" destOrd="0" presId="urn:microsoft.com/office/officeart/2008/layout/VerticalCurvedList"/>
    <dgm:cxn modelId="{ABBB06EF-1C7B-E24E-9099-16318D271963}" type="presParOf" srcId="{90A28C7F-E9F4-6947-930B-3E49C1D91DDF}" destId="{2AE7BEE1-6819-334A-AD31-EABB05C250A6}" srcOrd="6" destOrd="0" presId="urn:microsoft.com/office/officeart/2008/layout/VerticalCurvedList"/>
    <dgm:cxn modelId="{6BE98D7B-8930-4841-BF97-A55261CB28C2}" type="presParOf" srcId="{2AE7BEE1-6819-334A-AD31-EABB05C250A6}" destId="{9B8E699E-6D2B-7A41-8801-54C065B33C6E}" srcOrd="0" destOrd="0" presId="urn:microsoft.com/office/officeart/2008/layout/VerticalCurvedList"/>
    <dgm:cxn modelId="{07F4EB2A-FAA6-BA41-9349-C08BDC8DD15E}" type="presParOf" srcId="{90A28C7F-E9F4-6947-930B-3E49C1D91DDF}" destId="{D57BA9B6-43F2-5247-AE70-D3E42CCB0450}" srcOrd="7" destOrd="0" presId="urn:microsoft.com/office/officeart/2008/layout/VerticalCurvedList"/>
    <dgm:cxn modelId="{39EB2809-8908-1C46-956B-528DC0AC0AA7}" type="presParOf" srcId="{90A28C7F-E9F4-6947-930B-3E49C1D91DDF}" destId="{897DA60A-AA43-004B-B75C-A1F153CCAA52}" srcOrd="8" destOrd="0" presId="urn:microsoft.com/office/officeart/2008/layout/VerticalCurvedList"/>
    <dgm:cxn modelId="{E0247FE6-FC2B-6E4B-AFCD-B7145975CAE5}" type="presParOf" srcId="{897DA60A-AA43-004B-B75C-A1F153CCAA52}" destId="{04CA49D2-0CA1-6840-B983-E46B0AB36E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1727F6-979F-DC47-AB16-BBA2E894FB24}" type="doc">
      <dgm:prSet loTypeId="urn:microsoft.com/office/officeart/2008/layout/VerticalCurvedList" loCatId="" qsTypeId="urn:microsoft.com/office/officeart/2005/8/quickstyle/simple1" qsCatId="simple" csTypeId="urn:microsoft.com/office/officeart/2005/8/colors/colorful1" csCatId="colorful" phldr="1"/>
      <dgm:spPr/>
      <dgm:t>
        <a:bodyPr/>
        <a:lstStyle/>
        <a:p>
          <a:endParaRPr lang="en-GB"/>
        </a:p>
      </dgm:t>
    </dgm:pt>
    <dgm:pt modelId="{6FF8E235-B02E-4B4B-8699-400A615EDBF2}">
      <dgm:prSet phldrT="[Text]"/>
      <dgm:spPr/>
      <dgm:t>
        <a:bodyPr/>
        <a:lstStyle/>
        <a:p>
          <a:r>
            <a:rPr lang="en-GB" dirty="0"/>
            <a:t>Converting text values to numeric values, e.g. </a:t>
          </a:r>
          <a:r>
            <a:rPr lang="en-GB" dirty="0" err="1"/>
            <a:t>int_rate</a:t>
          </a:r>
          <a:r>
            <a:rPr lang="en-GB" dirty="0"/>
            <a:t>, </a:t>
          </a:r>
          <a:r>
            <a:rPr lang="en-GB" dirty="0" err="1"/>
            <a:t>loan_status</a:t>
          </a:r>
          <a:r>
            <a:rPr lang="en-GB" dirty="0"/>
            <a:t>, term , etc.</a:t>
          </a:r>
        </a:p>
      </dgm:t>
    </dgm:pt>
    <dgm:pt modelId="{51E51B7C-C2BE-214E-8E97-4BA00DA0CEF9}" type="parTrans" cxnId="{160DFABF-E03E-EC4A-8568-8B44E64AAB40}">
      <dgm:prSet/>
      <dgm:spPr/>
      <dgm:t>
        <a:bodyPr/>
        <a:lstStyle/>
        <a:p>
          <a:endParaRPr lang="en-GB"/>
        </a:p>
      </dgm:t>
    </dgm:pt>
    <dgm:pt modelId="{F1AAC3A9-E986-5C4F-9414-ACA322BF2A20}" type="sibTrans" cxnId="{160DFABF-E03E-EC4A-8568-8B44E64AAB40}">
      <dgm:prSet/>
      <dgm:spPr/>
      <dgm:t>
        <a:bodyPr/>
        <a:lstStyle/>
        <a:p>
          <a:endParaRPr lang="en-GB"/>
        </a:p>
      </dgm:t>
    </dgm:pt>
    <dgm:pt modelId="{6B480EC1-8588-8347-8E39-D5EBC58802CB}">
      <dgm:prSet phldrT="[Text]"/>
      <dgm:spPr/>
      <dgm:t>
        <a:bodyPr/>
        <a:lstStyle/>
        <a:p>
          <a:r>
            <a:rPr lang="en-GB" dirty="0"/>
            <a:t>Setting correct data type on numeric columns, e.g. </a:t>
          </a:r>
          <a:r>
            <a:rPr lang="en-GB" dirty="0" err="1"/>
            <a:t>emp_length</a:t>
          </a:r>
          <a:r>
            <a:rPr lang="en-GB" dirty="0"/>
            <a:t>, </a:t>
          </a:r>
          <a:r>
            <a:rPr lang="en-GB" dirty="0" err="1"/>
            <a:t>loan_amnt</a:t>
          </a:r>
          <a:r>
            <a:rPr lang="en-GB" dirty="0"/>
            <a:t>, </a:t>
          </a:r>
          <a:r>
            <a:rPr lang="en-GB" dirty="0" err="1"/>
            <a:t>annual_inc</a:t>
          </a:r>
          <a:r>
            <a:rPr lang="en-GB" dirty="0"/>
            <a:t>, etc.</a:t>
          </a:r>
        </a:p>
      </dgm:t>
    </dgm:pt>
    <dgm:pt modelId="{BC9DEA70-DAA1-A44B-A9ED-8AC46747A414}" type="parTrans" cxnId="{854F5C47-706E-E345-868E-3B2B5A715944}">
      <dgm:prSet/>
      <dgm:spPr/>
      <dgm:t>
        <a:bodyPr/>
        <a:lstStyle/>
        <a:p>
          <a:endParaRPr lang="en-GB"/>
        </a:p>
      </dgm:t>
    </dgm:pt>
    <dgm:pt modelId="{1D01F9F2-3854-E14A-A7F9-66C31F9D076E}" type="sibTrans" cxnId="{854F5C47-706E-E345-868E-3B2B5A715944}">
      <dgm:prSet/>
      <dgm:spPr/>
      <dgm:t>
        <a:bodyPr/>
        <a:lstStyle/>
        <a:p>
          <a:endParaRPr lang="en-GB"/>
        </a:p>
      </dgm:t>
    </dgm:pt>
    <dgm:pt modelId="{6E1AB728-B6C1-304D-A298-9EB11276D185}">
      <dgm:prSet phldrT="[Text]"/>
      <dgm:spPr/>
      <dgm:t>
        <a:bodyPr/>
        <a:lstStyle/>
        <a:p>
          <a:r>
            <a:rPr lang="en-GB" dirty="0"/>
            <a:t>Outlier treatment</a:t>
          </a:r>
        </a:p>
      </dgm:t>
    </dgm:pt>
    <dgm:pt modelId="{45592783-552A-D34D-9ED8-095BB534EBE0}" type="parTrans" cxnId="{F1E151C9-9AF6-9F4E-B5F4-39BF7EDFE589}">
      <dgm:prSet/>
      <dgm:spPr/>
      <dgm:t>
        <a:bodyPr/>
        <a:lstStyle/>
        <a:p>
          <a:endParaRPr lang="en-GB"/>
        </a:p>
      </dgm:t>
    </dgm:pt>
    <dgm:pt modelId="{29E06784-D9F7-1D49-A073-167045975E31}" type="sibTrans" cxnId="{F1E151C9-9AF6-9F4E-B5F4-39BF7EDFE589}">
      <dgm:prSet/>
      <dgm:spPr/>
      <dgm:t>
        <a:bodyPr/>
        <a:lstStyle/>
        <a:p>
          <a:endParaRPr lang="en-GB"/>
        </a:p>
      </dgm:t>
    </dgm:pt>
    <dgm:pt modelId="{C016BCB4-137E-6247-95F8-C4F0BB2B3ABC}">
      <dgm:prSet/>
      <dgm:spPr/>
      <dgm:t>
        <a:bodyPr/>
        <a:lstStyle/>
        <a:p>
          <a:r>
            <a:rPr lang="en-GB" dirty="0"/>
            <a:t>Creating data groups on continuous data </a:t>
          </a:r>
          <a:r>
            <a:rPr lang="en-GB" dirty="0" err="1"/>
            <a:t>columsn</a:t>
          </a:r>
          <a:r>
            <a:rPr lang="en-GB" dirty="0"/>
            <a:t>,  e.g. </a:t>
          </a:r>
          <a:r>
            <a:rPr lang="en-GB" dirty="0" err="1"/>
            <a:t>annual_inc</a:t>
          </a:r>
          <a:r>
            <a:rPr lang="en-GB" dirty="0"/>
            <a:t>, </a:t>
          </a:r>
          <a:r>
            <a:rPr lang="en-GB" dirty="0" err="1"/>
            <a:t>loan_amnt</a:t>
          </a:r>
          <a:r>
            <a:rPr lang="en-GB" dirty="0"/>
            <a:t>, </a:t>
          </a:r>
          <a:r>
            <a:rPr lang="en-GB" dirty="0" err="1"/>
            <a:t>dti</a:t>
          </a:r>
          <a:endParaRPr lang="en-GB" dirty="0"/>
        </a:p>
      </dgm:t>
    </dgm:pt>
    <dgm:pt modelId="{0963C6EF-A244-7049-9ACA-05EC50C361EB}" type="parTrans" cxnId="{E954CD3C-9790-F742-9094-06FC89CDA311}">
      <dgm:prSet/>
      <dgm:spPr/>
      <dgm:t>
        <a:bodyPr/>
        <a:lstStyle/>
        <a:p>
          <a:endParaRPr lang="en-GB"/>
        </a:p>
      </dgm:t>
    </dgm:pt>
    <dgm:pt modelId="{9AC49780-259F-9749-8973-48DA9469389F}" type="sibTrans" cxnId="{E954CD3C-9790-F742-9094-06FC89CDA311}">
      <dgm:prSet/>
      <dgm:spPr/>
      <dgm:t>
        <a:bodyPr/>
        <a:lstStyle/>
        <a:p>
          <a:endParaRPr lang="en-GB"/>
        </a:p>
      </dgm:t>
    </dgm:pt>
    <dgm:pt modelId="{E1EA643B-84EA-E748-88B2-3223D867CD15}" type="pres">
      <dgm:prSet presAssocID="{331727F6-979F-DC47-AB16-BBA2E894FB24}" presName="Name0" presStyleCnt="0">
        <dgm:presLayoutVars>
          <dgm:chMax val="7"/>
          <dgm:chPref val="7"/>
          <dgm:dir/>
        </dgm:presLayoutVars>
      </dgm:prSet>
      <dgm:spPr/>
    </dgm:pt>
    <dgm:pt modelId="{0F0218FC-AECA-4A49-A1E1-AC912673BC4E}" type="pres">
      <dgm:prSet presAssocID="{331727F6-979F-DC47-AB16-BBA2E894FB24}" presName="Name1" presStyleCnt="0"/>
      <dgm:spPr/>
    </dgm:pt>
    <dgm:pt modelId="{7AC9EB4C-6468-C744-A5A1-3C946029739D}" type="pres">
      <dgm:prSet presAssocID="{331727F6-979F-DC47-AB16-BBA2E894FB24}" presName="cycle" presStyleCnt="0"/>
      <dgm:spPr/>
    </dgm:pt>
    <dgm:pt modelId="{9C40A78B-948F-1A4A-BAC4-8B98705373F6}" type="pres">
      <dgm:prSet presAssocID="{331727F6-979F-DC47-AB16-BBA2E894FB24}" presName="srcNode" presStyleLbl="node1" presStyleIdx="0" presStyleCnt="4"/>
      <dgm:spPr/>
    </dgm:pt>
    <dgm:pt modelId="{ADFC7F7C-AC6C-8647-810C-C1DCA4433380}" type="pres">
      <dgm:prSet presAssocID="{331727F6-979F-DC47-AB16-BBA2E894FB24}" presName="conn" presStyleLbl="parChTrans1D2" presStyleIdx="0" presStyleCnt="1"/>
      <dgm:spPr/>
    </dgm:pt>
    <dgm:pt modelId="{AE68D390-CDA5-8348-8EFD-D0FA77A9439B}" type="pres">
      <dgm:prSet presAssocID="{331727F6-979F-DC47-AB16-BBA2E894FB24}" presName="extraNode" presStyleLbl="node1" presStyleIdx="0" presStyleCnt="4"/>
      <dgm:spPr/>
    </dgm:pt>
    <dgm:pt modelId="{FD219F17-6430-D44F-93ED-E6065A83327F}" type="pres">
      <dgm:prSet presAssocID="{331727F6-979F-DC47-AB16-BBA2E894FB24}" presName="dstNode" presStyleLbl="node1" presStyleIdx="0" presStyleCnt="4"/>
      <dgm:spPr/>
    </dgm:pt>
    <dgm:pt modelId="{0B5D2A76-3D27-7C40-B48F-B8104813EC68}" type="pres">
      <dgm:prSet presAssocID="{6FF8E235-B02E-4B4B-8699-400A615EDBF2}" presName="text_1" presStyleLbl="node1" presStyleIdx="0" presStyleCnt="4">
        <dgm:presLayoutVars>
          <dgm:bulletEnabled val="1"/>
        </dgm:presLayoutVars>
      </dgm:prSet>
      <dgm:spPr/>
    </dgm:pt>
    <dgm:pt modelId="{81294BCB-B1EC-FE48-B97A-614BE93F8F4E}" type="pres">
      <dgm:prSet presAssocID="{6FF8E235-B02E-4B4B-8699-400A615EDBF2}" presName="accent_1" presStyleCnt="0"/>
      <dgm:spPr/>
    </dgm:pt>
    <dgm:pt modelId="{3C269EF8-1122-AD41-A62F-BE36FB2C767F}" type="pres">
      <dgm:prSet presAssocID="{6FF8E235-B02E-4B4B-8699-400A615EDBF2}" presName="accentRepeatNode" presStyleLbl="solidFgAcc1" presStyleIdx="0" presStyleCnt="4"/>
      <dgm:spPr/>
    </dgm:pt>
    <dgm:pt modelId="{9F14D213-9418-D248-B342-FE8B0D6FC691}" type="pres">
      <dgm:prSet presAssocID="{6B480EC1-8588-8347-8E39-D5EBC58802CB}" presName="text_2" presStyleLbl="node1" presStyleIdx="1" presStyleCnt="4">
        <dgm:presLayoutVars>
          <dgm:bulletEnabled val="1"/>
        </dgm:presLayoutVars>
      </dgm:prSet>
      <dgm:spPr/>
    </dgm:pt>
    <dgm:pt modelId="{2BD4AC85-FF7B-A348-BE85-B6A3BA111DBC}" type="pres">
      <dgm:prSet presAssocID="{6B480EC1-8588-8347-8E39-D5EBC58802CB}" presName="accent_2" presStyleCnt="0"/>
      <dgm:spPr/>
    </dgm:pt>
    <dgm:pt modelId="{15E487B3-EA4C-3E43-874A-E810D3C2BB06}" type="pres">
      <dgm:prSet presAssocID="{6B480EC1-8588-8347-8E39-D5EBC58802CB}" presName="accentRepeatNode" presStyleLbl="solidFgAcc1" presStyleIdx="1" presStyleCnt="4"/>
      <dgm:spPr/>
    </dgm:pt>
    <dgm:pt modelId="{F6E68C8E-339D-BA4E-BBD6-514EF44E640E}" type="pres">
      <dgm:prSet presAssocID="{6E1AB728-B6C1-304D-A298-9EB11276D185}" presName="text_3" presStyleLbl="node1" presStyleIdx="2" presStyleCnt="4">
        <dgm:presLayoutVars>
          <dgm:bulletEnabled val="1"/>
        </dgm:presLayoutVars>
      </dgm:prSet>
      <dgm:spPr/>
    </dgm:pt>
    <dgm:pt modelId="{66EFD9C7-8E02-2C49-A897-45590866CDFD}" type="pres">
      <dgm:prSet presAssocID="{6E1AB728-B6C1-304D-A298-9EB11276D185}" presName="accent_3" presStyleCnt="0"/>
      <dgm:spPr/>
    </dgm:pt>
    <dgm:pt modelId="{A7ED97AE-8DDF-D24F-BCD4-F9F1A0AD7919}" type="pres">
      <dgm:prSet presAssocID="{6E1AB728-B6C1-304D-A298-9EB11276D185}" presName="accentRepeatNode" presStyleLbl="solidFgAcc1" presStyleIdx="2" presStyleCnt="4"/>
      <dgm:spPr/>
    </dgm:pt>
    <dgm:pt modelId="{33240CB5-7D19-224F-8F88-FC90D0854BC4}" type="pres">
      <dgm:prSet presAssocID="{C016BCB4-137E-6247-95F8-C4F0BB2B3ABC}" presName="text_4" presStyleLbl="node1" presStyleIdx="3" presStyleCnt="4">
        <dgm:presLayoutVars>
          <dgm:bulletEnabled val="1"/>
        </dgm:presLayoutVars>
      </dgm:prSet>
      <dgm:spPr/>
    </dgm:pt>
    <dgm:pt modelId="{3CA16503-32EC-1B40-A757-4AAB8488CECD}" type="pres">
      <dgm:prSet presAssocID="{C016BCB4-137E-6247-95F8-C4F0BB2B3ABC}" presName="accent_4" presStyleCnt="0"/>
      <dgm:spPr/>
    </dgm:pt>
    <dgm:pt modelId="{0E13DE1C-F8AB-DA4E-B9CD-AC90E84838A2}" type="pres">
      <dgm:prSet presAssocID="{C016BCB4-137E-6247-95F8-C4F0BB2B3ABC}" presName="accentRepeatNode" presStyleLbl="solidFgAcc1" presStyleIdx="3" presStyleCnt="4"/>
      <dgm:spPr/>
    </dgm:pt>
  </dgm:ptLst>
  <dgm:cxnLst>
    <dgm:cxn modelId="{269BA00D-245C-9D40-A897-0CB93AA7F492}" type="presOf" srcId="{331727F6-979F-DC47-AB16-BBA2E894FB24}" destId="{E1EA643B-84EA-E748-88B2-3223D867CD15}" srcOrd="0" destOrd="0" presId="urn:microsoft.com/office/officeart/2008/layout/VerticalCurvedList"/>
    <dgm:cxn modelId="{E954CD3C-9790-F742-9094-06FC89CDA311}" srcId="{331727F6-979F-DC47-AB16-BBA2E894FB24}" destId="{C016BCB4-137E-6247-95F8-C4F0BB2B3ABC}" srcOrd="3" destOrd="0" parTransId="{0963C6EF-A244-7049-9ACA-05EC50C361EB}" sibTransId="{9AC49780-259F-9749-8973-48DA9469389F}"/>
    <dgm:cxn modelId="{FDDA0846-01AF-3C4C-8B75-54767EFCD437}" type="presOf" srcId="{6E1AB728-B6C1-304D-A298-9EB11276D185}" destId="{F6E68C8E-339D-BA4E-BBD6-514EF44E640E}" srcOrd="0" destOrd="0" presId="urn:microsoft.com/office/officeart/2008/layout/VerticalCurvedList"/>
    <dgm:cxn modelId="{854F5C47-706E-E345-868E-3B2B5A715944}" srcId="{331727F6-979F-DC47-AB16-BBA2E894FB24}" destId="{6B480EC1-8588-8347-8E39-D5EBC58802CB}" srcOrd="1" destOrd="0" parTransId="{BC9DEA70-DAA1-A44B-A9ED-8AC46747A414}" sibTransId="{1D01F9F2-3854-E14A-A7F9-66C31F9D076E}"/>
    <dgm:cxn modelId="{B9E6DC81-AFB7-944C-B792-591E6D5A2DA1}" type="presOf" srcId="{6B480EC1-8588-8347-8E39-D5EBC58802CB}" destId="{9F14D213-9418-D248-B342-FE8B0D6FC691}" srcOrd="0" destOrd="0" presId="urn:microsoft.com/office/officeart/2008/layout/VerticalCurvedList"/>
    <dgm:cxn modelId="{94B75F9F-AAE1-EE4C-A198-3489C9CE5A63}" type="presOf" srcId="{6FF8E235-B02E-4B4B-8699-400A615EDBF2}" destId="{0B5D2A76-3D27-7C40-B48F-B8104813EC68}" srcOrd="0" destOrd="0" presId="urn:microsoft.com/office/officeart/2008/layout/VerticalCurvedList"/>
    <dgm:cxn modelId="{160DFABF-E03E-EC4A-8568-8B44E64AAB40}" srcId="{331727F6-979F-DC47-AB16-BBA2E894FB24}" destId="{6FF8E235-B02E-4B4B-8699-400A615EDBF2}" srcOrd="0" destOrd="0" parTransId="{51E51B7C-C2BE-214E-8E97-4BA00DA0CEF9}" sibTransId="{F1AAC3A9-E986-5C4F-9414-ACA322BF2A20}"/>
    <dgm:cxn modelId="{F1E151C9-9AF6-9F4E-B5F4-39BF7EDFE589}" srcId="{331727F6-979F-DC47-AB16-BBA2E894FB24}" destId="{6E1AB728-B6C1-304D-A298-9EB11276D185}" srcOrd="2" destOrd="0" parTransId="{45592783-552A-D34D-9ED8-095BB534EBE0}" sibTransId="{29E06784-D9F7-1D49-A073-167045975E31}"/>
    <dgm:cxn modelId="{F791D9D3-38DA-8848-A318-AEF7EDEF0E53}" type="presOf" srcId="{F1AAC3A9-E986-5C4F-9414-ACA322BF2A20}" destId="{ADFC7F7C-AC6C-8647-810C-C1DCA4433380}" srcOrd="0" destOrd="0" presId="urn:microsoft.com/office/officeart/2008/layout/VerticalCurvedList"/>
    <dgm:cxn modelId="{1B03E6E4-427F-E74B-8479-3F157BAAB461}" type="presOf" srcId="{C016BCB4-137E-6247-95F8-C4F0BB2B3ABC}" destId="{33240CB5-7D19-224F-8F88-FC90D0854BC4}" srcOrd="0" destOrd="0" presId="urn:microsoft.com/office/officeart/2008/layout/VerticalCurvedList"/>
    <dgm:cxn modelId="{ACF3193E-74A4-AC4E-AEEC-C0A0A9A08747}" type="presParOf" srcId="{E1EA643B-84EA-E748-88B2-3223D867CD15}" destId="{0F0218FC-AECA-4A49-A1E1-AC912673BC4E}" srcOrd="0" destOrd="0" presId="urn:microsoft.com/office/officeart/2008/layout/VerticalCurvedList"/>
    <dgm:cxn modelId="{F17E108F-2665-C042-A8C7-6D976024B323}" type="presParOf" srcId="{0F0218FC-AECA-4A49-A1E1-AC912673BC4E}" destId="{7AC9EB4C-6468-C744-A5A1-3C946029739D}" srcOrd="0" destOrd="0" presId="urn:microsoft.com/office/officeart/2008/layout/VerticalCurvedList"/>
    <dgm:cxn modelId="{BF5EE385-8EBB-8B4C-AFEC-CB07EFF45A16}" type="presParOf" srcId="{7AC9EB4C-6468-C744-A5A1-3C946029739D}" destId="{9C40A78B-948F-1A4A-BAC4-8B98705373F6}" srcOrd="0" destOrd="0" presId="urn:microsoft.com/office/officeart/2008/layout/VerticalCurvedList"/>
    <dgm:cxn modelId="{327018B1-539F-9148-8AD3-2C9C88C59B36}" type="presParOf" srcId="{7AC9EB4C-6468-C744-A5A1-3C946029739D}" destId="{ADFC7F7C-AC6C-8647-810C-C1DCA4433380}" srcOrd="1" destOrd="0" presId="urn:microsoft.com/office/officeart/2008/layout/VerticalCurvedList"/>
    <dgm:cxn modelId="{BE042FE2-9B21-B34E-8856-2F0EA3D7F7D7}" type="presParOf" srcId="{7AC9EB4C-6468-C744-A5A1-3C946029739D}" destId="{AE68D390-CDA5-8348-8EFD-D0FA77A9439B}" srcOrd="2" destOrd="0" presId="urn:microsoft.com/office/officeart/2008/layout/VerticalCurvedList"/>
    <dgm:cxn modelId="{2DC8DB88-4AE1-AF4C-9C7F-BE19FF52D14B}" type="presParOf" srcId="{7AC9EB4C-6468-C744-A5A1-3C946029739D}" destId="{FD219F17-6430-D44F-93ED-E6065A83327F}" srcOrd="3" destOrd="0" presId="urn:microsoft.com/office/officeart/2008/layout/VerticalCurvedList"/>
    <dgm:cxn modelId="{C12D2261-1CDF-2A47-8FD1-438D9EFD1C7E}" type="presParOf" srcId="{0F0218FC-AECA-4A49-A1E1-AC912673BC4E}" destId="{0B5D2A76-3D27-7C40-B48F-B8104813EC68}" srcOrd="1" destOrd="0" presId="urn:microsoft.com/office/officeart/2008/layout/VerticalCurvedList"/>
    <dgm:cxn modelId="{4E21A871-4924-BE41-A05B-FCD0411A6310}" type="presParOf" srcId="{0F0218FC-AECA-4A49-A1E1-AC912673BC4E}" destId="{81294BCB-B1EC-FE48-B97A-614BE93F8F4E}" srcOrd="2" destOrd="0" presId="urn:microsoft.com/office/officeart/2008/layout/VerticalCurvedList"/>
    <dgm:cxn modelId="{F5FC22FA-8484-1A4D-9EE0-02B084C4F68B}" type="presParOf" srcId="{81294BCB-B1EC-FE48-B97A-614BE93F8F4E}" destId="{3C269EF8-1122-AD41-A62F-BE36FB2C767F}" srcOrd="0" destOrd="0" presId="urn:microsoft.com/office/officeart/2008/layout/VerticalCurvedList"/>
    <dgm:cxn modelId="{C9117AA7-2BE4-7C48-97E5-491A918796D2}" type="presParOf" srcId="{0F0218FC-AECA-4A49-A1E1-AC912673BC4E}" destId="{9F14D213-9418-D248-B342-FE8B0D6FC691}" srcOrd="3" destOrd="0" presId="urn:microsoft.com/office/officeart/2008/layout/VerticalCurvedList"/>
    <dgm:cxn modelId="{6D7078CF-974E-5347-8B90-B35A68CA7F30}" type="presParOf" srcId="{0F0218FC-AECA-4A49-A1E1-AC912673BC4E}" destId="{2BD4AC85-FF7B-A348-BE85-B6A3BA111DBC}" srcOrd="4" destOrd="0" presId="urn:microsoft.com/office/officeart/2008/layout/VerticalCurvedList"/>
    <dgm:cxn modelId="{68AF1BD6-350D-A841-91E9-B87858127402}" type="presParOf" srcId="{2BD4AC85-FF7B-A348-BE85-B6A3BA111DBC}" destId="{15E487B3-EA4C-3E43-874A-E810D3C2BB06}" srcOrd="0" destOrd="0" presId="urn:microsoft.com/office/officeart/2008/layout/VerticalCurvedList"/>
    <dgm:cxn modelId="{A78A8953-23A2-4B40-8D6B-30C2A677282D}" type="presParOf" srcId="{0F0218FC-AECA-4A49-A1E1-AC912673BC4E}" destId="{F6E68C8E-339D-BA4E-BBD6-514EF44E640E}" srcOrd="5" destOrd="0" presId="urn:microsoft.com/office/officeart/2008/layout/VerticalCurvedList"/>
    <dgm:cxn modelId="{A3703E5D-BC60-6E4A-BD3E-AB72D7AE6E24}" type="presParOf" srcId="{0F0218FC-AECA-4A49-A1E1-AC912673BC4E}" destId="{66EFD9C7-8E02-2C49-A897-45590866CDFD}" srcOrd="6" destOrd="0" presId="urn:microsoft.com/office/officeart/2008/layout/VerticalCurvedList"/>
    <dgm:cxn modelId="{25A3C68C-18A2-7247-92D7-1436F83AFC06}" type="presParOf" srcId="{66EFD9C7-8E02-2C49-A897-45590866CDFD}" destId="{A7ED97AE-8DDF-D24F-BCD4-F9F1A0AD7919}" srcOrd="0" destOrd="0" presId="urn:microsoft.com/office/officeart/2008/layout/VerticalCurvedList"/>
    <dgm:cxn modelId="{CAAF1E9C-5C95-E249-A53F-95DF9AB7F6FB}" type="presParOf" srcId="{0F0218FC-AECA-4A49-A1E1-AC912673BC4E}" destId="{33240CB5-7D19-224F-8F88-FC90D0854BC4}" srcOrd="7" destOrd="0" presId="urn:microsoft.com/office/officeart/2008/layout/VerticalCurvedList"/>
    <dgm:cxn modelId="{641ADC5D-8589-264C-B673-8012A1953BA5}" type="presParOf" srcId="{0F0218FC-AECA-4A49-A1E1-AC912673BC4E}" destId="{3CA16503-32EC-1B40-A757-4AAB8488CECD}" srcOrd="8" destOrd="0" presId="urn:microsoft.com/office/officeart/2008/layout/VerticalCurvedList"/>
    <dgm:cxn modelId="{003A6AEA-49B2-2443-91AA-F954037BD285}" type="presParOf" srcId="{3CA16503-32EC-1B40-A757-4AAB8488CECD}" destId="{0E13DE1C-F8AB-DA4E-B9CD-AC90E84838A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37BD3-8B20-9E42-A81A-8B3CFA66C51F}">
      <dsp:nvSpPr>
        <dsp:cNvPr id="0" name=""/>
        <dsp:cNvSpPr/>
      </dsp:nvSpPr>
      <dsp:spPr>
        <a:xfrm>
          <a:off x="1346" y="1633525"/>
          <a:ext cx="2625537" cy="1050214"/>
        </a:xfrm>
        <a:prstGeom prst="homePlat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Data Assessment</a:t>
          </a:r>
        </a:p>
      </dsp:txBody>
      <dsp:txXfrm>
        <a:off x="1346" y="1633525"/>
        <a:ext cx="2362984" cy="1050214"/>
      </dsp:txXfrm>
    </dsp:sp>
    <dsp:sp modelId="{17392C19-0DC8-7440-8FF4-76231D703BA8}">
      <dsp:nvSpPr>
        <dsp:cNvPr id="0" name=""/>
        <dsp:cNvSpPr/>
      </dsp:nvSpPr>
      <dsp:spPr>
        <a:xfrm>
          <a:off x="2101776" y="1633525"/>
          <a:ext cx="2625537" cy="1050214"/>
        </a:xfrm>
        <a:prstGeom prst="chevron">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Data Cleaning</a:t>
          </a:r>
        </a:p>
      </dsp:txBody>
      <dsp:txXfrm>
        <a:off x="2626883" y="1633525"/>
        <a:ext cx="1575323" cy="1050214"/>
      </dsp:txXfrm>
    </dsp:sp>
    <dsp:sp modelId="{9619D67B-BBE2-0045-AECE-0B85B95B3A15}">
      <dsp:nvSpPr>
        <dsp:cNvPr id="0" name=""/>
        <dsp:cNvSpPr/>
      </dsp:nvSpPr>
      <dsp:spPr>
        <a:xfrm>
          <a:off x="4202206" y="1633525"/>
          <a:ext cx="2625537" cy="1050214"/>
        </a:xfrm>
        <a:prstGeom prst="chevron">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Data Preparation</a:t>
          </a:r>
        </a:p>
      </dsp:txBody>
      <dsp:txXfrm>
        <a:off x="4727313" y="1633525"/>
        <a:ext cx="1575323" cy="1050214"/>
      </dsp:txXfrm>
    </dsp:sp>
    <dsp:sp modelId="{DBB92A17-2F56-FE44-921C-26CF8E1F2F36}">
      <dsp:nvSpPr>
        <dsp:cNvPr id="0" name=""/>
        <dsp:cNvSpPr/>
      </dsp:nvSpPr>
      <dsp:spPr>
        <a:xfrm>
          <a:off x="6302636" y="1633525"/>
          <a:ext cx="2625537" cy="1050214"/>
        </a:xfrm>
        <a:prstGeom prst="chevron">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Data Analysis</a:t>
          </a:r>
        </a:p>
        <a:p>
          <a:pPr marL="0" lvl="0" indent="0" algn="ctr" defTabSz="711200">
            <a:lnSpc>
              <a:spcPct val="90000"/>
            </a:lnSpc>
            <a:spcBef>
              <a:spcPct val="0"/>
            </a:spcBef>
            <a:spcAft>
              <a:spcPct val="35000"/>
            </a:spcAft>
            <a:buNone/>
          </a:pPr>
          <a:r>
            <a:rPr lang="en-GB" sz="1600" kern="1200" dirty="0"/>
            <a:t>(univariate &amp; bivariate analysis)</a:t>
          </a:r>
        </a:p>
      </dsp:txBody>
      <dsp:txXfrm>
        <a:off x="6827743" y="1633525"/>
        <a:ext cx="1575323" cy="1050214"/>
      </dsp:txXfrm>
    </dsp:sp>
    <dsp:sp modelId="{199B2322-A546-F74E-BD59-5DA0B6B714A3}">
      <dsp:nvSpPr>
        <dsp:cNvPr id="0" name=""/>
        <dsp:cNvSpPr/>
      </dsp:nvSpPr>
      <dsp:spPr>
        <a:xfrm>
          <a:off x="8403066" y="1633525"/>
          <a:ext cx="2625537" cy="1050214"/>
        </a:xfrm>
        <a:prstGeom prst="chevron">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GB" sz="1600" kern="1200" dirty="0"/>
            <a:t>Conclusion</a:t>
          </a:r>
        </a:p>
      </dsp:txBody>
      <dsp:txXfrm>
        <a:off x="8928173" y="1633525"/>
        <a:ext cx="1575323" cy="1050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580B5-0409-8E44-A76B-C27E24D86BDA}">
      <dsp:nvSpPr>
        <dsp:cNvPr id="0" name=""/>
        <dsp:cNvSpPr/>
      </dsp:nvSpPr>
      <dsp:spPr>
        <a:xfrm>
          <a:off x="-5119205" y="-784202"/>
          <a:ext cx="6096323" cy="6096323"/>
        </a:xfrm>
        <a:prstGeom prst="blockArc">
          <a:avLst>
            <a:gd name="adj1" fmla="val 18900000"/>
            <a:gd name="adj2" fmla="val 2700000"/>
            <a:gd name="adj3" fmla="val 354"/>
          </a:avLst>
        </a:pr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CAEA76-302A-4A49-BEB1-F8E866364980}">
      <dsp:nvSpPr>
        <dsp:cNvPr id="0" name=""/>
        <dsp:cNvSpPr/>
      </dsp:nvSpPr>
      <dsp:spPr>
        <a:xfrm>
          <a:off x="511626" y="348106"/>
          <a:ext cx="10668239" cy="696575"/>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906" tIns="45720" rIns="45720" bIns="45720" numCol="1" spcCol="1270" anchor="ctr" anchorCtr="0">
          <a:noAutofit/>
        </a:bodyPr>
        <a:lstStyle/>
        <a:p>
          <a:pPr marL="0" lvl="0" indent="0" algn="l" defTabSz="800100">
            <a:lnSpc>
              <a:spcPct val="90000"/>
            </a:lnSpc>
            <a:spcBef>
              <a:spcPct val="0"/>
            </a:spcBef>
            <a:spcAft>
              <a:spcPct val="35000"/>
            </a:spcAft>
            <a:buNone/>
          </a:pPr>
          <a:r>
            <a:rPr lang="en-GB" sz="1800" kern="1200" dirty="0"/>
            <a:t>Load data file and examine rows/columns using </a:t>
          </a:r>
          <a:r>
            <a:rPr lang="en-GB" sz="1800" b="1" kern="1200" dirty="0" err="1"/>
            <a:t>read_csv</a:t>
          </a:r>
          <a:r>
            <a:rPr lang="en-GB" sz="1800" b="1" kern="1200" dirty="0"/>
            <a:t> </a:t>
          </a:r>
          <a:r>
            <a:rPr lang="en-GB" sz="1800" kern="1200" dirty="0"/>
            <a:t>method.</a:t>
          </a:r>
        </a:p>
      </dsp:txBody>
      <dsp:txXfrm>
        <a:off x="511626" y="348106"/>
        <a:ext cx="10668239" cy="696575"/>
      </dsp:txXfrm>
    </dsp:sp>
    <dsp:sp modelId="{8BE9A0DC-2179-0646-A297-EDC2C0772A80}">
      <dsp:nvSpPr>
        <dsp:cNvPr id="0" name=""/>
        <dsp:cNvSpPr/>
      </dsp:nvSpPr>
      <dsp:spPr>
        <a:xfrm>
          <a:off x="76267" y="261034"/>
          <a:ext cx="870718" cy="87071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67C649-CAA5-3F4C-B5B6-9EF1A77D0DF7}">
      <dsp:nvSpPr>
        <dsp:cNvPr id="0" name=""/>
        <dsp:cNvSpPr/>
      </dsp:nvSpPr>
      <dsp:spPr>
        <a:xfrm>
          <a:off x="910988" y="1393150"/>
          <a:ext cx="10268877" cy="696575"/>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906" tIns="45720" rIns="45720" bIns="45720" numCol="1" spcCol="1270" anchor="ctr" anchorCtr="0">
          <a:noAutofit/>
        </a:bodyPr>
        <a:lstStyle/>
        <a:p>
          <a:pPr marL="0" lvl="0" indent="0" algn="l" defTabSz="800100">
            <a:lnSpc>
              <a:spcPct val="90000"/>
            </a:lnSpc>
            <a:spcBef>
              <a:spcPct val="0"/>
            </a:spcBef>
            <a:spcAft>
              <a:spcPct val="35000"/>
            </a:spcAft>
            <a:buNone/>
          </a:pPr>
          <a:r>
            <a:rPr lang="en-GB" sz="1800" kern="1200" dirty="0"/>
            <a:t>Understand columns using the Data Dictionary</a:t>
          </a:r>
        </a:p>
      </dsp:txBody>
      <dsp:txXfrm>
        <a:off x="910988" y="1393150"/>
        <a:ext cx="10268877" cy="696575"/>
      </dsp:txXfrm>
    </dsp:sp>
    <dsp:sp modelId="{31F2B65A-D71D-8940-B2F0-34A4F30F0E1A}">
      <dsp:nvSpPr>
        <dsp:cNvPr id="0" name=""/>
        <dsp:cNvSpPr/>
      </dsp:nvSpPr>
      <dsp:spPr>
        <a:xfrm>
          <a:off x="475629" y="1306078"/>
          <a:ext cx="870718" cy="870718"/>
        </a:xfrm>
        <a:prstGeom prst="ellipse">
          <a:avLst/>
        </a:prstGeom>
        <a:solidFill>
          <a:schemeClr val="lt1">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6BCC91-0DDF-024E-A80B-D9A55D44ACCE}">
      <dsp:nvSpPr>
        <dsp:cNvPr id="0" name=""/>
        <dsp:cNvSpPr/>
      </dsp:nvSpPr>
      <dsp:spPr>
        <a:xfrm>
          <a:off x="910988" y="2438193"/>
          <a:ext cx="10268877" cy="696575"/>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906" tIns="45720" rIns="45720" bIns="45720" numCol="1" spcCol="1270" anchor="ctr" anchorCtr="0">
          <a:noAutofit/>
        </a:bodyPr>
        <a:lstStyle/>
        <a:p>
          <a:pPr marL="0" lvl="0" indent="0" algn="l" defTabSz="800100">
            <a:lnSpc>
              <a:spcPct val="90000"/>
            </a:lnSpc>
            <a:spcBef>
              <a:spcPct val="0"/>
            </a:spcBef>
            <a:spcAft>
              <a:spcPct val="35000"/>
            </a:spcAft>
            <a:buNone/>
          </a:pPr>
          <a:r>
            <a:rPr lang="en-GB" sz="1800" kern="1200" dirty="0"/>
            <a:t>Obtain info on </a:t>
          </a:r>
          <a:r>
            <a:rPr lang="en-GB" sz="1800" kern="1200" dirty="0" err="1"/>
            <a:t>dataframe</a:t>
          </a:r>
          <a:r>
            <a:rPr lang="en-GB" sz="1800" kern="1200" dirty="0"/>
            <a:t> using </a:t>
          </a:r>
          <a:r>
            <a:rPr lang="en-GB" sz="1800" b="1" kern="1200" dirty="0"/>
            <a:t>info</a:t>
          </a:r>
          <a:r>
            <a:rPr lang="en-GB" sz="1800" kern="1200" dirty="0"/>
            <a:t> method such as the number of columns, column labels, column data types, memory usage, range index, and the number of cells in each column (non-null values) </a:t>
          </a:r>
        </a:p>
      </dsp:txBody>
      <dsp:txXfrm>
        <a:off x="910988" y="2438193"/>
        <a:ext cx="10268877" cy="696575"/>
      </dsp:txXfrm>
    </dsp:sp>
    <dsp:sp modelId="{89ED9699-A063-3541-834C-C8E743F7C283}">
      <dsp:nvSpPr>
        <dsp:cNvPr id="0" name=""/>
        <dsp:cNvSpPr/>
      </dsp:nvSpPr>
      <dsp:spPr>
        <a:xfrm>
          <a:off x="475629" y="2351121"/>
          <a:ext cx="870718" cy="870718"/>
        </a:xfrm>
        <a:prstGeom prst="ellipse">
          <a:avLst/>
        </a:prstGeom>
        <a:solidFill>
          <a:schemeClr val="lt1">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F8CAFB-4DFE-BD46-9839-76D21F458C62}">
      <dsp:nvSpPr>
        <dsp:cNvPr id="0" name=""/>
        <dsp:cNvSpPr/>
      </dsp:nvSpPr>
      <dsp:spPr>
        <a:xfrm>
          <a:off x="511626" y="3483237"/>
          <a:ext cx="10668239" cy="696575"/>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906" tIns="45720" rIns="45720" bIns="45720" numCol="1" spcCol="1270" anchor="ctr" anchorCtr="0">
          <a:noAutofit/>
        </a:bodyPr>
        <a:lstStyle/>
        <a:p>
          <a:pPr marL="0" lvl="0" indent="0" algn="l" defTabSz="800100">
            <a:lnSpc>
              <a:spcPct val="90000"/>
            </a:lnSpc>
            <a:spcBef>
              <a:spcPct val="0"/>
            </a:spcBef>
            <a:spcAft>
              <a:spcPct val="35000"/>
            </a:spcAft>
            <a:buNone/>
          </a:pPr>
          <a:r>
            <a:rPr lang="en-IN" sz="1800" b="0" i="0" kern="1200" dirty="0"/>
            <a:t>Using the </a:t>
          </a:r>
          <a:r>
            <a:rPr lang="en-IN" sz="1800" b="1" i="0" kern="1200" dirty="0"/>
            <a:t>describe() </a:t>
          </a:r>
          <a:r>
            <a:rPr lang="en-IN" sz="1800" b="0" i="0" kern="1200" dirty="0"/>
            <a:t>method calculated some statistical data like percentile, mean and standard deviation of the numerical value.</a:t>
          </a:r>
          <a:endParaRPr lang="en-IN" sz="1800" kern="1200" dirty="0"/>
        </a:p>
      </dsp:txBody>
      <dsp:txXfrm>
        <a:off x="511626" y="3483237"/>
        <a:ext cx="10668239" cy="696575"/>
      </dsp:txXfrm>
    </dsp:sp>
    <dsp:sp modelId="{F87E948F-982C-1749-8300-4B7AF8ECC735}">
      <dsp:nvSpPr>
        <dsp:cNvPr id="0" name=""/>
        <dsp:cNvSpPr/>
      </dsp:nvSpPr>
      <dsp:spPr>
        <a:xfrm>
          <a:off x="76267" y="3396165"/>
          <a:ext cx="870718" cy="870718"/>
        </a:xfrm>
        <a:prstGeom prst="ellipse">
          <a:avLst/>
        </a:prstGeom>
        <a:solidFill>
          <a:schemeClr val="lt1">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97ADB-F11D-4749-A8B1-F2363AC8F55E}">
      <dsp:nvSpPr>
        <dsp:cNvPr id="0" name=""/>
        <dsp:cNvSpPr/>
      </dsp:nvSpPr>
      <dsp:spPr>
        <a:xfrm>
          <a:off x="-5131235" y="-786030"/>
          <a:ext cx="6110613" cy="6110613"/>
        </a:xfrm>
        <a:prstGeom prst="blockArc">
          <a:avLst>
            <a:gd name="adj1" fmla="val 18900000"/>
            <a:gd name="adj2" fmla="val 2700000"/>
            <a:gd name="adj3" fmla="val 353"/>
          </a:avLst>
        </a:pr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15CC5-40C3-1348-AAA3-B4F867C61037}">
      <dsp:nvSpPr>
        <dsp:cNvPr id="0" name=""/>
        <dsp:cNvSpPr/>
      </dsp:nvSpPr>
      <dsp:spPr>
        <a:xfrm>
          <a:off x="512806" y="348923"/>
          <a:ext cx="10454461" cy="698210"/>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205"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t>Drop columns with high null values</a:t>
          </a:r>
        </a:p>
      </dsp:txBody>
      <dsp:txXfrm>
        <a:off x="512806" y="348923"/>
        <a:ext cx="10454461" cy="698210"/>
      </dsp:txXfrm>
    </dsp:sp>
    <dsp:sp modelId="{5DC4549E-602D-404B-A5CD-4A9465728F8F}">
      <dsp:nvSpPr>
        <dsp:cNvPr id="0" name=""/>
        <dsp:cNvSpPr/>
      </dsp:nvSpPr>
      <dsp:spPr>
        <a:xfrm>
          <a:off x="76425" y="261647"/>
          <a:ext cx="872763" cy="872763"/>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4F6FAD-50A0-6746-8926-197DB74CB2CC}">
      <dsp:nvSpPr>
        <dsp:cNvPr id="0" name=""/>
        <dsp:cNvSpPr/>
      </dsp:nvSpPr>
      <dsp:spPr>
        <a:xfrm>
          <a:off x="913107" y="1396421"/>
          <a:ext cx="10054161" cy="69821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205"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t>Drop unique columns</a:t>
          </a:r>
        </a:p>
      </dsp:txBody>
      <dsp:txXfrm>
        <a:off x="913107" y="1396421"/>
        <a:ext cx="10054161" cy="698210"/>
      </dsp:txXfrm>
    </dsp:sp>
    <dsp:sp modelId="{50EB3CF0-3C51-7241-A4E5-B23EF595D931}">
      <dsp:nvSpPr>
        <dsp:cNvPr id="0" name=""/>
        <dsp:cNvSpPr/>
      </dsp:nvSpPr>
      <dsp:spPr>
        <a:xfrm>
          <a:off x="476725" y="1309145"/>
          <a:ext cx="872763" cy="872763"/>
        </a:xfrm>
        <a:prstGeom prst="ellipse">
          <a:avLst/>
        </a:prstGeom>
        <a:solidFill>
          <a:schemeClr val="lt1">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100DB-E51A-0247-ACDA-B0C04641B137}">
      <dsp:nvSpPr>
        <dsp:cNvPr id="0" name=""/>
        <dsp:cNvSpPr/>
      </dsp:nvSpPr>
      <dsp:spPr>
        <a:xfrm>
          <a:off x="913107" y="2443919"/>
          <a:ext cx="10054161" cy="698210"/>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205"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t>Drop columns not relevant for analysis</a:t>
          </a:r>
        </a:p>
      </dsp:txBody>
      <dsp:txXfrm>
        <a:off x="913107" y="2443919"/>
        <a:ext cx="10054161" cy="698210"/>
      </dsp:txXfrm>
    </dsp:sp>
    <dsp:sp modelId="{9B8E699E-6D2B-7A41-8801-54C065B33C6E}">
      <dsp:nvSpPr>
        <dsp:cNvPr id="0" name=""/>
        <dsp:cNvSpPr/>
      </dsp:nvSpPr>
      <dsp:spPr>
        <a:xfrm>
          <a:off x="476725" y="2356643"/>
          <a:ext cx="872763" cy="872763"/>
        </a:xfrm>
        <a:prstGeom prst="ellipse">
          <a:avLst/>
        </a:prstGeom>
        <a:solidFill>
          <a:schemeClr val="lt1">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7BA9B6-43F2-5247-AE70-D3E42CCB0450}">
      <dsp:nvSpPr>
        <dsp:cNvPr id="0" name=""/>
        <dsp:cNvSpPr/>
      </dsp:nvSpPr>
      <dsp:spPr>
        <a:xfrm>
          <a:off x="512806" y="3491417"/>
          <a:ext cx="10454461" cy="698210"/>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4205"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t>Drop rows where loan status is “Current”</a:t>
          </a:r>
        </a:p>
      </dsp:txBody>
      <dsp:txXfrm>
        <a:off x="512806" y="3491417"/>
        <a:ext cx="10454461" cy="698210"/>
      </dsp:txXfrm>
    </dsp:sp>
    <dsp:sp modelId="{04CA49D2-0CA1-6840-B983-E46B0AB36E5F}">
      <dsp:nvSpPr>
        <dsp:cNvPr id="0" name=""/>
        <dsp:cNvSpPr/>
      </dsp:nvSpPr>
      <dsp:spPr>
        <a:xfrm>
          <a:off x="76425" y="3404140"/>
          <a:ext cx="872763" cy="872763"/>
        </a:xfrm>
        <a:prstGeom prst="ellipse">
          <a:avLst/>
        </a:prstGeom>
        <a:solidFill>
          <a:schemeClr val="lt1">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C7F7C-AC6C-8647-810C-C1DCA4433380}">
      <dsp:nvSpPr>
        <dsp:cNvPr id="0" name=""/>
        <dsp:cNvSpPr/>
      </dsp:nvSpPr>
      <dsp:spPr>
        <a:xfrm>
          <a:off x="-5409667" y="-828359"/>
          <a:ext cx="6441370" cy="6441370"/>
        </a:xfrm>
        <a:prstGeom prst="blockArc">
          <a:avLst>
            <a:gd name="adj1" fmla="val 18900000"/>
            <a:gd name="adj2" fmla="val 2700000"/>
            <a:gd name="adj3" fmla="val 335"/>
          </a:avLst>
        </a:pr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5D2A76-3D27-7C40-B48F-B8104813EC68}">
      <dsp:nvSpPr>
        <dsp:cNvPr id="0" name=""/>
        <dsp:cNvSpPr/>
      </dsp:nvSpPr>
      <dsp:spPr>
        <a:xfrm>
          <a:off x="540125" y="367843"/>
          <a:ext cx="10550458" cy="736070"/>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56" tIns="58420" rIns="58420" bIns="58420" numCol="1" spcCol="1270" anchor="ctr" anchorCtr="0">
          <a:noAutofit/>
        </a:bodyPr>
        <a:lstStyle/>
        <a:p>
          <a:pPr marL="0" lvl="0" indent="0" algn="l" defTabSz="1022350">
            <a:lnSpc>
              <a:spcPct val="90000"/>
            </a:lnSpc>
            <a:spcBef>
              <a:spcPct val="0"/>
            </a:spcBef>
            <a:spcAft>
              <a:spcPct val="35000"/>
            </a:spcAft>
            <a:buNone/>
          </a:pPr>
          <a:r>
            <a:rPr lang="en-GB" sz="2300" kern="1200" dirty="0"/>
            <a:t>Converting text values to numeric values, e.g. </a:t>
          </a:r>
          <a:r>
            <a:rPr lang="en-GB" sz="2300" kern="1200" dirty="0" err="1"/>
            <a:t>int_rate</a:t>
          </a:r>
          <a:r>
            <a:rPr lang="en-GB" sz="2300" kern="1200" dirty="0"/>
            <a:t>, </a:t>
          </a:r>
          <a:r>
            <a:rPr lang="en-GB" sz="2300" kern="1200" dirty="0" err="1"/>
            <a:t>loan_status</a:t>
          </a:r>
          <a:r>
            <a:rPr lang="en-GB" sz="2300" kern="1200" dirty="0"/>
            <a:t>, term , etc.</a:t>
          </a:r>
        </a:p>
      </dsp:txBody>
      <dsp:txXfrm>
        <a:off x="540125" y="367843"/>
        <a:ext cx="10550458" cy="736070"/>
      </dsp:txXfrm>
    </dsp:sp>
    <dsp:sp modelId="{3C269EF8-1122-AD41-A62F-BE36FB2C767F}">
      <dsp:nvSpPr>
        <dsp:cNvPr id="0" name=""/>
        <dsp:cNvSpPr/>
      </dsp:nvSpPr>
      <dsp:spPr>
        <a:xfrm>
          <a:off x="80081" y="275835"/>
          <a:ext cx="920088" cy="92008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14D213-9418-D248-B342-FE8B0D6FC691}">
      <dsp:nvSpPr>
        <dsp:cNvPr id="0" name=""/>
        <dsp:cNvSpPr/>
      </dsp:nvSpPr>
      <dsp:spPr>
        <a:xfrm>
          <a:off x="962131" y="1472141"/>
          <a:ext cx="10128452" cy="73607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56" tIns="58420" rIns="58420" bIns="58420" numCol="1" spcCol="1270" anchor="ctr" anchorCtr="0">
          <a:noAutofit/>
        </a:bodyPr>
        <a:lstStyle/>
        <a:p>
          <a:pPr marL="0" lvl="0" indent="0" algn="l" defTabSz="1022350">
            <a:lnSpc>
              <a:spcPct val="90000"/>
            </a:lnSpc>
            <a:spcBef>
              <a:spcPct val="0"/>
            </a:spcBef>
            <a:spcAft>
              <a:spcPct val="35000"/>
            </a:spcAft>
            <a:buNone/>
          </a:pPr>
          <a:r>
            <a:rPr lang="en-GB" sz="2300" kern="1200" dirty="0"/>
            <a:t>Setting correct data type on numeric columns, e.g. </a:t>
          </a:r>
          <a:r>
            <a:rPr lang="en-GB" sz="2300" kern="1200" dirty="0" err="1"/>
            <a:t>emp_length</a:t>
          </a:r>
          <a:r>
            <a:rPr lang="en-GB" sz="2300" kern="1200" dirty="0"/>
            <a:t>, </a:t>
          </a:r>
          <a:r>
            <a:rPr lang="en-GB" sz="2300" kern="1200" dirty="0" err="1"/>
            <a:t>loan_amnt</a:t>
          </a:r>
          <a:r>
            <a:rPr lang="en-GB" sz="2300" kern="1200" dirty="0"/>
            <a:t>, </a:t>
          </a:r>
          <a:r>
            <a:rPr lang="en-GB" sz="2300" kern="1200" dirty="0" err="1"/>
            <a:t>annual_inc</a:t>
          </a:r>
          <a:r>
            <a:rPr lang="en-GB" sz="2300" kern="1200" dirty="0"/>
            <a:t>, etc.</a:t>
          </a:r>
        </a:p>
      </dsp:txBody>
      <dsp:txXfrm>
        <a:off x="962131" y="1472141"/>
        <a:ext cx="10128452" cy="736070"/>
      </dsp:txXfrm>
    </dsp:sp>
    <dsp:sp modelId="{15E487B3-EA4C-3E43-874A-E810D3C2BB06}">
      <dsp:nvSpPr>
        <dsp:cNvPr id="0" name=""/>
        <dsp:cNvSpPr/>
      </dsp:nvSpPr>
      <dsp:spPr>
        <a:xfrm>
          <a:off x="502087" y="1380132"/>
          <a:ext cx="920088" cy="920088"/>
        </a:xfrm>
        <a:prstGeom prst="ellipse">
          <a:avLst/>
        </a:prstGeom>
        <a:solidFill>
          <a:schemeClr val="lt1">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E68C8E-339D-BA4E-BBD6-514EF44E640E}">
      <dsp:nvSpPr>
        <dsp:cNvPr id="0" name=""/>
        <dsp:cNvSpPr/>
      </dsp:nvSpPr>
      <dsp:spPr>
        <a:xfrm>
          <a:off x="962131" y="2576438"/>
          <a:ext cx="10128452" cy="736070"/>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56" tIns="58420" rIns="58420" bIns="58420" numCol="1" spcCol="1270" anchor="ctr" anchorCtr="0">
          <a:noAutofit/>
        </a:bodyPr>
        <a:lstStyle/>
        <a:p>
          <a:pPr marL="0" lvl="0" indent="0" algn="l" defTabSz="1022350">
            <a:lnSpc>
              <a:spcPct val="90000"/>
            </a:lnSpc>
            <a:spcBef>
              <a:spcPct val="0"/>
            </a:spcBef>
            <a:spcAft>
              <a:spcPct val="35000"/>
            </a:spcAft>
            <a:buNone/>
          </a:pPr>
          <a:r>
            <a:rPr lang="en-GB" sz="2300" kern="1200" dirty="0"/>
            <a:t>Outlier treatment</a:t>
          </a:r>
        </a:p>
      </dsp:txBody>
      <dsp:txXfrm>
        <a:off x="962131" y="2576438"/>
        <a:ext cx="10128452" cy="736070"/>
      </dsp:txXfrm>
    </dsp:sp>
    <dsp:sp modelId="{A7ED97AE-8DDF-D24F-BCD4-F9F1A0AD7919}">
      <dsp:nvSpPr>
        <dsp:cNvPr id="0" name=""/>
        <dsp:cNvSpPr/>
      </dsp:nvSpPr>
      <dsp:spPr>
        <a:xfrm>
          <a:off x="502087" y="2484430"/>
          <a:ext cx="920088" cy="920088"/>
        </a:xfrm>
        <a:prstGeom prst="ellipse">
          <a:avLst/>
        </a:prstGeom>
        <a:solidFill>
          <a:schemeClr val="lt1">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240CB5-7D19-224F-8F88-FC90D0854BC4}">
      <dsp:nvSpPr>
        <dsp:cNvPr id="0" name=""/>
        <dsp:cNvSpPr/>
      </dsp:nvSpPr>
      <dsp:spPr>
        <a:xfrm>
          <a:off x="540125" y="3680736"/>
          <a:ext cx="10550458" cy="736070"/>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56" tIns="58420" rIns="58420" bIns="58420" numCol="1" spcCol="1270" anchor="ctr" anchorCtr="0">
          <a:noAutofit/>
        </a:bodyPr>
        <a:lstStyle/>
        <a:p>
          <a:pPr marL="0" lvl="0" indent="0" algn="l" defTabSz="1022350">
            <a:lnSpc>
              <a:spcPct val="90000"/>
            </a:lnSpc>
            <a:spcBef>
              <a:spcPct val="0"/>
            </a:spcBef>
            <a:spcAft>
              <a:spcPct val="35000"/>
            </a:spcAft>
            <a:buNone/>
          </a:pPr>
          <a:r>
            <a:rPr lang="en-GB" sz="2300" kern="1200" dirty="0"/>
            <a:t>Creating data groups on continuous data </a:t>
          </a:r>
          <a:r>
            <a:rPr lang="en-GB" sz="2300" kern="1200" dirty="0" err="1"/>
            <a:t>columsn</a:t>
          </a:r>
          <a:r>
            <a:rPr lang="en-GB" sz="2300" kern="1200" dirty="0"/>
            <a:t>,  e.g. </a:t>
          </a:r>
          <a:r>
            <a:rPr lang="en-GB" sz="2300" kern="1200" dirty="0" err="1"/>
            <a:t>annual_inc</a:t>
          </a:r>
          <a:r>
            <a:rPr lang="en-GB" sz="2300" kern="1200" dirty="0"/>
            <a:t>, </a:t>
          </a:r>
          <a:r>
            <a:rPr lang="en-GB" sz="2300" kern="1200" dirty="0" err="1"/>
            <a:t>loan_amnt</a:t>
          </a:r>
          <a:r>
            <a:rPr lang="en-GB" sz="2300" kern="1200" dirty="0"/>
            <a:t>, </a:t>
          </a:r>
          <a:r>
            <a:rPr lang="en-GB" sz="2300" kern="1200" dirty="0" err="1"/>
            <a:t>dti</a:t>
          </a:r>
          <a:endParaRPr lang="en-GB" sz="2300" kern="1200" dirty="0"/>
        </a:p>
      </dsp:txBody>
      <dsp:txXfrm>
        <a:off x="540125" y="3680736"/>
        <a:ext cx="10550458" cy="736070"/>
      </dsp:txXfrm>
    </dsp:sp>
    <dsp:sp modelId="{0E13DE1C-F8AB-DA4E-B9CD-AC90E84838A2}">
      <dsp:nvSpPr>
        <dsp:cNvPr id="0" name=""/>
        <dsp:cNvSpPr/>
      </dsp:nvSpPr>
      <dsp:spPr>
        <a:xfrm>
          <a:off x="80081" y="3588727"/>
          <a:ext cx="920088" cy="920088"/>
        </a:xfrm>
        <a:prstGeom prst="ellipse">
          <a:avLst/>
        </a:prstGeom>
        <a:solidFill>
          <a:schemeClr val="lt1">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12/12/23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12/12/23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12/12/23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12/12/23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4E50-67C6-553E-5DFC-96F1B8E27525}"/>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C0228FF1-8992-0C9A-D714-67502C10E7EC}"/>
              </a:ext>
            </a:extLst>
          </p:cNvPr>
          <p:cNvSpPr>
            <a:spLocks noGrp="1"/>
          </p:cNvSpPr>
          <p:nvPr>
            <p:ph type="subTitle" idx="1"/>
          </p:nvPr>
        </p:nvSpPr>
        <p:spPr/>
        <p:txBody>
          <a:bodyPr/>
          <a:lstStyle/>
          <a:p>
            <a:r>
              <a:rPr lang="en-US" cap="none" dirty="0">
                <a:latin typeface="+mj-lt"/>
              </a:rPr>
              <a:t>Exploratory Data Analysis Assignment</a:t>
            </a:r>
          </a:p>
        </p:txBody>
      </p:sp>
      <p:sp>
        <p:nvSpPr>
          <p:cNvPr id="4" name="TextBox 3">
            <a:extLst>
              <a:ext uri="{FF2B5EF4-FFF2-40B4-BE49-F238E27FC236}">
                <a16:creationId xmlns:a16="http://schemas.microsoft.com/office/drawing/2014/main" id="{20CE199C-76E5-7A5D-F0DF-847DB8E9F0D2}"/>
              </a:ext>
            </a:extLst>
          </p:cNvPr>
          <p:cNvSpPr txBox="1"/>
          <p:nvPr/>
        </p:nvSpPr>
        <p:spPr>
          <a:xfrm>
            <a:off x="487017" y="5138530"/>
            <a:ext cx="3687418" cy="1246495"/>
          </a:xfrm>
          <a:prstGeom prst="rect">
            <a:avLst/>
          </a:prstGeom>
          <a:noFill/>
        </p:spPr>
        <p:txBody>
          <a:bodyPr wrap="square" rtlCol="0">
            <a:spAutoFit/>
          </a:bodyPr>
          <a:lstStyle/>
          <a:p>
            <a:pPr>
              <a:spcAft>
                <a:spcPts val="1800"/>
              </a:spcAft>
            </a:pPr>
            <a:r>
              <a:rPr lang="en-US" sz="2400" b="1" dirty="0">
                <a:solidFill>
                  <a:schemeClr val="bg1"/>
                </a:solidFill>
              </a:rPr>
              <a:t>Group members:</a:t>
            </a:r>
          </a:p>
          <a:p>
            <a:pPr marL="360000" indent="-285750">
              <a:buFont typeface="Wingdings" pitchFamily="2" charset="2"/>
              <a:buChar char="q"/>
            </a:pPr>
            <a:r>
              <a:rPr lang="en-US" dirty="0">
                <a:solidFill>
                  <a:schemeClr val="bg1"/>
                </a:solidFill>
              </a:rPr>
              <a:t>Shraddha Jaiswal</a:t>
            </a:r>
          </a:p>
          <a:p>
            <a:pPr marL="360000" indent="-285750">
              <a:buFont typeface="Wingdings" pitchFamily="2" charset="2"/>
              <a:buChar char="q"/>
            </a:pPr>
            <a:r>
              <a:rPr lang="en-US" dirty="0">
                <a:solidFill>
                  <a:schemeClr val="bg1"/>
                </a:solidFill>
              </a:rPr>
              <a:t>Sanat Srivastava</a:t>
            </a:r>
          </a:p>
        </p:txBody>
      </p:sp>
      <p:pic>
        <p:nvPicPr>
          <p:cNvPr id="8" name="Picture 7">
            <a:extLst>
              <a:ext uri="{FF2B5EF4-FFF2-40B4-BE49-F238E27FC236}">
                <a16:creationId xmlns:a16="http://schemas.microsoft.com/office/drawing/2014/main" id="{9321BE6C-6B6C-7485-F36A-CBF3F2FDAA03}"/>
              </a:ext>
            </a:extLst>
          </p:cNvPr>
          <p:cNvPicPr>
            <a:picLocks noChangeAspect="1"/>
          </p:cNvPicPr>
          <p:nvPr/>
        </p:nvPicPr>
        <p:blipFill rotWithShape="1">
          <a:blip r:embed="rId2"/>
          <a:srcRect r="61590"/>
          <a:stretch/>
        </p:blipFill>
        <p:spPr>
          <a:xfrm>
            <a:off x="487017" y="964469"/>
            <a:ext cx="795131" cy="609600"/>
          </a:xfrm>
          <a:prstGeom prst="rect">
            <a:avLst/>
          </a:prstGeom>
        </p:spPr>
      </p:pic>
      <p:pic>
        <p:nvPicPr>
          <p:cNvPr id="10" name="Picture 9">
            <a:extLst>
              <a:ext uri="{FF2B5EF4-FFF2-40B4-BE49-F238E27FC236}">
                <a16:creationId xmlns:a16="http://schemas.microsoft.com/office/drawing/2014/main" id="{BA89408E-10A2-B95D-C4A0-BC9D746CF94B}"/>
              </a:ext>
            </a:extLst>
          </p:cNvPr>
          <p:cNvPicPr>
            <a:picLocks noChangeAspect="1"/>
          </p:cNvPicPr>
          <p:nvPr/>
        </p:nvPicPr>
        <p:blipFill>
          <a:blip r:embed="rId3"/>
          <a:stretch>
            <a:fillRect/>
          </a:stretch>
        </p:blipFill>
        <p:spPr>
          <a:xfrm>
            <a:off x="1376322" y="1220677"/>
            <a:ext cx="1100067" cy="270192"/>
          </a:xfrm>
          <a:prstGeom prst="rect">
            <a:avLst/>
          </a:prstGeom>
        </p:spPr>
      </p:pic>
    </p:spTree>
    <p:extLst>
      <p:ext uri="{BB962C8B-B14F-4D97-AF65-F5344CB8AC3E}">
        <p14:creationId xmlns:p14="http://schemas.microsoft.com/office/powerpoint/2010/main" val="40063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5AA4-004F-BAA3-6437-440F1A12F4EC}"/>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F6CE30DB-5C4B-480F-24FE-5F69592A367B}"/>
              </a:ext>
            </a:extLst>
          </p:cNvPr>
          <p:cNvPicPr>
            <a:picLocks noChangeAspect="1"/>
          </p:cNvPicPr>
          <p:nvPr/>
        </p:nvPicPr>
        <p:blipFill>
          <a:blip r:embed="rId2"/>
          <a:stretch>
            <a:fillRect/>
          </a:stretch>
        </p:blipFill>
        <p:spPr>
          <a:xfrm>
            <a:off x="177800" y="2638897"/>
            <a:ext cx="5808134" cy="2733203"/>
          </a:xfrm>
          <a:prstGeom prst="rect">
            <a:avLst/>
          </a:prstGeom>
        </p:spPr>
      </p:pic>
      <p:cxnSp>
        <p:nvCxnSpPr>
          <p:cNvPr id="5" name="Straight Connector 4">
            <a:extLst>
              <a:ext uri="{FF2B5EF4-FFF2-40B4-BE49-F238E27FC236}">
                <a16:creationId xmlns:a16="http://schemas.microsoft.com/office/drawing/2014/main" id="{983B8569-12C5-A5DB-B86D-A22233B81AF0}"/>
              </a:ext>
            </a:extLst>
          </p:cNvPr>
          <p:cNvCxnSpPr>
            <a:cxnSpLocks/>
          </p:cNvCxnSpPr>
          <p:nvPr/>
        </p:nvCxnSpPr>
        <p:spPr>
          <a:xfrm>
            <a:off x="6040773" y="1943016"/>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E44C56C-E2BA-F080-3425-0C84677FE441}"/>
              </a:ext>
            </a:extLst>
          </p:cNvPr>
          <p:cNvPicPr>
            <a:picLocks noChangeAspect="1"/>
          </p:cNvPicPr>
          <p:nvPr/>
        </p:nvPicPr>
        <p:blipFill>
          <a:blip r:embed="rId3"/>
          <a:stretch>
            <a:fillRect/>
          </a:stretch>
        </p:blipFill>
        <p:spPr>
          <a:xfrm>
            <a:off x="6095613" y="2664297"/>
            <a:ext cx="5801620" cy="2733203"/>
          </a:xfrm>
          <a:prstGeom prst="rect">
            <a:avLst/>
          </a:prstGeom>
        </p:spPr>
      </p:pic>
      <p:sp>
        <p:nvSpPr>
          <p:cNvPr id="8" name="TextBox 7">
            <a:extLst>
              <a:ext uri="{FF2B5EF4-FFF2-40B4-BE49-F238E27FC236}">
                <a16:creationId xmlns:a16="http://schemas.microsoft.com/office/drawing/2014/main" id="{293BECAA-196C-AC56-CC2E-CCA003392DEA}"/>
              </a:ext>
            </a:extLst>
          </p:cNvPr>
          <p:cNvSpPr txBox="1"/>
          <p:nvPr/>
        </p:nvSpPr>
        <p:spPr>
          <a:xfrm>
            <a:off x="575894" y="2006477"/>
            <a:ext cx="4916786" cy="369332"/>
          </a:xfrm>
          <a:prstGeom prst="rect">
            <a:avLst/>
          </a:prstGeom>
          <a:noFill/>
        </p:spPr>
        <p:txBody>
          <a:bodyPr wrap="square" rtlCol="0">
            <a:spAutoFit/>
          </a:bodyPr>
          <a:lstStyle/>
          <a:p>
            <a:r>
              <a:rPr lang="en-US" dirty="0"/>
              <a:t>Monthly income group vs Charged off loans</a:t>
            </a:r>
          </a:p>
        </p:txBody>
      </p:sp>
      <p:sp>
        <p:nvSpPr>
          <p:cNvPr id="9" name="TextBox 8">
            <a:extLst>
              <a:ext uri="{FF2B5EF4-FFF2-40B4-BE49-F238E27FC236}">
                <a16:creationId xmlns:a16="http://schemas.microsoft.com/office/drawing/2014/main" id="{52F624EF-42F3-1A22-6B9F-0F72BC8BFF99}"/>
              </a:ext>
            </a:extLst>
          </p:cNvPr>
          <p:cNvSpPr txBox="1"/>
          <p:nvPr/>
        </p:nvSpPr>
        <p:spPr>
          <a:xfrm>
            <a:off x="6367094" y="2006477"/>
            <a:ext cx="5249012" cy="369332"/>
          </a:xfrm>
          <a:prstGeom prst="rect">
            <a:avLst/>
          </a:prstGeom>
          <a:noFill/>
        </p:spPr>
        <p:txBody>
          <a:bodyPr wrap="square" rtlCol="0">
            <a:spAutoFit/>
          </a:bodyPr>
          <a:lstStyle/>
          <a:p>
            <a:r>
              <a:rPr lang="en-US" dirty="0"/>
              <a:t>Verification status and its impact on Charged off loans</a:t>
            </a:r>
          </a:p>
        </p:txBody>
      </p:sp>
      <p:sp>
        <p:nvSpPr>
          <p:cNvPr id="10" name="TextBox 9">
            <a:extLst>
              <a:ext uri="{FF2B5EF4-FFF2-40B4-BE49-F238E27FC236}">
                <a16:creationId xmlns:a16="http://schemas.microsoft.com/office/drawing/2014/main" id="{97CF7B87-638D-9EB7-1BA9-8BDA32A425B8}"/>
              </a:ext>
            </a:extLst>
          </p:cNvPr>
          <p:cNvSpPr txBox="1"/>
          <p:nvPr/>
        </p:nvSpPr>
        <p:spPr>
          <a:xfrm>
            <a:off x="575893" y="5372100"/>
            <a:ext cx="5227997" cy="1077218"/>
          </a:xfrm>
          <a:prstGeom prst="rect">
            <a:avLst/>
          </a:prstGeom>
          <a:noFill/>
        </p:spPr>
        <p:txBody>
          <a:bodyPr wrap="square" rtlCol="0">
            <a:spAutoFit/>
          </a:bodyPr>
          <a:lstStyle/>
          <a:p>
            <a:r>
              <a:rPr lang="en-US" dirty="0"/>
              <a:t>Observation:-</a:t>
            </a:r>
          </a:p>
          <a:p>
            <a:endParaRPr lang="en-US" dirty="0"/>
          </a:p>
          <a:p>
            <a:r>
              <a:rPr lang="en-US" sz="1400" dirty="0"/>
              <a:t>Maximum loan charge off happened in the annual income group ranging from 20k to 60k. Higher the annual income, lesser the default.</a:t>
            </a:r>
          </a:p>
        </p:txBody>
      </p:sp>
      <p:sp>
        <p:nvSpPr>
          <p:cNvPr id="11" name="TextBox 10">
            <a:extLst>
              <a:ext uri="{FF2B5EF4-FFF2-40B4-BE49-F238E27FC236}">
                <a16:creationId xmlns:a16="http://schemas.microsoft.com/office/drawing/2014/main" id="{92CF6615-BF12-E215-E47C-17D7A5BC8519}"/>
              </a:ext>
            </a:extLst>
          </p:cNvPr>
          <p:cNvSpPr txBox="1"/>
          <p:nvPr/>
        </p:nvSpPr>
        <p:spPr>
          <a:xfrm>
            <a:off x="6151228" y="5359400"/>
            <a:ext cx="5647100" cy="1077218"/>
          </a:xfrm>
          <a:prstGeom prst="rect">
            <a:avLst/>
          </a:prstGeom>
          <a:noFill/>
        </p:spPr>
        <p:txBody>
          <a:bodyPr wrap="square" rtlCol="0">
            <a:spAutoFit/>
          </a:bodyPr>
          <a:lstStyle/>
          <a:p>
            <a:r>
              <a:rPr lang="en-US" dirty="0"/>
              <a:t>Observation:-</a:t>
            </a:r>
          </a:p>
          <a:p>
            <a:endParaRPr lang="en-US" dirty="0"/>
          </a:p>
          <a:p>
            <a:r>
              <a:rPr lang="en-IN" sz="1400" dirty="0"/>
              <a:t>Not verified loans default the max. However, there are large number of verified loans also which have defaulted. Verification process is not robust.</a:t>
            </a:r>
            <a:endParaRPr lang="en-US" sz="1400" dirty="0"/>
          </a:p>
        </p:txBody>
      </p:sp>
    </p:spTree>
    <p:extLst>
      <p:ext uri="{BB962C8B-B14F-4D97-AF65-F5344CB8AC3E}">
        <p14:creationId xmlns:p14="http://schemas.microsoft.com/office/powerpoint/2010/main" val="415538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4572-5EC8-46F8-C9F3-A9384D4D0FF1}"/>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C301942F-C950-FB87-A93C-7855138DD5C5}"/>
              </a:ext>
            </a:extLst>
          </p:cNvPr>
          <p:cNvPicPr>
            <a:picLocks noChangeAspect="1"/>
          </p:cNvPicPr>
          <p:nvPr/>
        </p:nvPicPr>
        <p:blipFill>
          <a:blip r:embed="rId2"/>
          <a:stretch>
            <a:fillRect/>
          </a:stretch>
        </p:blipFill>
        <p:spPr>
          <a:xfrm>
            <a:off x="575894" y="2664733"/>
            <a:ext cx="4250103" cy="2859767"/>
          </a:xfrm>
          <a:prstGeom prst="rect">
            <a:avLst/>
          </a:prstGeom>
        </p:spPr>
      </p:pic>
      <p:sp>
        <p:nvSpPr>
          <p:cNvPr id="5" name="TextBox 4">
            <a:extLst>
              <a:ext uri="{FF2B5EF4-FFF2-40B4-BE49-F238E27FC236}">
                <a16:creationId xmlns:a16="http://schemas.microsoft.com/office/drawing/2014/main" id="{71BE33D3-3D5F-8163-FCD9-63CB2129B5EA}"/>
              </a:ext>
            </a:extLst>
          </p:cNvPr>
          <p:cNvSpPr txBox="1"/>
          <p:nvPr/>
        </p:nvSpPr>
        <p:spPr>
          <a:xfrm>
            <a:off x="575894" y="2006477"/>
            <a:ext cx="4916786" cy="369332"/>
          </a:xfrm>
          <a:prstGeom prst="rect">
            <a:avLst/>
          </a:prstGeom>
          <a:noFill/>
        </p:spPr>
        <p:txBody>
          <a:bodyPr wrap="square" rtlCol="0">
            <a:spAutoFit/>
          </a:bodyPr>
          <a:lstStyle/>
          <a:p>
            <a:r>
              <a:rPr lang="en-US" dirty="0"/>
              <a:t>Loan Term and its effect on Loan Status</a:t>
            </a:r>
          </a:p>
        </p:txBody>
      </p:sp>
      <p:cxnSp>
        <p:nvCxnSpPr>
          <p:cNvPr id="6" name="Straight Connector 5">
            <a:extLst>
              <a:ext uri="{FF2B5EF4-FFF2-40B4-BE49-F238E27FC236}">
                <a16:creationId xmlns:a16="http://schemas.microsoft.com/office/drawing/2014/main" id="{3B4B2A5B-FFFD-1016-A461-A3514E30F642}"/>
              </a:ext>
            </a:extLst>
          </p:cNvPr>
          <p:cNvCxnSpPr>
            <a:cxnSpLocks/>
          </p:cNvCxnSpPr>
          <p:nvPr/>
        </p:nvCxnSpPr>
        <p:spPr>
          <a:xfrm>
            <a:off x="6040773" y="1943016"/>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78A747-7176-CB90-B75A-BAC1CE44684E}"/>
              </a:ext>
            </a:extLst>
          </p:cNvPr>
          <p:cNvSpPr txBox="1"/>
          <p:nvPr/>
        </p:nvSpPr>
        <p:spPr>
          <a:xfrm>
            <a:off x="779063" y="5697455"/>
            <a:ext cx="5227997"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effectLst/>
              </a:rPr>
              <a:t>Loans given for longer terms are more likely to get charged off.</a:t>
            </a:r>
          </a:p>
        </p:txBody>
      </p:sp>
      <p:pic>
        <p:nvPicPr>
          <p:cNvPr id="9" name="Picture 8">
            <a:extLst>
              <a:ext uri="{FF2B5EF4-FFF2-40B4-BE49-F238E27FC236}">
                <a16:creationId xmlns:a16="http://schemas.microsoft.com/office/drawing/2014/main" id="{D733894D-762B-BC43-8D09-17C52350BE71}"/>
              </a:ext>
            </a:extLst>
          </p:cNvPr>
          <p:cNvPicPr>
            <a:picLocks noChangeAspect="1"/>
          </p:cNvPicPr>
          <p:nvPr/>
        </p:nvPicPr>
        <p:blipFill>
          <a:blip r:embed="rId3"/>
          <a:stretch>
            <a:fillRect/>
          </a:stretch>
        </p:blipFill>
        <p:spPr>
          <a:xfrm>
            <a:off x="6280020" y="2452546"/>
            <a:ext cx="5336077" cy="3033523"/>
          </a:xfrm>
          <a:prstGeom prst="rect">
            <a:avLst/>
          </a:prstGeom>
        </p:spPr>
      </p:pic>
      <p:sp>
        <p:nvSpPr>
          <p:cNvPr id="10" name="TextBox 9">
            <a:extLst>
              <a:ext uri="{FF2B5EF4-FFF2-40B4-BE49-F238E27FC236}">
                <a16:creationId xmlns:a16="http://schemas.microsoft.com/office/drawing/2014/main" id="{2E92AF68-68A2-156D-5905-0433D62C9356}"/>
              </a:ext>
            </a:extLst>
          </p:cNvPr>
          <p:cNvSpPr txBox="1"/>
          <p:nvPr/>
        </p:nvSpPr>
        <p:spPr>
          <a:xfrm>
            <a:off x="6240094" y="2006477"/>
            <a:ext cx="4916786" cy="369332"/>
          </a:xfrm>
          <a:prstGeom prst="rect">
            <a:avLst/>
          </a:prstGeom>
          <a:noFill/>
        </p:spPr>
        <p:txBody>
          <a:bodyPr wrap="square" rtlCol="0">
            <a:spAutoFit/>
          </a:bodyPr>
          <a:lstStyle/>
          <a:p>
            <a:r>
              <a:rPr lang="en-US" dirty="0"/>
              <a:t>Loan Amount and its effect on Loan Status</a:t>
            </a:r>
          </a:p>
        </p:txBody>
      </p:sp>
      <p:sp>
        <p:nvSpPr>
          <p:cNvPr id="11" name="TextBox 10">
            <a:extLst>
              <a:ext uri="{FF2B5EF4-FFF2-40B4-BE49-F238E27FC236}">
                <a16:creationId xmlns:a16="http://schemas.microsoft.com/office/drawing/2014/main" id="{F0A7E21C-BCEB-1104-9176-E6D10005D9C3}"/>
              </a:ext>
            </a:extLst>
          </p:cNvPr>
          <p:cNvSpPr txBox="1"/>
          <p:nvPr/>
        </p:nvSpPr>
        <p:spPr>
          <a:xfrm>
            <a:off x="6490640" y="5697455"/>
            <a:ext cx="5227997"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rPr>
              <a:t>Likelihood of loan default increases with loan amount.</a:t>
            </a:r>
          </a:p>
        </p:txBody>
      </p:sp>
    </p:spTree>
    <p:extLst>
      <p:ext uri="{BB962C8B-B14F-4D97-AF65-F5344CB8AC3E}">
        <p14:creationId xmlns:p14="http://schemas.microsoft.com/office/powerpoint/2010/main" val="250158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FF7C-9EF0-A4E3-2A30-ADB2551F852A}"/>
              </a:ext>
            </a:extLst>
          </p:cNvPr>
          <p:cNvSpPr>
            <a:spLocks noGrp="1"/>
          </p:cNvSpPr>
          <p:nvPr>
            <p:ph type="title"/>
          </p:nvPr>
        </p:nvSpPr>
        <p:spPr/>
        <p:txBody>
          <a:bodyPr/>
          <a:lstStyle/>
          <a:p>
            <a:r>
              <a:rPr lang="en-US" dirty="0"/>
              <a:t>Data Analysis</a:t>
            </a:r>
          </a:p>
        </p:txBody>
      </p:sp>
      <p:pic>
        <p:nvPicPr>
          <p:cNvPr id="6" name="Picture 5">
            <a:extLst>
              <a:ext uri="{FF2B5EF4-FFF2-40B4-BE49-F238E27FC236}">
                <a16:creationId xmlns:a16="http://schemas.microsoft.com/office/drawing/2014/main" id="{48D2BA20-AAD5-6B2F-C2B3-A021B6F5BC54}"/>
              </a:ext>
            </a:extLst>
          </p:cNvPr>
          <p:cNvPicPr>
            <a:picLocks noChangeAspect="1"/>
          </p:cNvPicPr>
          <p:nvPr/>
        </p:nvPicPr>
        <p:blipFill rotWithShape="1">
          <a:blip r:embed="rId2"/>
          <a:srcRect l="4418" r="1351"/>
          <a:stretch/>
        </p:blipFill>
        <p:spPr>
          <a:xfrm>
            <a:off x="484099" y="2363060"/>
            <a:ext cx="3976922" cy="3205533"/>
          </a:xfrm>
          <a:prstGeom prst="rect">
            <a:avLst/>
          </a:prstGeom>
        </p:spPr>
      </p:pic>
      <p:cxnSp>
        <p:nvCxnSpPr>
          <p:cNvPr id="7" name="Straight Connector 6">
            <a:extLst>
              <a:ext uri="{FF2B5EF4-FFF2-40B4-BE49-F238E27FC236}">
                <a16:creationId xmlns:a16="http://schemas.microsoft.com/office/drawing/2014/main" id="{0FCAD974-89DB-F0A2-EEEA-E744E14A1801}"/>
              </a:ext>
            </a:extLst>
          </p:cNvPr>
          <p:cNvCxnSpPr>
            <a:cxnSpLocks/>
          </p:cNvCxnSpPr>
          <p:nvPr/>
        </p:nvCxnSpPr>
        <p:spPr>
          <a:xfrm>
            <a:off x="6040773" y="1943016"/>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2888543-80B7-5E17-50A5-6EF0F706775B}"/>
              </a:ext>
            </a:extLst>
          </p:cNvPr>
          <p:cNvSpPr txBox="1"/>
          <p:nvPr/>
        </p:nvSpPr>
        <p:spPr>
          <a:xfrm>
            <a:off x="575894" y="2006477"/>
            <a:ext cx="4916786" cy="369332"/>
          </a:xfrm>
          <a:prstGeom prst="rect">
            <a:avLst/>
          </a:prstGeom>
          <a:noFill/>
        </p:spPr>
        <p:txBody>
          <a:bodyPr wrap="square" rtlCol="0">
            <a:spAutoFit/>
          </a:bodyPr>
          <a:lstStyle/>
          <a:p>
            <a:r>
              <a:rPr lang="en-US" dirty="0"/>
              <a:t>State wise data for max loan defaults </a:t>
            </a:r>
          </a:p>
        </p:txBody>
      </p:sp>
      <p:sp>
        <p:nvSpPr>
          <p:cNvPr id="9" name="TextBox 8">
            <a:extLst>
              <a:ext uri="{FF2B5EF4-FFF2-40B4-BE49-F238E27FC236}">
                <a16:creationId xmlns:a16="http://schemas.microsoft.com/office/drawing/2014/main" id="{89A0CAF0-2B82-A6BF-8A58-5C58F0DE427C}"/>
              </a:ext>
            </a:extLst>
          </p:cNvPr>
          <p:cNvSpPr txBox="1"/>
          <p:nvPr/>
        </p:nvSpPr>
        <p:spPr>
          <a:xfrm>
            <a:off x="575894" y="5767993"/>
            <a:ext cx="5227997"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effectLst/>
              </a:rPr>
              <a:t>Maximum loan default comes from states : NE, NV, ID, SD, AK, FL.</a:t>
            </a:r>
          </a:p>
        </p:txBody>
      </p:sp>
      <p:pic>
        <p:nvPicPr>
          <p:cNvPr id="11" name="Picture 10">
            <a:extLst>
              <a:ext uri="{FF2B5EF4-FFF2-40B4-BE49-F238E27FC236}">
                <a16:creationId xmlns:a16="http://schemas.microsoft.com/office/drawing/2014/main" id="{4F962CB6-51B4-C431-AF97-3C17DB89A00F}"/>
              </a:ext>
            </a:extLst>
          </p:cNvPr>
          <p:cNvPicPr>
            <a:picLocks noChangeAspect="1"/>
          </p:cNvPicPr>
          <p:nvPr/>
        </p:nvPicPr>
        <p:blipFill>
          <a:blip r:embed="rId3"/>
          <a:stretch>
            <a:fillRect/>
          </a:stretch>
        </p:blipFill>
        <p:spPr>
          <a:xfrm>
            <a:off x="6277657" y="2375810"/>
            <a:ext cx="3839786" cy="3390474"/>
          </a:xfrm>
          <a:prstGeom prst="rect">
            <a:avLst/>
          </a:prstGeom>
        </p:spPr>
      </p:pic>
      <p:sp>
        <p:nvSpPr>
          <p:cNvPr id="12" name="TextBox 11">
            <a:extLst>
              <a:ext uri="{FF2B5EF4-FFF2-40B4-BE49-F238E27FC236}">
                <a16:creationId xmlns:a16="http://schemas.microsoft.com/office/drawing/2014/main" id="{8F19CA5A-AA93-98F3-0E4F-88D5B45CD3E9}"/>
              </a:ext>
            </a:extLst>
          </p:cNvPr>
          <p:cNvSpPr txBox="1"/>
          <p:nvPr/>
        </p:nvSpPr>
        <p:spPr>
          <a:xfrm>
            <a:off x="6288340" y="2002851"/>
            <a:ext cx="4916786" cy="369332"/>
          </a:xfrm>
          <a:prstGeom prst="rect">
            <a:avLst/>
          </a:prstGeom>
          <a:noFill/>
        </p:spPr>
        <p:txBody>
          <a:bodyPr wrap="square" rtlCol="0">
            <a:spAutoFit/>
          </a:bodyPr>
          <a:lstStyle/>
          <a:p>
            <a:r>
              <a:rPr lang="en-US" dirty="0" err="1"/>
              <a:t>pub_rec_bankruptices</a:t>
            </a:r>
            <a:r>
              <a:rPr lang="en-US" dirty="0"/>
              <a:t> vs charged off loans</a:t>
            </a:r>
          </a:p>
        </p:txBody>
      </p:sp>
      <p:sp>
        <p:nvSpPr>
          <p:cNvPr id="13" name="TextBox 12">
            <a:extLst>
              <a:ext uri="{FF2B5EF4-FFF2-40B4-BE49-F238E27FC236}">
                <a16:creationId xmlns:a16="http://schemas.microsoft.com/office/drawing/2014/main" id="{21DEDD2A-BFB8-FE5C-E63A-FE4FA8E87DCD}"/>
              </a:ext>
            </a:extLst>
          </p:cNvPr>
          <p:cNvSpPr txBox="1"/>
          <p:nvPr/>
        </p:nvSpPr>
        <p:spPr>
          <a:xfrm>
            <a:off x="6277656" y="5766283"/>
            <a:ext cx="5722554"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effectLst/>
              </a:rPr>
              <a:t>Higher the public records for bankruptcies, greater is the risk of loan default.</a:t>
            </a:r>
          </a:p>
        </p:txBody>
      </p:sp>
    </p:spTree>
    <p:extLst>
      <p:ext uri="{BB962C8B-B14F-4D97-AF65-F5344CB8AC3E}">
        <p14:creationId xmlns:p14="http://schemas.microsoft.com/office/powerpoint/2010/main" val="135616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1C66-1AFD-ED86-21E7-40B4712B41D3}"/>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6D77729C-E401-9AEF-9BE5-667E117375C7}"/>
              </a:ext>
            </a:extLst>
          </p:cNvPr>
          <p:cNvPicPr>
            <a:picLocks noChangeAspect="1"/>
          </p:cNvPicPr>
          <p:nvPr/>
        </p:nvPicPr>
        <p:blipFill>
          <a:blip r:embed="rId2"/>
          <a:stretch>
            <a:fillRect/>
          </a:stretch>
        </p:blipFill>
        <p:spPr>
          <a:xfrm>
            <a:off x="575894" y="2667000"/>
            <a:ext cx="4961302" cy="2946400"/>
          </a:xfrm>
          <a:prstGeom prst="rect">
            <a:avLst/>
          </a:prstGeom>
        </p:spPr>
      </p:pic>
      <p:cxnSp>
        <p:nvCxnSpPr>
          <p:cNvPr id="5" name="Straight Connector 4">
            <a:extLst>
              <a:ext uri="{FF2B5EF4-FFF2-40B4-BE49-F238E27FC236}">
                <a16:creationId xmlns:a16="http://schemas.microsoft.com/office/drawing/2014/main" id="{15E831CB-798E-33E3-5B73-762BC76AB241}"/>
              </a:ext>
            </a:extLst>
          </p:cNvPr>
          <p:cNvCxnSpPr>
            <a:cxnSpLocks/>
          </p:cNvCxnSpPr>
          <p:nvPr/>
        </p:nvCxnSpPr>
        <p:spPr>
          <a:xfrm>
            <a:off x="6040773" y="1943016"/>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B734210-DB6A-0400-6E05-5AC7B8C27DB2}"/>
              </a:ext>
            </a:extLst>
          </p:cNvPr>
          <p:cNvPicPr>
            <a:picLocks noChangeAspect="1"/>
          </p:cNvPicPr>
          <p:nvPr/>
        </p:nvPicPr>
        <p:blipFill>
          <a:blip r:embed="rId3"/>
          <a:stretch>
            <a:fillRect/>
          </a:stretch>
        </p:blipFill>
        <p:spPr>
          <a:xfrm>
            <a:off x="6090701" y="2646274"/>
            <a:ext cx="5212297" cy="2999509"/>
          </a:xfrm>
          <a:prstGeom prst="rect">
            <a:avLst/>
          </a:prstGeom>
        </p:spPr>
      </p:pic>
      <p:sp>
        <p:nvSpPr>
          <p:cNvPr id="8" name="TextBox 7">
            <a:extLst>
              <a:ext uri="{FF2B5EF4-FFF2-40B4-BE49-F238E27FC236}">
                <a16:creationId xmlns:a16="http://schemas.microsoft.com/office/drawing/2014/main" id="{FD985D64-BD0E-7E2D-BDF5-EAF8423772B6}"/>
              </a:ext>
            </a:extLst>
          </p:cNvPr>
          <p:cNvSpPr txBox="1"/>
          <p:nvPr/>
        </p:nvSpPr>
        <p:spPr>
          <a:xfrm>
            <a:off x="575894" y="2006477"/>
            <a:ext cx="4916786" cy="369332"/>
          </a:xfrm>
          <a:prstGeom prst="rect">
            <a:avLst/>
          </a:prstGeom>
          <a:noFill/>
        </p:spPr>
        <p:txBody>
          <a:bodyPr wrap="square" rtlCol="0">
            <a:spAutoFit/>
          </a:bodyPr>
          <a:lstStyle/>
          <a:p>
            <a:r>
              <a:rPr lang="en-US" dirty="0"/>
              <a:t>DTI Groups vs Charged off Loans</a:t>
            </a:r>
          </a:p>
        </p:txBody>
      </p:sp>
      <p:sp>
        <p:nvSpPr>
          <p:cNvPr id="9" name="TextBox 8">
            <a:extLst>
              <a:ext uri="{FF2B5EF4-FFF2-40B4-BE49-F238E27FC236}">
                <a16:creationId xmlns:a16="http://schemas.microsoft.com/office/drawing/2014/main" id="{8B0A4CEA-7F42-597F-C96D-B52609E3DBC1}"/>
              </a:ext>
            </a:extLst>
          </p:cNvPr>
          <p:cNvSpPr txBox="1"/>
          <p:nvPr/>
        </p:nvSpPr>
        <p:spPr>
          <a:xfrm>
            <a:off x="6386212" y="2006477"/>
            <a:ext cx="4916786" cy="369332"/>
          </a:xfrm>
          <a:prstGeom prst="rect">
            <a:avLst/>
          </a:prstGeom>
          <a:noFill/>
        </p:spPr>
        <p:txBody>
          <a:bodyPr wrap="square" rtlCol="0">
            <a:spAutoFit/>
          </a:bodyPr>
          <a:lstStyle/>
          <a:p>
            <a:r>
              <a:rPr lang="en-US" dirty="0"/>
              <a:t>Employment length vs Charged off Loans</a:t>
            </a:r>
          </a:p>
        </p:txBody>
      </p:sp>
      <p:sp>
        <p:nvSpPr>
          <p:cNvPr id="10" name="TextBox 9">
            <a:extLst>
              <a:ext uri="{FF2B5EF4-FFF2-40B4-BE49-F238E27FC236}">
                <a16:creationId xmlns:a16="http://schemas.microsoft.com/office/drawing/2014/main" id="{144102D2-5D97-C8F2-3258-C5F6AA97266F}"/>
              </a:ext>
            </a:extLst>
          </p:cNvPr>
          <p:cNvSpPr txBox="1"/>
          <p:nvPr/>
        </p:nvSpPr>
        <p:spPr>
          <a:xfrm>
            <a:off x="779063" y="5697455"/>
            <a:ext cx="5227997"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effectLst/>
              </a:rPr>
              <a:t>Increase in Debt to Income ratio may lead to higher default rate.</a:t>
            </a:r>
          </a:p>
        </p:txBody>
      </p:sp>
      <p:sp>
        <p:nvSpPr>
          <p:cNvPr id="11" name="TextBox 10">
            <a:extLst>
              <a:ext uri="{FF2B5EF4-FFF2-40B4-BE49-F238E27FC236}">
                <a16:creationId xmlns:a16="http://schemas.microsoft.com/office/drawing/2014/main" id="{EB6A7E50-D7F2-64D3-9E31-F605CA71305E}"/>
              </a:ext>
            </a:extLst>
          </p:cNvPr>
          <p:cNvSpPr txBox="1"/>
          <p:nvPr/>
        </p:nvSpPr>
        <p:spPr>
          <a:xfrm>
            <a:off x="6184940" y="5697455"/>
            <a:ext cx="5227997"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rPr>
              <a:t>Unknown Employment Duration has max charged off loans.</a:t>
            </a:r>
          </a:p>
        </p:txBody>
      </p:sp>
    </p:spTree>
    <p:extLst>
      <p:ext uri="{BB962C8B-B14F-4D97-AF65-F5344CB8AC3E}">
        <p14:creationId xmlns:p14="http://schemas.microsoft.com/office/powerpoint/2010/main" val="197445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8FDE-DEFF-FA41-991A-A7500F5ACD84}"/>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F4D93865-7262-D86A-1F29-04A7F448C1C0}"/>
              </a:ext>
            </a:extLst>
          </p:cNvPr>
          <p:cNvPicPr>
            <a:picLocks noChangeAspect="1"/>
          </p:cNvPicPr>
          <p:nvPr/>
        </p:nvPicPr>
        <p:blipFill>
          <a:blip r:embed="rId2"/>
          <a:stretch>
            <a:fillRect/>
          </a:stretch>
        </p:blipFill>
        <p:spPr>
          <a:xfrm>
            <a:off x="165100" y="2808521"/>
            <a:ext cx="5650219" cy="2931880"/>
          </a:xfrm>
          <a:prstGeom prst="rect">
            <a:avLst/>
          </a:prstGeom>
        </p:spPr>
      </p:pic>
      <p:cxnSp>
        <p:nvCxnSpPr>
          <p:cNvPr id="5" name="Straight Connector 4">
            <a:extLst>
              <a:ext uri="{FF2B5EF4-FFF2-40B4-BE49-F238E27FC236}">
                <a16:creationId xmlns:a16="http://schemas.microsoft.com/office/drawing/2014/main" id="{028F6A42-42D7-B34A-95E8-B152766FFC62}"/>
              </a:ext>
            </a:extLst>
          </p:cNvPr>
          <p:cNvCxnSpPr>
            <a:cxnSpLocks/>
          </p:cNvCxnSpPr>
          <p:nvPr/>
        </p:nvCxnSpPr>
        <p:spPr>
          <a:xfrm>
            <a:off x="6040773" y="1943016"/>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4C7536-234B-2869-1CA9-87A4DFC47D21}"/>
              </a:ext>
            </a:extLst>
          </p:cNvPr>
          <p:cNvSpPr txBox="1"/>
          <p:nvPr/>
        </p:nvSpPr>
        <p:spPr>
          <a:xfrm>
            <a:off x="410794" y="2078589"/>
            <a:ext cx="4916786" cy="369332"/>
          </a:xfrm>
          <a:prstGeom prst="rect">
            <a:avLst/>
          </a:prstGeom>
          <a:noFill/>
        </p:spPr>
        <p:txBody>
          <a:bodyPr wrap="square" rtlCol="0">
            <a:spAutoFit/>
          </a:bodyPr>
          <a:lstStyle/>
          <a:p>
            <a:r>
              <a:rPr lang="en-US" dirty="0"/>
              <a:t>Grade &amp; Interest Rate effect on loan status</a:t>
            </a:r>
          </a:p>
        </p:txBody>
      </p:sp>
      <p:sp>
        <p:nvSpPr>
          <p:cNvPr id="9" name="TextBox 8">
            <a:extLst>
              <a:ext uri="{FF2B5EF4-FFF2-40B4-BE49-F238E27FC236}">
                <a16:creationId xmlns:a16="http://schemas.microsoft.com/office/drawing/2014/main" id="{3364EB5A-45B9-3C80-B929-A7C2BA980AA6}"/>
              </a:ext>
            </a:extLst>
          </p:cNvPr>
          <p:cNvSpPr txBox="1"/>
          <p:nvPr/>
        </p:nvSpPr>
        <p:spPr>
          <a:xfrm>
            <a:off x="6265494" y="2078589"/>
            <a:ext cx="4916786" cy="369332"/>
          </a:xfrm>
          <a:prstGeom prst="rect">
            <a:avLst/>
          </a:prstGeom>
          <a:noFill/>
        </p:spPr>
        <p:txBody>
          <a:bodyPr wrap="square" rtlCol="0">
            <a:spAutoFit/>
          </a:bodyPr>
          <a:lstStyle/>
          <a:p>
            <a:r>
              <a:rPr lang="en-US" dirty="0"/>
              <a:t>Loan purpose vs Loan status</a:t>
            </a:r>
          </a:p>
        </p:txBody>
      </p:sp>
      <p:pic>
        <p:nvPicPr>
          <p:cNvPr id="11" name="Picture 10">
            <a:extLst>
              <a:ext uri="{FF2B5EF4-FFF2-40B4-BE49-F238E27FC236}">
                <a16:creationId xmlns:a16="http://schemas.microsoft.com/office/drawing/2014/main" id="{CD0D5E93-1CC6-9A81-04FC-99C600C14E8C}"/>
              </a:ext>
            </a:extLst>
          </p:cNvPr>
          <p:cNvPicPr>
            <a:picLocks noChangeAspect="1"/>
          </p:cNvPicPr>
          <p:nvPr/>
        </p:nvPicPr>
        <p:blipFill>
          <a:blip r:embed="rId3"/>
          <a:stretch>
            <a:fillRect/>
          </a:stretch>
        </p:blipFill>
        <p:spPr>
          <a:xfrm>
            <a:off x="6040772" y="2762255"/>
            <a:ext cx="5871823" cy="2774944"/>
          </a:xfrm>
          <a:prstGeom prst="rect">
            <a:avLst/>
          </a:prstGeom>
        </p:spPr>
      </p:pic>
      <p:sp>
        <p:nvSpPr>
          <p:cNvPr id="12" name="TextBox 11">
            <a:extLst>
              <a:ext uri="{FF2B5EF4-FFF2-40B4-BE49-F238E27FC236}">
                <a16:creationId xmlns:a16="http://schemas.microsoft.com/office/drawing/2014/main" id="{0DDE2967-4514-22C1-1B2B-4F5FE080B0EF}"/>
              </a:ext>
            </a:extLst>
          </p:cNvPr>
          <p:cNvSpPr txBox="1"/>
          <p:nvPr/>
        </p:nvSpPr>
        <p:spPr>
          <a:xfrm>
            <a:off x="376210" y="5740401"/>
            <a:ext cx="5439103"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effectLst/>
              </a:rPr>
              <a:t>Higher the Grade &amp; Interest Rate,  higher the Charged Off loans rate.</a:t>
            </a:r>
          </a:p>
        </p:txBody>
      </p:sp>
      <p:sp>
        <p:nvSpPr>
          <p:cNvPr id="13" name="TextBox 12">
            <a:extLst>
              <a:ext uri="{FF2B5EF4-FFF2-40B4-BE49-F238E27FC236}">
                <a16:creationId xmlns:a16="http://schemas.microsoft.com/office/drawing/2014/main" id="{2A44AC03-5106-C025-4254-0D870D82D9EC}"/>
              </a:ext>
            </a:extLst>
          </p:cNvPr>
          <p:cNvSpPr txBox="1"/>
          <p:nvPr/>
        </p:nvSpPr>
        <p:spPr>
          <a:xfrm>
            <a:off x="6205510" y="5740401"/>
            <a:ext cx="5439103" cy="861774"/>
          </a:xfrm>
          <a:prstGeom prst="rect">
            <a:avLst/>
          </a:prstGeom>
          <a:noFill/>
        </p:spPr>
        <p:txBody>
          <a:bodyPr wrap="square" rtlCol="0">
            <a:spAutoFit/>
          </a:bodyPr>
          <a:lstStyle/>
          <a:p>
            <a:r>
              <a:rPr lang="en-US" dirty="0"/>
              <a:t>Observation:-</a:t>
            </a:r>
          </a:p>
          <a:p>
            <a:endParaRPr lang="en-US" dirty="0"/>
          </a:p>
          <a:p>
            <a:pPr algn="l" rtl="0"/>
            <a:r>
              <a:rPr lang="en-IN" sz="1400" dirty="0">
                <a:solidFill>
                  <a:srgbClr val="000000"/>
                </a:solidFill>
                <a:effectLst/>
              </a:rPr>
              <a:t>Small Business loans are more likely to get charged off.</a:t>
            </a:r>
          </a:p>
        </p:txBody>
      </p:sp>
    </p:spTree>
    <p:extLst>
      <p:ext uri="{BB962C8B-B14F-4D97-AF65-F5344CB8AC3E}">
        <p14:creationId xmlns:p14="http://schemas.microsoft.com/office/powerpoint/2010/main" val="121088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D64D-22FE-4FB8-0DC4-F8288B45E732}"/>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EFEC9260-16A4-BB1C-E5D2-E3AF4F5EA4A3}"/>
              </a:ext>
            </a:extLst>
          </p:cNvPr>
          <p:cNvPicPr>
            <a:picLocks noChangeAspect="1"/>
          </p:cNvPicPr>
          <p:nvPr/>
        </p:nvPicPr>
        <p:blipFill>
          <a:blip r:embed="rId2"/>
          <a:stretch>
            <a:fillRect/>
          </a:stretch>
        </p:blipFill>
        <p:spPr>
          <a:xfrm>
            <a:off x="181600" y="2546292"/>
            <a:ext cx="10213193" cy="3151163"/>
          </a:xfrm>
          <a:prstGeom prst="rect">
            <a:avLst/>
          </a:prstGeom>
        </p:spPr>
      </p:pic>
      <p:sp>
        <p:nvSpPr>
          <p:cNvPr id="5" name="TextBox 4">
            <a:extLst>
              <a:ext uri="{FF2B5EF4-FFF2-40B4-BE49-F238E27FC236}">
                <a16:creationId xmlns:a16="http://schemas.microsoft.com/office/drawing/2014/main" id="{BEC4C903-F2D4-922B-491B-CBE318B90FDE}"/>
              </a:ext>
            </a:extLst>
          </p:cNvPr>
          <p:cNvSpPr txBox="1"/>
          <p:nvPr/>
        </p:nvSpPr>
        <p:spPr>
          <a:xfrm>
            <a:off x="474294" y="2065889"/>
            <a:ext cx="5240706" cy="369332"/>
          </a:xfrm>
          <a:prstGeom prst="rect">
            <a:avLst/>
          </a:prstGeom>
          <a:noFill/>
        </p:spPr>
        <p:txBody>
          <a:bodyPr wrap="square" rtlCol="0">
            <a:spAutoFit/>
          </a:bodyPr>
          <a:lstStyle/>
          <a:p>
            <a:r>
              <a:rPr lang="en-US" dirty="0"/>
              <a:t>Loan purpose &amp; Interest Rate’s impact on Loan Status</a:t>
            </a:r>
          </a:p>
        </p:txBody>
      </p:sp>
      <p:sp>
        <p:nvSpPr>
          <p:cNvPr id="6" name="TextBox 5">
            <a:extLst>
              <a:ext uri="{FF2B5EF4-FFF2-40B4-BE49-F238E27FC236}">
                <a16:creationId xmlns:a16="http://schemas.microsoft.com/office/drawing/2014/main" id="{B45BB56F-AF02-0E99-E67D-A2DDB76FBD7B}"/>
              </a:ext>
            </a:extLst>
          </p:cNvPr>
          <p:cNvSpPr txBox="1"/>
          <p:nvPr/>
        </p:nvSpPr>
        <p:spPr>
          <a:xfrm>
            <a:off x="474294" y="5697455"/>
            <a:ext cx="11536106" cy="1077218"/>
          </a:xfrm>
          <a:prstGeom prst="rect">
            <a:avLst/>
          </a:prstGeom>
          <a:noFill/>
        </p:spPr>
        <p:txBody>
          <a:bodyPr wrap="square" rtlCol="0">
            <a:spAutoFit/>
          </a:bodyPr>
          <a:lstStyle/>
          <a:p>
            <a:r>
              <a:rPr lang="en-US" dirty="0"/>
              <a:t>Observation:-</a:t>
            </a:r>
          </a:p>
          <a:p>
            <a:endParaRPr lang="en-US" dirty="0"/>
          </a:p>
          <a:p>
            <a:pPr algn="l" rtl="0"/>
            <a:r>
              <a:rPr lang="en-IN" sz="1400" b="0" i="0" dirty="0">
                <a:solidFill>
                  <a:srgbClr val="000000"/>
                </a:solidFill>
                <a:effectLst/>
                <a:latin typeface="Helvetica Neue" panose="02000503000000020004" pitchFamily="2" charset="0"/>
              </a:rPr>
              <a:t>Small business and House purpose loans were given at very high interest rates, which led to high percentage of default. Interest rate has huge impact on loan default.</a:t>
            </a:r>
            <a:endParaRPr lang="en-IN" sz="1400" dirty="0">
              <a:solidFill>
                <a:srgbClr val="000000"/>
              </a:solidFill>
              <a:effectLst/>
            </a:endParaRPr>
          </a:p>
        </p:txBody>
      </p:sp>
    </p:spTree>
    <p:extLst>
      <p:ext uri="{BB962C8B-B14F-4D97-AF65-F5344CB8AC3E}">
        <p14:creationId xmlns:p14="http://schemas.microsoft.com/office/powerpoint/2010/main" val="190699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D6AE-66FD-8D94-683F-C428601BB43F}"/>
              </a:ext>
            </a:extLst>
          </p:cNvPr>
          <p:cNvSpPr>
            <a:spLocks noGrp="1"/>
          </p:cNvSpPr>
          <p:nvPr>
            <p:ph type="title"/>
          </p:nvPr>
        </p:nvSpPr>
        <p:spPr/>
        <p:txBody>
          <a:bodyPr/>
          <a:lstStyle/>
          <a:p>
            <a:r>
              <a:rPr lang="en-US" dirty="0"/>
              <a:t>Data analysis</a:t>
            </a:r>
          </a:p>
        </p:txBody>
      </p:sp>
      <p:pic>
        <p:nvPicPr>
          <p:cNvPr id="11" name="Picture 10">
            <a:extLst>
              <a:ext uri="{FF2B5EF4-FFF2-40B4-BE49-F238E27FC236}">
                <a16:creationId xmlns:a16="http://schemas.microsoft.com/office/drawing/2014/main" id="{48FE3CF4-456F-DE15-5003-44716FE39F12}"/>
              </a:ext>
            </a:extLst>
          </p:cNvPr>
          <p:cNvPicPr>
            <a:picLocks noChangeAspect="1"/>
          </p:cNvPicPr>
          <p:nvPr/>
        </p:nvPicPr>
        <p:blipFill>
          <a:blip r:embed="rId2"/>
          <a:stretch>
            <a:fillRect/>
          </a:stretch>
        </p:blipFill>
        <p:spPr>
          <a:xfrm>
            <a:off x="895349" y="2457450"/>
            <a:ext cx="9756715" cy="4311650"/>
          </a:xfrm>
          <a:prstGeom prst="rect">
            <a:avLst/>
          </a:prstGeom>
        </p:spPr>
      </p:pic>
      <p:sp>
        <p:nvSpPr>
          <p:cNvPr id="12" name="TextBox 11">
            <a:extLst>
              <a:ext uri="{FF2B5EF4-FFF2-40B4-BE49-F238E27FC236}">
                <a16:creationId xmlns:a16="http://schemas.microsoft.com/office/drawing/2014/main" id="{76E4F651-BC87-C6B0-92C7-C805C896CE0E}"/>
              </a:ext>
            </a:extLst>
          </p:cNvPr>
          <p:cNvSpPr txBox="1"/>
          <p:nvPr/>
        </p:nvSpPr>
        <p:spPr>
          <a:xfrm>
            <a:off x="533000" y="2088118"/>
            <a:ext cx="5240706" cy="369332"/>
          </a:xfrm>
          <a:prstGeom prst="rect">
            <a:avLst/>
          </a:prstGeom>
          <a:noFill/>
        </p:spPr>
        <p:txBody>
          <a:bodyPr wrap="square" rtlCol="0">
            <a:spAutoFit/>
          </a:bodyPr>
          <a:lstStyle/>
          <a:p>
            <a:r>
              <a:rPr lang="en-US" dirty="0"/>
              <a:t>Annual Income Groups – DTI Groups heatmap</a:t>
            </a:r>
          </a:p>
        </p:txBody>
      </p:sp>
    </p:spTree>
    <p:extLst>
      <p:ext uri="{BB962C8B-B14F-4D97-AF65-F5344CB8AC3E}">
        <p14:creationId xmlns:p14="http://schemas.microsoft.com/office/powerpoint/2010/main" val="372111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D7D0-2070-4974-27A8-03768463872B}"/>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C741E6F9-3CF0-E806-7BF2-EF0F8AD2610F}"/>
              </a:ext>
            </a:extLst>
          </p:cNvPr>
          <p:cNvPicPr>
            <a:picLocks noChangeAspect="1"/>
          </p:cNvPicPr>
          <p:nvPr/>
        </p:nvPicPr>
        <p:blipFill>
          <a:blip r:embed="rId2"/>
          <a:stretch>
            <a:fillRect/>
          </a:stretch>
        </p:blipFill>
        <p:spPr>
          <a:xfrm>
            <a:off x="749300" y="2782472"/>
            <a:ext cx="11313554" cy="3910428"/>
          </a:xfrm>
          <a:prstGeom prst="rect">
            <a:avLst/>
          </a:prstGeom>
        </p:spPr>
      </p:pic>
      <p:sp>
        <p:nvSpPr>
          <p:cNvPr id="5" name="TextBox 4">
            <a:extLst>
              <a:ext uri="{FF2B5EF4-FFF2-40B4-BE49-F238E27FC236}">
                <a16:creationId xmlns:a16="http://schemas.microsoft.com/office/drawing/2014/main" id="{963B9A27-CA07-3310-844D-117E18A7DD5F}"/>
              </a:ext>
            </a:extLst>
          </p:cNvPr>
          <p:cNvSpPr txBox="1"/>
          <p:nvPr/>
        </p:nvSpPr>
        <p:spPr>
          <a:xfrm>
            <a:off x="533000" y="2088118"/>
            <a:ext cx="5240706" cy="369332"/>
          </a:xfrm>
          <a:prstGeom prst="rect">
            <a:avLst/>
          </a:prstGeom>
          <a:noFill/>
        </p:spPr>
        <p:txBody>
          <a:bodyPr wrap="square" rtlCol="0">
            <a:spAutoFit/>
          </a:bodyPr>
          <a:lstStyle/>
          <a:p>
            <a:r>
              <a:rPr lang="en-US" dirty="0"/>
              <a:t>Annual Income Groups – Loan purpose heatmap</a:t>
            </a:r>
          </a:p>
        </p:txBody>
      </p:sp>
    </p:spTree>
    <p:extLst>
      <p:ext uri="{BB962C8B-B14F-4D97-AF65-F5344CB8AC3E}">
        <p14:creationId xmlns:p14="http://schemas.microsoft.com/office/powerpoint/2010/main" val="343925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BF07-809F-624B-D9FC-52D0E2E8BA66}"/>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C82C8579-BC2C-1911-E09C-FE0C42175D7F}"/>
              </a:ext>
            </a:extLst>
          </p:cNvPr>
          <p:cNvPicPr>
            <a:picLocks noChangeAspect="1"/>
          </p:cNvPicPr>
          <p:nvPr/>
        </p:nvPicPr>
        <p:blipFill>
          <a:blip r:embed="rId2"/>
          <a:stretch>
            <a:fillRect/>
          </a:stretch>
        </p:blipFill>
        <p:spPr>
          <a:xfrm>
            <a:off x="1982345" y="2696697"/>
            <a:ext cx="8227310" cy="4016522"/>
          </a:xfrm>
          <a:prstGeom prst="rect">
            <a:avLst/>
          </a:prstGeom>
        </p:spPr>
      </p:pic>
      <p:sp>
        <p:nvSpPr>
          <p:cNvPr id="7" name="TextBox 6">
            <a:extLst>
              <a:ext uri="{FF2B5EF4-FFF2-40B4-BE49-F238E27FC236}">
                <a16:creationId xmlns:a16="http://schemas.microsoft.com/office/drawing/2014/main" id="{E8FE484B-5BB4-0E6E-83E6-8F6F8DAD9CD7}"/>
              </a:ext>
            </a:extLst>
          </p:cNvPr>
          <p:cNvSpPr txBox="1"/>
          <p:nvPr/>
        </p:nvSpPr>
        <p:spPr>
          <a:xfrm>
            <a:off x="393300" y="2022677"/>
            <a:ext cx="5240706" cy="369332"/>
          </a:xfrm>
          <a:prstGeom prst="rect">
            <a:avLst/>
          </a:prstGeom>
          <a:noFill/>
        </p:spPr>
        <p:txBody>
          <a:bodyPr wrap="square" rtlCol="0">
            <a:spAutoFit/>
          </a:bodyPr>
          <a:lstStyle/>
          <a:p>
            <a:r>
              <a:rPr lang="en-US" dirty="0"/>
              <a:t>Heatmap of correlation among numeric variables</a:t>
            </a:r>
          </a:p>
        </p:txBody>
      </p:sp>
    </p:spTree>
    <p:extLst>
      <p:ext uri="{BB962C8B-B14F-4D97-AF65-F5344CB8AC3E}">
        <p14:creationId xmlns:p14="http://schemas.microsoft.com/office/powerpoint/2010/main" val="36305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F7C9-5CD7-4C51-F1F0-04A8B9FFD679}"/>
              </a:ext>
            </a:extLst>
          </p:cNvPr>
          <p:cNvSpPr>
            <a:spLocks noGrp="1"/>
          </p:cNvSpPr>
          <p:nvPr>
            <p:ph type="title"/>
          </p:nvPr>
        </p:nvSpPr>
        <p:spPr/>
        <p:txBody>
          <a:bodyPr/>
          <a:lstStyle/>
          <a:p>
            <a:r>
              <a:rPr lang="en-US" dirty="0"/>
              <a:t>Conclusion / Recommendation</a:t>
            </a:r>
          </a:p>
        </p:txBody>
      </p:sp>
      <p:sp>
        <p:nvSpPr>
          <p:cNvPr id="3" name="Content Placeholder 2">
            <a:extLst>
              <a:ext uri="{FF2B5EF4-FFF2-40B4-BE49-F238E27FC236}">
                <a16:creationId xmlns:a16="http://schemas.microsoft.com/office/drawing/2014/main" id="{DDEF04D4-0301-F8F2-50B0-19BAE88AFD51}"/>
              </a:ext>
            </a:extLst>
          </p:cNvPr>
          <p:cNvSpPr>
            <a:spLocks noGrp="1"/>
          </p:cNvSpPr>
          <p:nvPr>
            <p:ph idx="1"/>
          </p:nvPr>
        </p:nvSpPr>
        <p:spPr>
          <a:xfrm>
            <a:off x="431515" y="1828800"/>
            <a:ext cx="11435137" cy="5029200"/>
          </a:xfrm>
        </p:spPr>
        <p:txBody>
          <a:bodyPr>
            <a:normAutofit fontScale="92500" lnSpcReduction="10000"/>
          </a:bodyPr>
          <a:lstStyle/>
          <a:p>
            <a:r>
              <a:rPr lang="en-US" dirty="0"/>
              <a:t>Loan default rate is high for Grades B, C &amp; D.</a:t>
            </a:r>
          </a:p>
          <a:p>
            <a:r>
              <a:rPr lang="en-US" dirty="0"/>
              <a:t>Higher the Grade &amp; Interest Rate,  higher the Charged Off loan rate.</a:t>
            </a:r>
          </a:p>
          <a:p>
            <a:r>
              <a:rPr lang="en-US" dirty="0"/>
              <a:t>People who live in Rented accommodation or have their homes mortgaged are more likely to default.</a:t>
            </a:r>
          </a:p>
          <a:p>
            <a:r>
              <a:rPr lang="en-US" dirty="0"/>
              <a:t>Caution has to be exercised while giving loans in the lower annual income group specially at higher interest rate.</a:t>
            </a:r>
          </a:p>
          <a:p>
            <a:r>
              <a:rPr lang="en-US" dirty="0"/>
              <a:t>Not verified loans default the max. However, there are large number of verified loans also which have defaulted. Verification </a:t>
            </a:r>
            <a:r>
              <a:rPr lang="en-US"/>
              <a:t>process needs </a:t>
            </a:r>
            <a:r>
              <a:rPr lang="en-US" dirty="0"/>
              <a:t>to be improved to reduce loan default.</a:t>
            </a:r>
          </a:p>
          <a:p>
            <a:r>
              <a:rPr lang="en-US" dirty="0"/>
              <a:t>Loans given for longer terms are more likely to get charged off.</a:t>
            </a:r>
          </a:p>
          <a:p>
            <a:r>
              <a:rPr lang="en-US" dirty="0"/>
              <a:t>Likelihood of loan default increases with loan amount.</a:t>
            </a:r>
          </a:p>
          <a:p>
            <a:r>
              <a:rPr lang="en-US" dirty="0"/>
              <a:t>Maximum loan default comes from states : NE, NV, ID, SD, AK, FL.</a:t>
            </a:r>
          </a:p>
          <a:p>
            <a:r>
              <a:rPr lang="en-US" dirty="0"/>
              <a:t>Higher the public records for bankruptcies, greater is the risk of loan default.</a:t>
            </a:r>
          </a:p>
          <a:p>
            <a:r>
              <a:rPr lang="en-US" dirty="0"/>
              <a:t>Increase in Debt to Income ratio leads to higher default rate.</a:t>
            </a:r>
          </a:p>
          <a:p>
            <a:r>
              <a:rPr lang="en-US" dirty="0"/>
              <a:t>Unknown Employment Duration has max charged off loans.</a:t>
            </a:r>
          </a:p>
          <a:p>
            <a:r>
              <a:rPr lang="en-US" dirty="0"/>
              <a:t>Small business and House purpose loans were given at very high interest rates, which led to high percentage of default. Interest rate has huge impact on loan default.</a:t>
            </a:r>
          </a:p>
        </p:txBody>
      </p:sp>
    </p:spTree>
    <p:extLst>
      <p:ext uri="{BB962C8B-B14F-4D97-AF65-F5344CB8AC3E}">
        <p14:creationId xmlns:p14="http://schemas.microsoft.com/office/powerpoint/2010/main" val="326787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1214-1658-5764-7D41-C09A4C1F9E7B}"/>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39E62A36-1753-22CF-373A-FE0B4E696987}"/>
              </a:ext>
            </a:extLst>
          </p:cNvPr>
          <p:cNvSpPr>
            <a:spLocks noGrp="1"/>
          </p:cNvSpPr>
          <p:nvPr>
            <p:ph idx="1"/>
          </p:nvPr>
        </p:nvSpPr>
        <p:spPr/>
        <p:txBody>
          <a:bodyPr/>
          <a:lstStyle/>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leading consumer finance company, which facilitates disbursal of personal loans, business loans, and loans for other purposes, via an online marketplace wants to identify “risky” loan applicants so that it can reduce disbursal of bad loans. At the same time legit applications shall not be rejected. </a:t>
            </a:r>
            <a:r>
              <a:rPr lang="en-IN" kern="100" dirty="0">
                <a:latin typeface="Calibri" panose="020F0502020204030204" pitchFamily="34" charset="0"/>
                <a:ea typeface="Calibri" panose="020F0502020204030204" pitchFamily="34" charset="0"/>
                <a:cs typeface="Times New Roman" panose="02020603050405020304" pitchFamily="18" charset="0"/>
              </a:rPr>
              <a:t>Thus the key objectives are to: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Study the data available for past loans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Apply Exploratory Data Analysis techniques and identify patterns which indicate if a person is likely to default.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EDA to understand how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consumer attributes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loan attributes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influence the tendency of default, which may be used for taking actions such as denying the loan, reducing the amount of loan, lending (to risky applicants) at a higher interest rate, etc</a:t>
            </a:r>
          </a:p>
          <a:p>
            <a:endParaRPr lang="en-US" dirty="0"/>
          </a:p>
        </p:txBody>
      </p:sp>
    </p:spTree>
    <p:extLst>
      <p:ext uri="{BB962C8B-B14F-4D97-AF65-F5344CB8AC3E}">
        <p14:creationId xmlns:p14="http://schemas.microsoft.com/office/powerpoint/2010/main" val="213633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F989-2C27-AD5F-3F00-89B75C173D81}"/>
              </a:ext>
            </a:extLst>
          </p:cNvPr>
          <p:cNvSpPr>
            <a:spLocks noGrp="1"/>
          </p:cNvSpPr>
          <p:nvPr>
            <p:ph type="title"/>
          </p:nvPr>
        </p:nvSpPr>
        <p:spPr/>
        <p:txBody>
          <a:bodyPr/>
          <a:lstStyle/>
          <a:p>
            <a:r>
              <a:rPr lang="en-US" dirty="0"/>
              <a:t>Approach</a:t>
            </a:r>
          </a:p>
        </p:txBody>
      </p:sp>
      <p:graphicFrame>
        <p:nvGraphicFramePr>
          <p:cNvPr id="7" name="Content Placeholder 6">
            <a:extLst>
              <a:ext uri="{FF2B5EF4-FFF2-40B4-BE49-F238E27FC236}">
                <a16:creationId xmlns:a16="http://schemas.microsoft.com/office/drawing/2014/main" id="{13543F5D-D098-A19D-B516-FF5E27B87FD7}"/>
              </a:ext>
            </a:extLst>
          </p:cNvPr>
          <p:cNvGraphicFramePr>
            <a:graphicFrameLocks noGrp="1"/>
          </p:cNvGraphicFramePr>
          <p:nvPr>
            <p:ph idx="1"/>
            <p:extLst>
              <p:ext uri="{D42A27DB-BD31-4B8C-83A1-F6EECF244321}">
                <p14:modId xmlns:p14="http://schemas.microsoft.com/office/powerpoint/2010/main" val="3872400582"/>
              </p:ext>
            </p:extLst>
          </p:nvPr>
        </p:nvGraphicFramePr>
        <p:xfrm>
          <a:off x="580858" y="2292824"/>
          <a:ext cx="11029950" cy="4317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CA3FEF5C-D217-7EC3-D66C-E6DCCCB547BD}"/>
              </a:ext>
            </a:extLst>
          </p:cNvPr>
          <p:cNvSpPr txBox="1"/>
          <p:nvPr/>
        </p:nvSpPr>
        <p:spPr>
          <a:xfrm>
            <a:off x="791570" y="2142699"/>
            <a:ext cx="9910342" cy="923330"/>
          </a:xfrm>
          <a:prstGeom prst="rect">
            <a:avLst/>
          </a:prstGeom>
          <a:noFill/>
        </p:spPr>
        <p:txBody>
          <a:bodyPr wrap="none" rtlCol="0">
            <a:spAutoFit/>
          </a:bodyPr>
          <a:lstStyle/>
          <a:p>
            <a:r>
              <a:rPr lang="en-US" dirty="0"/>
              <a:t>The entire study was broken down into simple steps, which were further divided into smaller sub steps. </a:t>
            </a:r>
          </a:p>
          <a:p>
            <a:endParaRPr lang="en-US" dirty="0"/>
          </a:p>
          <a:p>
            <a:r>
              <a:rPr lang="en-US" dirty="0"/>
              <a:t>The broader steps are shown below (in the order of their occurrence)…</a:t>
            </a:r>
          </a:p>
        </p:txBody>
      </p:sp>
    </p:spTree>
    <p:extLst>
      <p:ext uri="{BB962C8B-B14F-4D97-AF65-F5344CB8AC3E}">
        <p14:creationId xmlns:p14="http://schemas.microsoft.com/office/powerpoint/2010/main" val="361350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7FA5-2C88-7877-42FD-060D0D3F3467}"/>
              </a:ext>
            </a:extLst>
          </p:cNvPr>
          <p:cNvSpPr>
            <a:spLocks noGrp="1"/>
          </p:cNvSpPr>
          <p:nvPr>
            <p:ph type="title"/>
          </p:nvPr>
        </p:nvSpPr>
        <p:spPr/>
        <p:txBody>
          <a:bodyPr/>
          <a:lstStyle/>
          <a:p>
            <a:r>
              <a:rPr lang="en-US" dirty="0"/>
              <a:t>Data assessment</a:t>
            </a:r>
          </a:p>
        </p:txBody>
      </p:sp>
      <p:graphicFrame>
        <p:nvGraphicFramePr>
          <p:cNvPr id="4" name="Content Placeholder 3">
            <a:extLst>
              <a:ext uri="{FF2B5EF4-FFF2-40B4-BE49-F238E27FC236}">
                <a16:creationId xmlns:a16="http://schemas.microsoft.com/office/drawing/2014/main" id="{DD453A76-24AE-1642-0255-61B96FEE7C29}"/>
              </a:ext>
            </a:extLst>
          </p:cNvPr>
          <p:cNvGraphicFramePr>
            <a:graphicFrameLocks noGrp="1"/>
          </p:cNvGraphicFramePr>
          <p:nvPr>
            <p:ph idx="1"/>
            <p:extLst>
              <p:ext uri="{D42A27DB-BD31-4B8C-83A1-F6EECF244321}">
                <p14:modId xmlns:p14="http://schemas.microsoft.com/office/powerpoint/2010/main" val="4166253319"/>
              </p:ext>
            </p:extLst>
          </p:nvPr>
        </p:nvGraphicFramePr>
        <p:xfrm>
          <a:off x="581025" y="2181224"/>
          <a:ext cx="11242380" cy="4527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44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EFC1-0917-768F-1DC4-8637E3CF6E44}"/>
              </a:ext>
            </a:extLst>
          </p:cNvPr>
          <p:cNvSpPr>
            <a:spLocks noGrp="1"/>
          </p:cNvSpPr>
          <p:nvPr>
            <p:ph type="title"/>
          </p:nvPr>
        </p:nvSpPr>
        <p:spPr/>
        <p:txBody>
          <a:bodyPr/>
          <a:lstStyle/>
          <a:p>
            <a:r>
              <a:rPr lang="en-US" dirty="0"/>
              <a:t>Data Cleaning</a:t>
            </a:r>
          </a:p>
        </p:txBody>
      </p:sp>
      <p:graphicFrame>
        <p:nvGraphicFramePr>
          <p:cNvPr id="4" name="Content Placeholder 3">
            <a:extLst>
              <a:ext uri="{FF2B5EF4-FFF2-40B4-BE49-F238E27FC236}">
                <a16:creationId xmlns:a16="http://schemas.microsoft.com/office/drawing/2014/main" id="{615A1F31-F953-BE7F-87C9-4A2E3F99C03C}"/>
              </a:ext>
            </a:extLst>
          </p:cNvPr>
          <p:cNvGraphicFramePr>
            <a:graphicFrameLocks noGrp="1"/>
          </p:cNvGraphicFramePr>
          <p:nvPr>
            <p:ph idx="1"/>
            <p:extLst>
              <p:ext uri="{D42A27DB-BD31-4B8C-83A1-F6EECF244321}">
                <p14:modId xmlns:p14="http://schemas.microsoft.com/office/powerpoint/2010/main" val="3486721792"/>
              </p:ext>
            </p:extLst>
          </p:nvPr>
        </p:nvGraphicFramePr>
        <p:xfrm>
          <a:off x="581025" y="2181225"/>
          <a:ext cx="11029950" cy="453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030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1C92-7777-7941-CF00-3C3DE503A23D}"/>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E075C58-68FB-4B40-7225-38BBB8F2ADAC}"/>
              </a:ext>
            </a:extLst>
          </p:cNvPr>
          <p:cNvSpPr>
            <a:spLocks noGrp="1"/>
          </p:cNvSpPr>
          <p:nvPr>
            <p:ph idx="1"/>
          </p:nvPr>
        </p:nvSpPr>
        <p:spPr/>
        <p:txBody>
          <a:bodyPr/>
          <a:lstStyle/>
          <a:p>
            <a:endParaRPr lang="en-GB" dirty="0"/>
          </a:p>
          <a:p>
            <a:endParaRPr lang="en-US" dirty="0"/>
          </a:p>
        </p:txBody>
      </p:sp>
      <p:graphicFrame>
        <p:nvGraphicFramePr>
          <p:cNvPr id="4" name="Diagram 3">
            <a:extLst>
              <a:ext uri="{FF2B5EF4-FFF2-40B4-BE49-F238E27FC236}">
                <a16:creationId xmlns:a16="http://schemas.microsoft.com/office/drawing/2014/main" id="{A471F7A9-2053-1196-442C-18F1AD128CBB}"/>
              </a:ext>
            </a:extLst>
          </p:cNvPr>
          <p:cNvGraphicFramePr/>
          <p:nvPr>
            <p:extLst>
              <p:ext uri="{D42A27DB-BD31-4B8C-83A1-F6EECF244321}">
                <p14:modId xmlns:p14="http://schemas.microsoft.com/office/powerpoint/2010/main" val="3232758537"/>
              </p:ext>
            </p:extLst>
          </p:nvPr>
        </p:nvGraphicFramePr>
        <p:xfrm>
          <a:off x="581192" y="2073348"/>
          <a:ext cx="11157152" cy="4784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14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E062-6BAF-CDF7-D423-9E6461FE522C}"/>
              </a:ext>
            </a:extLst>
          </p:cNvPr>
          <p:cNvSpPr>
            <a:spLocks noGrp="1"/>
          </p:cNvSpPr>
          <p:nvPr>
            <p:ph type="title"/>
          </p:nvPr>
        </p:nvSpPr>
        <p:spPr/>
        <p:txBody>
          <a:bodyPr/>
          <a:lstStyle/>
          <a:p>
            <a:r>
              <a:rPr lang="en-US" dirty="0"/>
              <a:t>Data analysis</a:t>
            </a:r>
          </a:p>
        </p:txBody>
      </p:sp>
      <p:sp>
        <p:nvSpPr>
          <p:cNvPr id="4" name="TextBox 3">
            <a:extLst>
              <a:ext uri="{FF2B5EF4-FFF2-40B4-BE49-F238E27FC236}">
                <a16:creationId xmlns:a16="http://schemas.microsoft.com/office/drawing/2014/main" id="{C58ED01F-2493-8604-1B7D-F8BC4CE8F2F6}"/>
              </a:ext>
            </a:extLst>
          </p:cNvPr>
          <p:cNvSpPr txBox="1"/>
          <p:nvPr/>
        </p:nvSpPr>
        <p:spPr>
          <a:xfrm>
            <a:off x="435934" y="1903228"/>
            <a:ext cx="1531089" cy="369332"/>
          </a:xfrm>
          <a:prstGeom prst="rect">
            <a:avLst/>
          </a:prstGeom>
          <a:noFill/>
        </p:spPr>
        <p:txBody>
          <a:bodyPr wrap="square" rtlCol="0">
            <a:spAutoFit/>
          </a:bodyPr>
          <a:lstStyle/>
          <a:p>
            <a:r>
              <a:rPr lang="en-US" dirty="0"/>
              <a:t>Loan Purpose</a:t>
            </a:r>
          </a:p>
        </p:txBody>
      </p:sp>
      <p:pic>
        <p:nvPicPr>
          <p:cNvPr id="6" name="Picture 5">
            <a:extLst>
              <a:ext uri="{FF2B5EF4-FFF2-40B4-BE49-F238E27FC236}">
                <a16:creationId xmlns:a16="http://schemas.microsoft.com/office/drawing/2014/main" id="{52F272DA-B50A-2046-E06A-90BEF6CF7C7B}"/>
              </a:ext>
            </a:extLst>
          </p:cNvPr>
          <p:cNvPicPr>
            <a:picLocks noChangeAspect="1"/>
          </p:cNvPicPr>
          <p:nvPr/>
        </p:nvPicPr>
        <p:blipFill>
          <a:blip r:embed="rId2"/>
          <a:stretch>
            <a:fillRect/>
          </a:stretch>
        </p:blipFill>
        <p:spPr>
          <a:xfrm>
            <a:off x="435934" y="2363382"/>
            <a:ext cx="4528435" cy="2778663"/>
          </a:xfrm>
          <a:prstGeom prst="rect">
            <a:avLst/>
          </a:prstGeom>
        </p:spPr>
      </p:pic>
      <p:sp>
        <p:nvSpPr>
          <p:cNvPr id="9" name="TextBox 8">
            <a:extLst>
              <a:ext uri="{FF2B5EF4-FFF2-40B4-BE49-F238E27FC236}">
                <a16:creationId xmlns:a16="http://schemas.microsoft.com/office/drawing/2014/main" id="{9DD48D07-C412-F80F-94CE-0A80B4EF44B2}"/>
              </a:ext>
            </a:extLst>
          </p:cNvPr>
          <p:cNvSpPr txBox="1"/>
          <p:nvPr/>
        </p:nvSpPr>
        <p:spPr>
          <a:xfrm>
            <a:off x="435934" y="5142045"/>
            <a:ext cx="4528434" cy="1077218"/>
          </a:xfrm>
          <a:prstGeom prst="rect">
            <a:avLst/>
          </a:prstGeom>
          <a:noFill/>
        </p:spPr>
        <p:txBody>
          <a:bodyPr wrap="square" rtlCol="0">
            <a:spAutoFit/>
          </a:bodyPr>
          <a:lstStyle/>
          <a:p>
            <a:r>
              <a:rPr lang="en-US" dirty="0"/>
              <a:t>Observation:-</a:t>
            </a:r>
          </a:p>
          <a:p>
            <a:endParaRPr lang="en-US" dirty="0"/>
          </a:p>
          <a:p>
            <a:r>
              <a:rPr lang="en-US" sz="1400" dirty="0"/>
              <a:t>Nearly 50% of the loans were taken for debt consolidation. The next big head was that of credit card.</a:t>
            </a:r>
          </a:p>
        </p:txBody>
      </p:sp>
      <p:cxnSp>
        <p:nvCxnSpPr>
          <p:cNvPr id="12" name="Straight Connector 11">
            <a:extLst>
              <a:ext uri="{FF2B5EF4-FFF2-40B4-BE49-F238E27FC236}">
                <a16:creationId xmlns:a16="http://schemas.microsoft.com/office/drawing/2014/main" id="{81014A83-333A-9DC4-0719-97E131BF3D0C}"/>
              </a:ext>
            </a:extLst>
          </p:cNvPr>
          <p:cNvCxnSpPr>
            <a:cxnSpLocks/>
          </p:cNvCxnSpPr>
          <p:nvPr/>
        </p:nvCxnSpPr>
        <p:spPr>
          <a:xfrm>
            <a:off x="5443873" y="1903223"/>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9536E4B-36A4-AC18-C97C-0F360F09EA90}"/>
              </a:ext>
            </a:extLst>
          </p:cNvPr>
          <p:cNvPicPr>
            <a:picLocks noChangeAspect="1"/>
          </p:cNvPicPr>
          <p:nvPr/>
        </p:nvPicPr>
        <p:blipFill>
          <a:blip r:embed="rId3"/>
          <a:stretch>
            <a:fillRect/>
          </a:stretch>
        </p:blipFill>
        <p:spPr>
          <a:xfrm>
            <a:off x="5785153" y="2363383"/>
            <a:ext cx="4368935" cy="2796775"/>
          </a:xfrm>
          <a:prstGeom prst="rect">
            <a:avLst/>
          </a:prstGeom>
        </p:spPr>
      </p:pic>
      <p:sp>
        <p:nvSpPr>
          <p:cNvPr id="26" name="TextBox 25">
            <a:extLst>
              <a:ext uri="{FF2B5EF4-FFF2-40B4-BE49-F238E27FC236}">
                <a16:creationId xmlns:a16="http://schemas.microsoft.com/office/drawing/2014/main" id="{24260ECD-8946-ACEF-84F8-9DB9806CDCE2}"/>
              </a:ext>
            </a:extLst>
          </p:cNvPr>
          <p:cNvSpPr txBox="1"/>
          <p:nvPr/>
        </p:nvSpPr>
        <p:spPr>
          <a:xfrm>
            <a:off x="5785153" y="1906772"/>
            <a:ext cx="3901112" cy="365788"/>
          </a:xfrm>
          <a:prstGeom prst="rect">
            <a:avLst/>
          </a:prstGeom>
          <a:noFill/>
        </p:spPr>
        <p:txBody>
          <a:bodyPr wrap="square" rtlCol="0">
            <a:spAutoFit/>
          </a:bodyPr>
          <a:lstStyle/>
          <a:p>
            <a:r>
              <a:rPr lang="en-US" dirty="0"/>
              <a:t>Charged off Loan vs Fully Paid Loans</a:t>
            </a:r>
          </a:p>
        </p:txBody>
      </p:sp>
      <p:sp>
        <p:nvSpPr>
          <p:cNvPr id="27" name="TextBox 26">
            <a:extLst>
              <a:ext uri="{FF2B5EF4-FFF2-40B4-BE49-F238E27FC236}">
                <a16:creationId xmlns:a16="http://schemas.microsoft.com/office/drawing/2014/main" id="{2DF89C7C-8162-8298-D3CD-7EC4D852A51A}"/>
              </a:ext>
            </a:extLst>
          </p:cNvPr>
          <p:cNvSpPr txBox="1"/>
          <p:nvPr/>
        </p:nvSpPr>
        <p:spPr>
          <a:xfrm>
            <a:off x="5785153" y="5160158"/>
            <a:ext cx="4528434" cy="861774"/>
          </a:xfrm>
          <a:prstGeom prst="rect">
            <a:avLst/>
          </a:prstGeom>
          <a:noFill/>
        </p:spPr>
        <p:txBody>
          <a:bodyPr wrap="square" rtlCol="0">
            <a:spAutoFit/>
          </a:bodyPr>
          <a:lstStyle/>
          <a:p>
            <a:r>
              <a:rPr lang="en-US" dirty="0"/>
              <a:t>Observation:-</a:t>
            </a:r>
          </a:p>
          <a:p>
            <a:endParaRPr lang="en-US" dirty="0"/>
          </a:p>
          <a:p>
            <a:r>
              <a:rPr lang="en-US" sz="1400" dirty="0"/>
              <a:t>Nearly 14% of loans turn out to be bad loans.</a:t>
            </a:r>
          </a:p>
        </p:txBody>
      </p:sp>
    </p:spTree>
    <p:extLst>
      <p:ext uri="{BB962C8B-B14F-4D97-AF65-F5344CB8AC3E}">
        <p14:creationId xmlns:p14="http://schemas.microsoft.com/office/powerpoint/2010/main" val="296974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A27D-1C1C-7E80-87AF-A6A7EA9B6C99}"/>
              </a:ext>
            </a:extLst>
          </p:cNvPr>
          <p:cNvSpPr>
            <a:spLocks noGrp="1"/>
          </p:cNvSpPr>
          <p:nvPr>
            <p:ph type="title"/>
          </p:nvPr>
        </p:nvSpPr>
        <p:spPr/>
        <p:txBody>
          <a:bodyPr/>
          <a:lstStyle/>
          <a:p>
            <a:r>
              <a:rPr lang="en-US" dirty="0"/>
              <a:t>Data analysis</a:t>
            </a:r>
          </a:p>
        </p:txBody>
      </p:sp>
      <p:pic>
        <p:nvPicPr>
          <p:cNvPr id="4" name="Picture 3">
            <a:extLst>
              <a:ext uri="{FF2B5EF4-FFF2-40B4-BE49-F238E27FC236}">
                <a16:creationId xmlns:a16="http://schemas.microsoft.com/office/drawing/2014/main" id="{04294FEE-D474-62E2-5F3E-50A98204CE8C}"/>
              </a:ext>
            </a:extLst>
          </p:cNvPr>
          <p:cNvPicPr>
            <a:picLocks noChangeAspect="1"/>
          </p:cNvPicPr>
          <p:nvPr/>
        </p:nvPicPr>
        <p:blipFill>
          <a:blip r:embed="rId2"/>
          <a:stretch>
            <a:fillRect/>
          </a:stretch>
        </p:blipFill>
        <p:spPr>
          <a:xfrm>
            <a:off x="539236" y="2686581"/>
            <a:ext cx="4916799" cy="2453430"/>
          </a:xfrm>
          <a:prstGeom prst="rect">
            <a:avLst/>
          </a:prstGeom>
        </p:spPr>
      </p:pic>
      <p:pic>
        <p:nvPicPr>
          <p:cNvPr id="9" name="Picture 8">
            <a:extLst>
              <a:ext uri="{FF2B5EF4-FFF2-40B4-BE49-F238E27FC236}">
                <a16:creationId xmlns:a16="http://schemas.microsoft.com/office/drawing/2014/main" id="{6977A348-8DB3-72BF-0C46-576131E5BD4D}"/>
              </a:ext>
            </a:extLst>
          </p:cNvPr>
          <p:cNvPicPr>
            <a:picLocks noChangeAspect="1"/>
          </p:cNvPicPr>
          <p:nvPr/>
        </p:nvPicPr>
        <p:blipFill>
          <a:blip r:embed="rId3"/>
          <a:stretch>
            <a:fillRect/>
          </a:stretch>
        </p:blipFill>
        <p:spPr>
          <a:xfrm>
            <a:off x="6447530" y="2775481"/>
            <a:ext cx="4916799" cy="2255412"/>
          </a:xfrm>
          <a:prstGeom prst="rect">
            <a:avLst/>
          </a:prstGeom>
        </p:spPr>
      </p:pic>
      <p:cxnSp>
        <p:nvCxnSpPr>
          <p:cNvPr id="10" name="Straight Connector 9">
            <a:extLst>
              <a:ext uri="{FF2B5EF4-FFF2-40B4-BE49-F238E27FC236}">
                <a16:creationId xmlns:a16="http://schemas.microsoft.com/office/drawing/2014/main" id="{A190DC7C-3B26-3233-F426-92AF633FABE1}"/>
              </a:ext>
            </a:extLst>
          </p:cNvPr>
          <p:cNvCxnSpPr>
            <a:cxnSpLocks/>
          </p:cNvCxnSpPr>
          <p:nvPr/>
        </p:nvCxnSpPr>
        <p:spPr>
          <a:xfrm>
            <a:off x="6040773" y="1943016"/>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C89AC0-AC2C-1024-7440-AE549AE65A69}"/>
              </a:ext>
            </a:extLst>
          </p:cNvPr>
          <p:cNvSpPr txBox="1"/>
          <p:nvPr/>
        </p:nvSpPr>
        <p:spPr>
          <a:xfrm>
            <a:off x="855034" y="2004829"/>
            <a:ext cx="4916786" cy="369332"/>
          </a:xfrm>
          <a:prstGeom prst="rect">
            <a:avLst/>
          </a:prstGeom>
          <a:noFill/>
        </p:spPr>
        <p:txBody>
          <a:bodyPr wrap="square" rtlCol="0">
            <a:spAutoFit/>
          </a:bodyPr>
          <a:lstStyle/>
          <a:p>
            <a:r>
              <a:rPr lang="en-US" dirty="0"/>
              <a:t>Charged off loan distribution / Grade</a:t>
            </a:r>
          </a:p>
        </p:txBody>
      </p:sp>
      <p:sp>
        <p:nvSpPr>
          <p:cNvPr id="14" name="TextBox 13">
            <a:extLst>
              <a:ext uri="{FF2B5EF4-FFF2-40B4-BE49-F238E27FC236}">
                <a16:creationId xmlns:a16="http://schemas.microsoft.com/office/drawing/2014/main" id="{D6337563-4286-20B7-EF5E-4AB4108FE4BF}"/>
              </a:ext>
            </a:extLst>
          </p:cNvPr>
          <p:cNvSpPr txBox="1"/>
          <p:nvPr/>
        </p:nvSpPr>
        <p:spPr>
          <a:xfrm>
            <a:off x="6544928" y="2004829"/>
            <a:ext cx="4916786" cy="369332"/>
          </a:xfrm>
          <a:prstGeom prst="rect">
            <a:avLst/>
          </a:prstGeom>
          <a:noFill/>
        </p:spPr>
        <p:txBody>
          <a:bodyPr wrap="square" rtlCol="0">
            <a:spAutoFit/>
          </a:bodyPr>
          <a:lstStyle/>
          <a:p>
            <a:r>
              <a:rPr lang="en-US" dirty="0"/>
              <a:t>Interest rate wise loan distribution</a:t>
            </a:r>
          </a:p>
        </p:txBody>
      </p:sp>
      <p:sp>
        <p:nvSpPr>
          <p:cNvPr id="16" name="TextBox 15">
            <a:extLst>
              <a:ext uri="{FF2B5EF4-FFF2-40B4-BE49-F238E27FC236}">
                <a16:creationId xmlns:a16="http://schemas.microsoft.com/office/drawing/2014/main" id="{2890DC69-82C4-2EEA-7FFE-FF7867BC2512}"/>
              </a:ext>
            </a:extLst>
          </p:cNvPr>
          <p:cNvSpPr txBox="1"/>
          <p:nvPr/>
        </p:nvSpPr>
        <p:spPr>
          <a:xfrm>
            <a:off x="893134" y="5142045"/>
            <a:ext cx="4528434" cy="861774"/>
          </a:xfrm>
          <a:prstGeom prst="rect">
            <a:avLst/>
          </a:prstGeom>
          <a:noFill/>
        </p:spPr>
        <p:txBody>
          <a:bodyPr wrap="square" rtlCol="0">
            <a:spAutoFit/>
          </a:bodyPr>
          <a:lstStyle/>
          <a:p>
            <a:r>
              <a:rPr lang="en-US" dirty="0"/>
              <a:t>Observation:-</a:t>
            </a:r>
          </a:p>
          <a:p>
            <a:endParaRPr lang="en-US" dirty="0"/>
          </a:p>
          <a:p>
            <a:r>
              <a:rPr lang="en-US" sz="1400" dirty="0"/>
              <a:t>Loan default rate is high for Grades B, C &amp; D.</a:t>
            </a:r>
          </a:p>
        </p:txBody>
      </p:sp>
      <p:sp>
        <p:nvSpPr>
          <p:cNvPr id="18" name="TextBox 17">
            <a:extLst>
              <a:ext uri="{FF2B5EF4-FFF2-40B4-BE49-F238E27FC236}">
                <a16:creationId xmlns:a16="http://schemas.microsoft.com/office/drawing/2014/main" id="{14AA3968-776B-CE6D-1AA0-49600F049651}"/>
              </a:ext>
            </a:extLst>
          </p:cNvPr>
          <p:cNvSpPr txBox="1"/>
          <p:nvPr/>
        </p:nvSpPr>
        <p:spPr>
          <a:xfrm>
            <a:off x="6656196" y="5103945"/>
            <a:ext cx="4528434" cy="1077218"/>
          </a:xfrm>
          <a:prstGeom prst="rect">
            <a:avLst/>
          </a:prstGeom>
          <a:noFill/>
        </p:spPr>
        <p:txBody>
          <a:bodyPr wrap="square" rtlCol="0">
            <a:spAutoFit/>
          </a:bodyPr>
          <a:lstStyle/>
          <a:p>
            <a:r>
              <a:rPr lang="en-US" dirty="0"/>
              <a:t>Observation:-</a:t>
            </a:r>
          </a:p>
          <a:p>
            <a:endParaRPr lang="en-US" dirty="0"/>
          </a:p>
          <a:p>
            <a:r>
              <a:rPr lang="en-IN" sz="1400" dirty="0"/>
              <a:t>The graph indicates that loans taken at higher interest rates are more likely to default.</a:t>
            </a:r>
            <a:endParaRPr lang="en-US" sz="1400" dirty="0"/>
          </a:p>
        </p:txBody>
      </p:sp>
    </p:spTree>
    <p:extLst>
      <p:ext uri="{BB962C8B-B14F-4D97-AF65-F5344CB8AC3E}">
        <p14:creationId xmlns:p14="http://schemas.microsoft.com/office/powerpoint/2010/main" val="164851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7826-A2E6-151D-6AC7-DF4346C725AB}"/>
              </a:ext>
            </a:extLst>
          </p:cNvPr>
          <p:cNvSpPr>
            <a:spLocks noGrp="1"/>
          </p:cNvSpPr>
          <p:nvPr>
            <p:ph type="title"/>
          </p:nvPr>
        </p:nvSpPr>
        <p:spPr/>
        <p:txBody>
          <a:bodyPr/>
          <a:lstStyle/>
          <a:p>
            <a:r>
              <a:rPr lang="en-US" dirty="0"/>
              <a:t>Data Analysis</a:t>
            </a:r>
          </a:p>
        </p:txBody>
      </p:sp>
      <p:cxnSp>
        <p:nvCxnSpPr>
          <p:cNvPr id="5" name="Straight Connector 4">
            <a:extLst>
              <a:ext uri="{FF2B5EF4-FFF2-40B4-BE49-F238E27FC236}">
                <a16:creationId xmlns:a16="http://schemas.microsoft.com/office/drawing/2014/main" id="{E54C1E51-62F5-3C7C-73E3-51A69EA52997}"/>
              </a:ext>
            </a:extLst>
          </p:cNvPr>
          <p:cNvCxnSpPr>
            <a:cxnSpLocks/>
          </p:cNvCxnSpPr>
          <p:nvPr/>
        </p:nvCxnSpPr>
        <p:spPr>
          <a:xfrm>
            <a:off x="6040773" y="1943016"/>
            <a:ext cx="0" cy="4827181"/>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3E2B2B6-E9F4-C07C-AA88-8F6212FFAF54}"/>
              </a:ext>
            </a:extLst>
          </p:cNvPr>
          <p:cNvPicPr>
            <a:picLocks noChangeAspect="1"/>
          </p:cNvPicPr>
          <p:nvPr/>
        </p:nvPicPr>
        <p:blipFill rotWithShape="1">
          <a:blip r:embed="rId2"/>
          <a:srcRect t="3074"/>
          <a:stretch/>
        </p:blipFill>
        <p:spPr>
          <a:xfrm>
            <a:off x="381001" y="3171511"/>
            <a:ext cx="5458125" cy="1968500"/>
          </a:xfrm>
          <a:prstGeom prst="rect">
            <a:avLst/>
          </a:prstGeom>
        </p:spPr>
      </p:pic>
      <p:pic>
        <p:nvPicPr>
          <p:cNvPr id="11" name="Picture 10">
            <a:extLst>
              <a:ext uri="{FF2B5EF4-FFF2-40B4-BE49-F238E27FC236}">
                <a16:creationId xmlns:a16="http://schemas.microsoft.com/office/drawing/2014/main" id="{F5BD0643-8856-E6FD-DE3C-A51E2BCD5DA1}"/>
              </a:ext>
            </a:extLst>
          </p:cNvPr>
          <p:cNvPicPr>
            <a:picLocks noChangeAspect="1"/>
          </p:cNvPicPr>
          <p:nvPr/>
        </p:nvPicPr>
        <p:blipFill rotWithShape="1">
          <a:blip r:embed="rId3"/>
          <a:srcRect l="1471" t="7544"/>
          <a:stretch/>
        </p:blipFill>
        <p:spPr>
          <a:xfrm>
            <a:off x="6138397" y="3146111"/>
            <a:ext cx="5774202" cy="1968500"/>
          </a:xfrm>
          <a:prstGeom prst="rect">
            <a:avLst/>
          </a:prstGeom>
        </p:spPr>
      </p:pic>
      <p:sp>
        <p:nvSpPr>
          <p:cNvPr id="12" name="TextBox 11">
            <a:extLst>
              <a:ext uri="{FF2B5EF4-FFF2-40B4-BE49-F238E27FC236}">
                <a16:creationId xmlns:a16="http://schemas.microsoft.com/office/drawing/2014/main" id="{74E8A3EA-60D8-959D-1775-62A85E3EEBEF}"/>
              </a:ext>
            </a:extLst>
          </p:cNvPr>
          <p:cNvSpPr txBox="1"/>
          <p:nvPr/>
        </p:nvSpPr>
        <p:spPr>
          <a:xfrm>
            <a:off x="814385" y="1943016"/>
            <a:ext cx="4916786" cy="369332"/>
          </a:xfrm>
          <a:prstGeom prst="rect">
            <a:avLst/>
          </a:prstGeom>
          <a:noFill/>
        </p:spPr>
        <p:txBody>
          <a:bodyPr wrap="square" rtlCol="0">
            <a:spAutoFit/>
          </a:bodyPr>
          <a:lstStyle/>
          <a:p>
            <a:r>
              <a:rPr lang="en-US" dirty="0"/>
              <a:t>Charged off loan distribution / Home Ownership</a:t>
            </a:r>
          </a:p>
        </p:txBody>
      </p:sp>
      <p:sp>
        <p:nvSpPr>
          <p:cNvPr id="13" name="TextBox 12">
            <a:extLst>
              <a:ext uri="{FF2B5EF4-FFF2-40B4-BE49-F238E27FC236}">
                <a16:creationId xmlns:a16="http://schemas.microsoft.com/office/drawing/2014/main" id="{9E5DE6C6-359E-A091-C403-9F03AF9CB4EB}"/>
              </a:ext>
            </a:extLst>
          </p:cNvPr>
          <p:cNvSpPr txBox="1"/>
          <p:nvPr/>
        </p:nvSpPr>
        <p:spPr>
          <a:xfrm>
            <a:off x="6242421" y="1943016"/>
            <a:ext cx="4916786" cy="369332"/>
          </a:xfrm>
          <a:prstGeom prst="rect">
            <a:avLst/>
          </a:prstGeom>
          <a:noFill/>
        </p:spPr>
        <p:txBody>
          <a:bodyPr wrap="square" rtlCol="0">
            <a:spAutoFit/>
          </a:bodyPr>
          <a:lstStyle/>
          <a:p>
            <a:r>
              <a:rPr lang="en-US" dirty="0"/>
              <a:t>Loan Status / Loan Amount</a:t>
            </a:r>
          </a:p>
        </p:txBody>
      </p:sp>
      <p:sp>
        <p:nvSpPr>
          <p:cNvPr id="14" name="TextBox 13">
            <a:extLst>
              <a:ext uri="{FF2B5EF4-FFF2-40B4-BE49-F238E27FC236}">
                <a16:creationId xmlns:a16="http://schemas.microsoft.com/office/drawing/2014/main" id="{7C771D83-659E-6A83-3C16-00E7715B6382}"/>
              </a:ext>
            </a:extLst>
          </p:cNvPr>
          <p:cNvSpPr txBox="1"/>
          <p:nvPr/>
        </p:nvSpPr>
        <p:spPr>
          <a:xfrm>
            <a:off x="893134" y="5142045"/>
            <a:ext cx="4528434" cy="1077218"/>
          </a:xfrm>
          <a:prstGeom prst="rect">
            <a:avLst/>
          </a:prstGeom>
          <a:noFill/>
        </p:spPr>
        <p:txBody>
          <a:bodyPr wrap="square" rtlCol="0">
            <a:spAutoFit/>
          </a:bodyPr>
          <a:lstStyle/>
          <a:p>
            <a:r>
              <a:rPr lang="en-US" dirty="0"/>
              <a:t>Observation:-</a:t>
            </a:r>
          </a:p>
          <a:p>
            <a:endParaRPr lang="en-US" dirty="0"/>
          </a:p>
          <a:p>
            <a:r>
              <a:rPr lang="en-US" sz="1400" dirty="0"/>
              <a:t>People who live in Rented accommodation or have their homes mortgaged are more likely to default.</a:t>
            </a:r>
          </a:p>
        </p:txBody>
      </p:sp>
      <p:sp>
        <p:nvSpPr>
          <p:cNvPr id="15" name="TextBox 14">
            <a:extLst>
              <a:ext uri="{FF2B5EF4-FFF2-40B4-BE49-F238E27FC236}">
                <a16:creationId xmlns:a16="http://schemas.microsoft.com/office/drawing/2014/main" id="{14F729B4-1414-D6AE-3085-C82F0D76A62A}"/>
              </a:ext>
            </a:extLst>
          </p:cNvPr>
          <p:cNvSpPr txBox="1"/>
          <p:nvPr/>
        </p:nvSpPr>
        <p:spPr>
          <a:xfrm>
            <a:off x="6176334" y="5142045"/>
            <a:ext cx="4528434" cy="1077218"/>
          </a:xfrm>
          <a:prstGeom prst="rect">
            <a:avLst/>
          </a:prstGeom>
          <a:noFill/>
        </p:spPr>
        <p:txBody>
          <a:bodyPr wrap="square" rtlCol="0">
            <a:spAutoFit/>
          </a:bodyPr>
          <a:lstStyle/>
          <a:p>
            <a:r>
              <a:rPr lang="en-US" dirty="0"/>
              <a:t>Observation:-</a:t>
            </a:r>
          </a:p>
          <a:p>
            <a:endParaRPr lang="en-US" dirty="0"/>
          </a:p>
          <a:p>
            <a:r>
              <a:rPr lang="en-US" sz="1400" dirty="0"/>
              <a:t>It can be inferred from the above graph that if the loan amount is higher, chances of default are more.</a:t>
            </a:r>
          </a:p>
        </p:txBody>
      </p:sp>
    </p:spTree>
    <p:extLst>
      <p:ext uri="{BB962C8B-B14F-4D97-AF65-F5344CB8AC3E}">
        <p14:creationId xmlns:p14="http://schemas.microsoft.com/office/powerpoint/2010/main" val="19930881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1181</TotalTime>
  <Words>1070</Words>
  <Application>Microsoft Macintosh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Gill Sans MT</vt:lpstr>
      <vt:lpstr>Helvetica Neue</vt:lpstr>
      <vt:lpstr>Wingdings</vt:lpstr>
      <vt:lpstr>Wingdings 2</vt:lpstr>
      <vt:lpstr>Dividend</vt:lpstr>
      <vt:lpstr>Lending club case study</vt:lpstr>
      <vt:lpstr>Business Objective</vt:lpstr>
      <vt:lpstr>Approach</vt:lpstr>
      <vt:lpstr>Data assessment</vt:lpstr>
      <vt:lpstr>Data Cleaning</vt:lpstr>
      <vt:lpstr>Data preparation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 /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Sanat Srivastava</dc:creator>
  <cp:lastModifiedBy>Sanat Srivastava</cp:lastModifiedBy>
  <cp:revision>28</cp:revision>
  <dcterms:created xsi:type="dcterms:W3CDTF">2023-12-10T08:53:03Z</dcterms:created>
  <dcterms:modified xsi:type="dcterms:W3CDTF">2023-12-12T04:13:53Z</dcterms:modified>
</cp:coreProperties>
</file>