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5" d="100"/>
          <a:sy n="65" d="100"/>
        </p:scale>
        <p:origin x="-1440" y="-11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3B5EEE3-2E70-4C8B-9B9E-60B6E68AEB61}" type="datetimeFigureOut">
              <a:rPr lang="en-US" smtClean="0"/>
              <a:t>1/27/2015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EEF1FE-6B4E-4E2C-A3F3-4F7FDF40B9C6}"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3B5EEE3-2E70-4C8B-9B9E-60B6E68AEB61}" type="datetimeFigureOut">
              <a:rPr lang="en-US" smtClean="0"/>
              <a:t>1/27/2015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EEF1FE-6B4E-4E2C-A3F3-4F7FDF40B9C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3B5EEE3-2E70-4C8B-9B9E-60B6E68AEB61}" type="datetimeFigureOut">
              <a:rPr lang="en-US" smtClean="0"/>
              <a:t>1/27/2015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EEF1FE-6B4E-4E2C-A3F3-4F7FDF40B9C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3B5EEE3-2E70-4C8B-9B9E-60B6E68AEB61}" type="datetimeFigureOut">
              <a:rPr lang="en-US" smtClean="0"/>
              <a:t>1/27/2015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EEF1FE-6B4E-4E2C-A3F3-4F7FDF40B9C6}"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3B5EEE3-2E70-4C8B-9B9E-60B6E68AEB61}" type="datetimeFigureOut">
              <a:rPr lang="en-US" smtClean="0"/>
              <a:t>1/27/2015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EEF1FE-6B4E-4E2C-A3F3-4F7FDF40B9C6}"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3B5EEE3-2E70-4C8B-9B9E-60B6E68AEB61}" type="datetimeFigureOut">
              <a:rPr lang="en-US" smtClean="0"/>
              <a:t>1/27/2015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EEF1FE-6B4E-4E2C-A3F3-4F7FDF40B9C6}"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3B5EEE3-2E70-4C8B-9B9E-60B6E68AEB61}" type="datetimeFigureOut">
              <a:rPr lang="en-US" smtClean="0"/>
              <a:t>1/27/2015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9EEF1FE-6B4E-4E2C-A3F3-4F7FDF40B9C6}"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3B5EEE3-2E70-4C8B-9B9E-60B6E68AEB61}" type="datetimeFigureOut">
              <a:rPr lang="en-US" smtClean="0"/>
              <a:t>1/27/2015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9EEF1FE-6B4E-4E2C-A3F3-4F7FDF40B9C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B5EEE3-2E70-4C8B-9B9E-60B6E68AEB61}" type="datetimeFigureOut">
              <a:rPr lang="en-US" smtClean="0"/>
              <a:t>1/27/2015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9EEF1FE-6B4E-4E2C-A3F3-4F7FDF40B9C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B5EEE3-2E70-4C8B-9B9E-60B6E68AEB61}" type="datetimeFigureOut">
              <a:rPr lang="en-US" smtClean="0"/>
              <a:t>1/27/2015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EEF1FE-6B4E-4E2C-A3F3-4F7FDF40B9C6}"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B5EEE3-2E70-4C8B-9B9E-60B6E68AEB61}" type="datetimeFigureOut">
              <a:rPr lang="en-US" smtClean="0"/>
              <a:t>1/27/2015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EEF1FE-6B4E-4E2C-A3F3-4F7FDF40B9C6}"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B5EEE3-2E70-4C8B-9B9E-60B6E68AEB61}" type="datetimeFigureOut">
              <a:rPr lang="en-US" smtClean="0"/>
              <a:t>1/27/2015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EEF1FE-6B4E-4E2C-A3F3-4F7FDF40B9C6}"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MultiThreading</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70000" lnSpcReduction="20000"/>
          </a:bodyPr>
          <a:lstStyle/>
          <a:p>
            <a:pPr marL="0" indent="0">
              <a:buNone/>
            </a:pPr>
            <a:r>
              <a:rPr lang="en-US" dirty="0"/>
              <a:t>Suppose, two people want to make a withdrawal from this account at the same time. Before the withdrawal, they check the account balance and if the account balance is found sufficient, the withdrawal is allowed.</a:t>
            </a:r>
          </a:p>
          <a:p>
            <a:pPr marL="0" indent="0">
              <a:buNone/>
            </a:pPr>
            <a:r>
              <a:rPr lang="en-US" dirty="0"/>
              <a:t> </a:t>
            </a:r>
          </a:p>
          <a:p>
            <a:pPr marL="0" indent="0">
              <a:buNone/>
            </a:pPr>
            <a:r>
              <a:rPr lang="en-US" dirty="0"/>
              <a:t>Suppose two people named A &amp; B want to withdraw Rs 50, and they check the account balance. Both will find the account to be sufficiently funded and both will issue a request for withdrawal. Every withdrawal shall update the account balance. Now since both the people issued the request at the same time, it is very likely that the withdrawal attempt for both may succeed (if the second withdrawal request comes just before the account balance has been updated after first withdrawal).</a:t>
            </a:r>
          </a:p>
          <a:p>
            <a:pPr marL="0" indent="0">
              <a:buNone/>
            </a:pPr>
            <a:r>
              <a:rPr lang="en-US" dirty="0"/>
              <a:t> </a:t>
            </a:r>
          </a:p>
          <a:p>
            <a:pPr marL="0" indent="0">
              <a:buNone/>
            </a:pPr>
            <a:r>
              <a:rPr lang="en-US" dirty="0"/>
              <a:t>Such a situation is not welcome in a real application and there must be a mechanism by which, when person A is making the withdrawal, person B be made to wait. </a:t>
            </a:r>
          </a:p>
          <a:p>
            <a:pPr marL="0" indent="0">
              <a:buNone/>
            </a:pPr>
            <a:r>
              <a:rPr lang="en-US" dirty="0"/>
              <a:t> </a:t>
            </a:r>
          </a:p>
          <a:p>
            <a:pPr marL="0" indent="0">
              <a:buNone/>
            </a:pPr>
            <a:r>
              <a:rPr lang="en-US" dirty="0"/>
              <a:t>So what is the solution:</a:t>
            </a:r>
          </a:p>
          <a:p>
            <a:pPr marL="0" indent="0">
              <a:buNone/>
            </a:pPr>
            <a:r>
              <a:rPr lang="en-US" dirty="0"/>
              <a:t> </a:t>
            </a:r>
          </a:p>
          <a:p>
            <a:pPr marL="0" indent="0">
              <a:buNone/>
            </a:pPr>
            <a:r>
              <a:rPr lang="en-US" dirty="0"/>
              <a:t>1. The critical data must be made private.</a:t>
            </a:r>
          </a:p>
          <a:p>
            <a:pPr marL="0" indent="0">
              <a:buNone/>
            </a:pPr>
            <a:r>
              <a:rPr lang="en-US" dirty="0"/>
              <a:t>2. The code that accesses the critical data, must be synchronized</a:t>
            </a:r>
            <a:r>
              <a:rPr lang="en-US" dirty="0" smtClean="0"/>
              <a:t>.</a:t>
            </a:r>
          </a:p>
          <a:p>
            <a:pPr marL="0" indent="0">
              <a:buNone/>
            </a:pPr>
            <a:r>
              <a:rPr lang="en-US" dirty="0" smtClean="0"/>
              <a:t>3. A static member must not be accessed from a non-static method.</a:t>
            </a:r>
            <a:endParaRPr lang="en-US" dirty="0"/>
          </a:p>
          <a:p>
            <a:pPr marL="0" indent="0">
              <a:buNone/>
            </a:pPr>
            <a:r>
              <a:rPr lang="en-US" dirty="0"/>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marL="0" indent="0">
              <a:buNone/>
            </a:pPr>
            <a:r>
              <a:rPr lang="en-US" sz="2200" dirty="0"/>
              <a:t>A method can be made synchronized by using the "synchronized" keyword. So we can change our existing withdraw method as follows:</a:t>
            </a:r>
          </a:p>
          <a:p>
            <a:pPr marL="0" indent="0">
              <a:buNone/>
            </a:pPr>
            <a:r>
              <a:rPr lang="en-US" sz="2200" dirty="0"/>
              <a:t> </a:t>
            </a:r>
          </a:p>
          <a:p>
            <a:pPr marL="0" indent="0">
              <a:buNone/>
            </a:pPr>
            <a:r>
              <a:rPr lang="en-US" sz="2200" dirty="0"/>
              <a:t>public synchronized void withdraw (</a:t>
            </a:r>
            <a:r>
              <a:rPr lang="en-US" sz="2200" dirty="0" err="1"/>
              <a:t>int</a:t>
            </a:r>
            <a:r>
              <a:rPr lang="en-US" sz="2200" dirty="0"/>
              <a:t> amt) {</a:t>
            </a:r>
          </a:p>
          <a:p>
            <a:pPr marL="0" indent="0">
              <a:buNone/>
            </a:pPr>
            <a:r>
              <a:rPr lang="en-US" sz="2200" dirty="0" smtClean="0"/>
              <a:t>	if </a:t>
            </a:r>
            <a:r>
              <a:rPr lang="en-US" sz="2200" dirty="0"/>
              <a:t>(</a:t>
            </a:r>
            <a:r>
              <a:rPr lang="en-US" sz="2200" dirty="0" err="1"/>
              <a:t>acct.getBalance</a:t>
            </a:r>
            <a:r>
              <a:rPr lang="en-US" sz="2200" dirty="0"/>
              <a:t>() &gt;= amt) {</a:t>
            </a:r>
          </a:p>
          <a:p>
            <a:pPr marL="0" indent="0">
              <a:buNone/>
            </a:pPr>
            <a:r>
              <a:rPr lang="en-US" sz="2200" dirty="0"/>
              <a:t>	</a:t>
            </a:r>
            <a:r>
              <a:rPr lang="en-US" sz="2200" dirty="0" smtClean="0"/>
              <a:t>	</a:t>
            </a:r>
            <a:r>
              <a:rPr lang="en-US" sz="2200" dirty="0" err="1" smtClean="0"/>
              <a:t>System.out.println</a:t>
            </a:r>
            <a:r>
              <a:rPr lang="en-US" sz="2200" dirty="0"/>
              <a:t>("Processing withdrawal request for amount : " + amt);</a:t>
            </a:r>
          </a:p>
          <a:p>
            <a:pPr marL="0" indent="0">
              <a:buNone/>
            </a:pPr>
            <a:r>
              <a:rPr lang="en-US" sz="2200" dirty="0" smtClean="0"/>
              <a:t>		try </a:t>
            </a:r>
            <a:r>
              <a:rPr lang="en-US" sz="2200" dirty="0"/>
              <a:t>{</a:t>
            </a:r>
          </a:p>
          <a:p>
            <a:pPr marL="0" indent="0">
              <a:buNone/>
            </a:pPr>
            <a:r>
              <a:rPr lang="en-US" sz="2200" dirty="0"/>
              <a:t>	</a:t>
            </a:r>
            <a:r>
              <a:rPr lang="en-US" sz="2200" dirty="0" smtClean="0"/>
              <a:t>		</a:t>
            </a:r>
            <a:r>
              <a:rPr lang="en-US" sz="2200" dirty="0" err="1" smtClean="0"/>
              <a:t>Thread.sleep</a:t>
            </a:r>
            <a:r>
              <a:rPr lang="en-US" sz="2200" dirty="0" smtClean="0"/>
              <a:t>(500</a:t>
            </a:r>
            <a:r>
              <a:rPr lang="en-US" sz="2200" dirty="0"/>
              <a:t>);</a:t>
            </a:r>
          </a:p>
          <a:p>
            <a:pPr marL="0" indent="0">
              <a:buNone/>
            </a:pPr>
            <a:r>
              <a:rPr lang="en-US" sz="2200" dirty="0" smtClean="0"/>
              <a:t>		} </a:t>
            </a:r>
            <a:r>
              <a:rPr lang="en-US" sz="2200" dirty="0"/>
              <a:t>catch(</a:t>
            </a:r>
            <a:r>
              <a:rPr lang="en-US" sz="2200" dirty="0" err="1"/>
              <a:t>InterruptedException</a:t>
            </a:r>
            <a:r>
              <a:rPr lang="en-US" sz="2200" dirty="0"/>
              <a:t> ex) { }</a:t>
            </a:r>
          </a:p>
          <a:p>
            <a:pPr marL="0" indent="0">
              <a:buNone/>
            </a:pPr>
            <a:r>
              <a:rPr lang="en-US" sz="2200" dirty="0" smtClean="0"/>
              <a:t>		</a:t>
            </a:r>
            <a:r>
              <a:rPr lang="en-US" sz="2200" dirty="0" err="1" smtClean="0"/>
              <a:t>acct.withdraw</a:t>
            </a:r>
            <a:r>
              <a:rPr lang="en-US" sz="2200" dirty="0" smtClean="0"/>
              <a:t>(amt</a:t>
            </a:r>
            <a:r>
              <a:rPr lang="en-US" sz="2200" dirty="0"/>
              <a:t>);</a:t>
            </a:r>
          </a:p>
          <a:p>
            <a:pPr marL="0" indent="0">
              <a:buNone/>
            </a:pPr>
            <a:r>
              <a:rPr lang="en-US" sz="2200" dirty="0" smtClean="0"/>
              <a:t>		</a:t>
            </a:r>
            <a:r>
              <a:rPr lang="en-US" sz="2200" dirty="0" err="1" smtClean="0"/>
              <a:t>System.out.println</a:t>
            </a:r>
            <a:r>
              <a:rPr lang="en-US" sz="2200" dirty="0"/>
              <a:t>("Withdrawal completed.");</a:t>
            </a:r>
          </a:p>
          <a:p>
            <a:pPr marL="0" indent="0">
              <a:buNone/>
            </a:pPr>
            <a:r>
              <a:rPr lang="en-US" sz="2200" dirty="0" smtClean="0"/>
              <a:t>		} </a:t>
            </a:r>
            <a:r>
              <a:rPr lang="en-US" sz="2200" dirty="0"/>
              <a:t>else {</a:t>
            </a:r>
          </a:p>
          <a:p>
            <a:pPr marL="0" indent="0">
              <a:buNone/>
            </a:pPr>
            <a:r>
              <a:rPr lang="en-US" sz="2200" dirty="0"/>
              <a:t>	</a:t>
            </a:r>
            <a:r>
              <a:rPr lang="en-US" sz="2200" dirty="0" smtClean="0"/>
              <a:t>		</a:t>
            </a:r>
            <a:r>
              <a:rPr lang="en-US" sz="2200" dirty="0" err="1" smtClean="0"/>
              <a:t>System.out.println</a:t>
            </a:r>
            <a:r>
              <a:rPr lang="en-US" sz="2200" dirty="0"/>
              <a:t>("Not enough in account for withdrawal.");</a:t>
            </a:r>
          </a:p>
          <a:p>
            <a:pPr marL="0" indent="0">
              <a:buNone/>
            </a:pPr>
            <a:r>
              <a:rPr lang="en-US" sz="2200" dirty="0" smtClean="0"/>
              <a:t>		}</a:t>
            </a:r>
            <a:endParaRPr lang="en-US" sz="2200" dirty="0"/>
          </a:p>
          <a:p>
            <a:pPr marL="0" indent="0">
              <a:buNone/>
            </a:pPr>
            <a:r>
              <a:rPr lang="en-US" sz="2200" dirty="0"/>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b="1" dirty="0"/>
              <a:t>Synchronization and Locks</a:t>
            </a:r>
            <a:endParaRPr lang="en-US" dirty="0"/>
          </a:p>
        </p:txBody>
      </p:sp>
      <p:sp>
        <p:nvSpPr>
          <p:cNvPr id="3" name="Content Placeholder 2"/>
          <p:cNvSpPr>
            <a:spLocks noGrp="1"/>
          </p:cNvSpPr>
          <p:nvPr>
            <p:ph idx="1"/>
          </p:nvPr>
        </p:nvSpPr>
        <p:spPr>
          <a:xfrm>
            <a:off x="0" y="685800"/>
            <a:ext cx="9144000" cy="6172200"/>
          </a:xfrm>
        </p:spPr>
        <p:txBody>
          <a:bodyPr>
            <a:normAutofit fontScale="92500" lnSpcReduction="20000"/>
          </a:bodyPr>
          <a:lstStyle/>
          <a:p>
            <a:pPr marL="0" indent="0">
              <a:buNone/>
            </a:pPr>
            <a:r>
              <a:rPr lang="en-US" sz="2000" dirty="0"/>
              <a:t>Every object in Java has a built-in lock that only comes into play when the object has synchronized method code. When we enter a synchronized non-static method, we automatically acquire the </a:t>
            </a:r>
            <a:r>
              <a:rPr lang="en-US" sz="2000" dirty="0" smtClean="0"/>
              <a:t>lock associated </a:t>
            </a:r>
            <a:r>
              <a:rPr lang="en-US" sz="2000" dirty="0"/>
              <a:t>with the current instance of the class whose code we're executing (the this instance). Acquiring a lock for an object is also known as getting the lock, or locking the object, locking </a:t>
            </a:r>
            <a:r>
              <a:rPr lang="en-US" sz="2000" i="1" dirty="0"/>
              <a:t>on </a:t>
            </a:r>
            <a:r>
              <a:rPr lang="en-US" sz="2000" dirty="0"/>
              <a:t>the object, or synchronizing on the object. We may also use the term </a:t>
            </a:r>
            <a:r>
              <a:rPr lang="en-US" sz="2000" i="1" dirty="0"/>
              <a:t>monitor </a:t>
            </a:r>
            <a:r>
              <a:rPr lang="en-US" sz="2000" dirty="0"/>
              <a:t>to refer to the object whose lock we're </a:t>
            </a:r>
            <a:r>
              <a:rPr lang="en-US" sz="2000" dirty="0" smtClean="0"/>
              <a:t>acquiring. </a:t>
            </a:r>
          </a:p>
          <a:p>
            <a:pPr marL="0" indent="0">
              <a:buNone/>
            </a:pPr>
            <a:endParaRPr lang="en-US" sz="2000" dirty="0"/>
          </a:p>
          <a:p>
            <a:pPr marL="0" indent="0">
              <a:buNone/>
            </a:pPr>
            <a:r>
              <a:rPr lang="en-US" sz="2000" dirty="0" smtClean="0"/>
              <a:t>Since </a:t>
            </a:r>
            <a:r>
              <a:rPr lang="en-US" sz="2000" dirty="0"/>
              <a:t>there is only one lock per object, if one thread has picked up the lock, no other thread can pick up the lock until the first thread releases (or returns) the lock. This means no other thread can enter the synchronized code (which means it can't enter any synchronized method of that object) until the lock has been released.</a:t>
            </a:r>
          </a:p>
          <a:p>
            <a:pPr marL="0" indent="0">
              <a:buNone/>
            </a:pPr>
            <a:r>
              <a:rPr lang="en-US" sz="2000" dirty="0"/>
              <a:t> </a:t>
            </a:r>
          </a:p>
          <a:p>
            <a:pPr marL="457200" indent="-457200">
              <a:buFont typeface="+mj-lt"/>
              <a:buAutoNum type="arabicPeriod"/>
            </a:pPr>
            <a:r>
              <a:rPr lang="en-US" sz="2000" dirty="0"/>
              <a:t>Only methods (or blocks) can be synchronized, not variables or classes</a:t>
            </a:r>
            <a:r>
              <a:rPr lang="en-US" sz="2000" dirty="0" smtClean="0"/>
              <a:t>.</a:t>
            </a:r>
          </a:p>
          <a:p>
            <a:pPr marL="457200" indent="-457200">
              <a:buFont typeface="+mj-lt"/>
              <a:buAutoNum type="arabicPeriod"/>
            </a:pPr>
            <a:r>
              <a:rPr lang="en-US" sz="2000" dirty="0"/>
              <a:t>Each object has just one lock.</a:t>
            </a:r>
          </a:p>
          <a:p>
            <a:pPr marL="457200" indent="-457200">
              <a:buFont typeface="+mj-lt"/>
              <a:buAutoNum type="arabicPeriod"/>
            </a:pPr>
            <a:r>
              <a:rPr lang="en-US" sz="2000" dirty="0" smtClean="0"/>
              <a:t>Not </a:t>
            </a:r>
            <a:r>
              <a:rPr lang="en-US" sz="2000" dirty="0"/>
              <a:t>all methods in a class need to be synchronized. A class can have both synchronized and non-synchronized methods.</a:t>
            </a:r>
          </a:p>
          <a:p>
            <a:pPr marL="457200" indent="-457200">
              <a:buFont typeface="+mj-lt"/>
              <a:buAutoNum type="arabicPeriod"/>
            </a:pPr>
            <a:r>
              <a:rPr lang="en-US" sz="2000" dirty="0" smtClean="0"/>
              <a:t> </a:t>
            </a:r>
            <a:r>
              <a:rPr lang="en-US" sz="2000" dirty="0"/>
              <a:t>If two threads are about to execute a synchronized method in a class, and both threads are using the same instance of the class to invoke the method, only one thread at a time will be able to execute the method. The other thread will need to wait until the first one finishes its method call. In other words, once a thread acquires the lock on an object, no other thread can enter any of the synchronized methods in that class (for that object).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Autofit/>
          </a:bodyPr>
          <a:lstStyle/>
          <a:p>
            <a:pPr marL="0" indent="0">
              <a:buNone/>
            </a:pPr>
            <a:r>
              <a:rPr lang="en-US" sz="2000" dirty="0"/>
              <a:t>If a class has both synchronized and non-synchronized methods, multiple threads can still access the class's non-synchronized methods.</a:t>
            </a:r>
          </a:p>
          <a:p>
            <a:pPr marL="0" indent="0">
              <a:buNone/>
            </a:pPr>
            <a:r>
              <a:rPr lang="en-US" sz="2000" dirty="0"/>
              <a:t> </a:t>
            </a:r>
          </a:p>
          <a:p>
            <a:pPr marL="0" indent="0">
              <a:buNone/>
            </a:pPr>
            <a:r>
              <a:rPr lang="en-US" sz="2000" dirty="0"/>
              <a:t>If a thread goes to sleep, it holds any locks it has—it doesn't release them.</a:t>
            </a:r>
          </a:p>
          <a:p>
            <a:pPr marL="0" indent="0">
              <a:buNone/>
            </a:pPr>
            <a:r>
              <a:rPr lang="en-US" sz="2000" dirty="0"/>
              <a:t> </a:t>
            </a:r>
          </a:p>
          <a:p>
            <a:pPr marL="0" indent="0">
              <a:buNone/>
            </a:pPr>
            <a:r>
              <a:rPr lang="en-US" sz="2000" dirty="0"/>
              <a:t>A thread can acquire more than one lock. For example, a thread can enter a synchronized method, thus acquiring a lock, and then immediately invoke a synchronized method on a different object, thus acquiring that lock as well.</a:t>
            </a:r>
          </a:p>
          <a:p>
            <a:pPr marL="0" indent="0">
              <a:buNone/>
            </a:pPr>
            <a:r>
              <a:rPr lang="en-US" sz="2000" dirty="0"/>
              <a:t> </a:t>
            </a:r>
          </a:p>
          <a:p>
            <a:pPr marL="0" indent="0">
              <a:buNone/>
            </a:pPr>
            <a:r>
              <a:rPr lang="en-US" sz="2000" b="1"/>
              <a:t>Synchronized </a:t>
            </a:r>
            <a:r>
              <a:rPr lang="en-US" sz="2000" b="1" smtClean="0"/>
              <a:t>Block</a:t>
            </a:r>
            <a:endParaRPr lang="en-US" sz="2000" dirty="0"/>
          </a:p>
          <a:p>
            <a:pPr marL="0" indent="0">
              <a:buNone/>
            </a:pPr>
            <a:r>
              <a:rPr lang="en-US" sz="2000" dirty="0"/>
              <a:t>A synchronized block can be used instead of a synchronized method if you want to limit its scope. Sometimes, the entire method may not deal with a critical section and only a part of it may be doing that. In such case, we can use synchronized block:</a:t>
            </a:r>
          </a:p>
          <a:p>
            <a:pPr marL="0" indent="0">
              <a:buNone/>
            </a:pPr>
            <a:r>
              <a:rPr lang="en-US" sz="2000" dirty="0"/>
              <a:t> </a:t>
            </a:r>
          </a:p>
          <a:p>
            <a:pPr marL="0" indent="0">
              <a:buNone/>
            </a:pPr>
            <a:r>
              <a:rPr lang="en-US" sz="2000" b="1" dirty="0"/>
              <a:t>public</a:t>
            </a:r>
            <a:r>
              <a:rPr lang="en-US" sz="2000" dirty="0"/>
              <a:t> </a:t>
            </a:r>
            <a:r>
              <a:rPr lang="en-US" sz="2000" b="1" dirty="0"/>
              <a:t>void</a:t>
            </a:r>
            <a:r>
              <a:rPr lang="en-US" sz="2000" dirty="0"/>
              <a:t> </a:t>
            </a:r>
            <a:r>
              <a:rPr lang="en-US" sz="2000" dirty="0" err="1"/>
              <a:t>someMethod</a:t>
            </a:r>
            <a:r>
              <a:rPr lang="en-US" sz="2000" dirty="0"/>
              <a:t>() {</a:t>
            </a:r>
          </a:p>
          <a:p>
            <a:pPr marL="0" indent="0">
              <a:buNone/>
            </a:pPr>
            <a:r>
              <a:rPr lang="en-US" sz="2000" dirty="0"/>
              <a:t>	</a:t>
            </a:r>
            <a:r>
              <a:rPr lang="en-US" sz="2000" b="1" dirty="0"/>
              <a:t>synchronized</a:t>
            </a:r>
            <a:r>
              <a:rPr lang="en-US" sz="2000" dirty="0"/>
              <a:t> (</a:t>
            </a:r>
            <a:r>
              <a:rPr lang="en-US" sz="2000" i="1" dirty="0" err="1"/>
              <a:t>obj</a:t>
            </a:r>
            <a:r>
              <a:rPr lang="en-US" sz="2000" dirty="0"/>
              <a:t>) {</a:t>
            </a:r>
          </a:p>
          <a:p>
            <a:pPr marL="0" indent="0">
              <a:buNone/>
            </a:pPr>
            <a:r>
              <a:rPr lang="en-US" sz="2000" dirty="0"/>
              <a:t>			</a:t>
            </a:r>
            <a:r>
              <a:rPr lang="en-US" sz="2000" i="1" dirty="0" err="1"/>
              <a:t>syncExample</a:t>
            </a:r>
            <a:r>
              <a:rPr lang="en-US" sz="2000" dirty="0" err="1"/>
              <a:t>.unsynchronizedSum</a:t>
            </a:r>
            <a:r>
              <a:rPr lang="en-US" sz="2000" dirty="0"/>
              <a:t>();</a:t>
            </a:r>
          </a:p>
          <a:p>
            <a:pPr marL="0" indent="0">
              <a:buNone/>
            </a:pPr>
            <a:r>
              <a:rPr lang="en-US" sz="2000" dirty="0"/>
              <a:t>	}</a:t>
            </a:r>
          </a:p>
          <a:p>
            <a:pPr marL="0" indent="0">
              <a:buNone/>
            </a:pPr>
            <a:r>
              <a:rPr lang="en-US" sz="2000" dirty="0"/>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a:t>Thread </a:t>
            </a:r>
          </a:p>
        </p:txBody>
      </p:sp>
      <p:sp>
        <p:nvSpPr>
          <p:cNvPr id="3" name="Content Placeholder 2"/>
          <p:cNvSpPr>
            <a:spLocks noGrp="1"/>
          </p:cNvSpPr>
          <p:nvPr>
            <p:ph idx="1"/>
          </p:nvPr>
        </p:nvSpPr>
        <p:spPr>
          <a:xfrm>
            <a:off x="0" y="990600"/>
            <a:ext cx="9144000" cy="5867400"/>
          </a:xfrm>
        </p:spPr>
        <p:txBody>
          <a:bodyPr>
            <a:normAutofit/>
          </a:bodyPr>
          <a:lstStyle/>
          <a:p>
            <a:pPr marL="0" indent="0">
              <a:buNone/>
            </a:pPr>
            <a:r>
              <a:rPr lang="en-US" sz="2200" dirty="0" smtClean="0"/>
              <a:t>Thread </a:t>
            </a:r>
            <a:r>
              <a:rPr lang="en-US" sz="2200" dirty="0"/>
              <a:t>is a lightweight process which has its own call stack. In other words, it is the smallest unit of execution that gets CPU time</a:t>
            </a:r>
            <a:r>
              <a:rPr lang="en-US" sz="2200" dirty="0" smtClean="0"/>
              <a:t>.</a:t>
            </a:r>
          </a:p>
          <a:p>
            <a:pPr marL="0" indent="0">
              <a:buNone/>
            </a:pPr>
            <a:endParaRPr lang="en-US" sz="2200" dirty="0"/>
          </a:p>
          <a:p>
            <a:pPr marL="0" indent="0">
              <a:buNone/>
            </a:pPr>
            <a:r>
              <a:rPr lang="en-US" sz="2200" dirty="0"/>
              <a:t>In a single-threaded execution environment, execution occurs in a sequential fashion. In a multi-threaded execution environment, it can take place in parallel. Every application has at least one threat (the main thread</a:t>
            </a:r>
            <a:r>
              <a:rPr lang="en-US" sz="2200" dirty="0" smtClean="0"/>
              <a:t>).</a:t>
            </a:r>
          </a:p>
          <a:p>
            <a:pPr marL="0" indent="0">
              <a:buNone/>
            </a:pPr>
            <a:endParaRPr lang="en-US" sz="2200" dirty="0"/>
          </a:p>
          <a:p>
            <a:pPr marL="0" indent="0">
              <a:buNone/>
            </a:pPr>
            <a:r>
              <a:rPr lang="en-US" sz="2200" dirty="0"/>
              <a:t>The JVM, which gets its turn at the CPU by whatever scheduling mechanism the underlying OS uses, operates like a mini-OS and schedules </a:t>
            </a:r>
            <a:r>
              <a:rPr lang="en-US" sz="2200" i="1" dirty="0"/>
              <a:t>its </a:t>
            </a:r>
            <a:r>
              <a:rPr lang="en-US" sz="2200" dirty="0"/>
              <a:t>own threads regardless of the underlying operating system. In some JVMs, the Java threads are actually mapped to native OS threads.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dirty="0" smtClean="0"/>
              <a:t>Creating a Thread</a:t>
            </a:r>
            <a:endParaRPr lang="en-US" dirty="0"/>
          </a:p>
        </p:txBody>
      </p:sp>
      <p:sp>
        <p:nvSpPr>
          <p:cNvPr id="3" name="Content Placeholder 2"/>
          <p:cNvSpPr>
            <a:spLocks noGrp="1"/>
          </p:cNvSpPr>
          <p:nvPr>
            <p:ph idx="1"/>
          </p:nvPr>
        </p:nvSpPr>
        <p:spPr>
          <a:xfrm>
            <a:off x="0" y="685800"/>
            <a:ext cx="9144000" cy="6172200"/>
          </a:xfrm>
        </p:spPr>
        <p:txBody>
          <a:bodyPr>
            <a:normAutofit fontScale="85000" lnSpcReduction="20000"/>
          </a:bodyPr>
          <a:lstStyle/>
          <a:p>
            <a:pPr marL="0" indent="0">
              <a:buNone/>
            </a:pPr>
            <a:r>
              <a:rPr lang="en-US" sz="2600" dirty="0"/>
              <a:t>You can define and instantiate a thread in one of two ways</a:t>
            </a:r>
            <a:r>
              <a:rPr lang="en-US" sz="2600" dirty="0" smtClean="0"/>
              <a:t>: </a:t>
            </a:r>
          </a:p>
          <a:p>
            <a:pPr marL="0" indent="0">
              <a:buNone/>
            </a:pPr>
            <a:endParaRPr lang="en-US" sz="2600" dirty="0"/>
          </a:p>
          <a:p>
            <a:pPr marL="457200" indent="58738">
              <a:buFont typeface="+mj-lt"/>
              <a:buAutoNum type="arabicPeriod"/>
            </a:pPr>
            <a:r>
              <a:rPr lang="en-US" sz="2600" dirty="0" smtClean="0"/>
              <a:t>	Extend </a:t>
            </a:r>
            <a:r>
              <a:rPr lang="en-US" sz="2600" dirty="0"/>
              <a:t>the </a:t>
            </a:r>
            <a:r>
              <a:rPr lang="en-US" sz="2600" dirty="0" err="1"/>
              <a:t>java.lang.Thread</a:t>
            </a:r>
            <a:r>
              <a:rPr lang="en-US" sz="2600" dirty="0"/>
              <a:t> </a:t>
            </a:r>
            <a:r>
              <a:rPr lang="en-US" sz="2600" dirty="0" smtClean="0"/>
              <a:t>class.</a:t>
            </a:r>
          </a:p>
          <a:p>
            <a:pPr marL="514350" indent="-115888">
              <a:buFont typeface="+mj-lt"/>
              <a:buAutoNum type="arabicPeriod"/>
            </a:pPr>
            <a:r>
              <a:rPr lang="en-US" sz="2600" dirty="0"/>
              <a:t>	</a:t>
            </a:r>
            <a:r>
              <a:rPr lang="en-US" sz="2600" dirty="0" smtClean="0"/>
              <a:t>Implement the </a:t>
            </a:r>
            <a:r>
              <a:rPr lang="en-US" sz="2600" dirty="0" err="1"/>
              <a:t>Runnable</a:t>
            </a:r>
            <a:r>
              <a:rPr lang="en-US" sz="2600" dirty="0"/>
              <a:t> interface</a:t>
            </a:r>
            <a:r>
              <a:rPr lang="en-US" sz="2600" dirty="0" smtClean="0"/>
              <a:t>.</a:t>
            </a:r>
            <a:endParaRPr lang="en-US" sz="2600" dirty="0" smtClean="0"/>
          </a:p>
          <a:p>
            <a:pPr marL="0" indent="0">
              <a:buNone/>
            </a:pPr>
            <a:endParaRPr lang="en-US" sz="2600" dirty="0"/>
          </a:p>
          <a:p>
            <a:pPr>
              <a:buNone/>
            </a:pPr>
            <a:r>
              <a:rPr lang="en-US" sz="2600" dirty="0"/>
              <a:t>public class </a:t>
            </a:r>
            <a:r>
              <a:rPr lang="en-US" sz="2600" dirty="0" err="1"/>
              <a:t>SecondThread</a:t>
            </a:r>
            <a:r>
              <a:rPr lang="en-US" sz="2600" dirty="0"/>
              <a:t> extends Thread</a:t>
            </a:r>
            <a:r>
              <a:rPr lang="en-US" sz="2600" dirty="0" smtClean="0"/>
              <a:t>{</a:t>
            </a:r>
            <a:endParaRPr lang="en-US" sz="2600" dirty="0"/>
          </a:p>
          <a:p>
            <a:pPr>
              <a:buNone/>
            </a:pPr>
            <a:r>
              <a:rPr lang="en-US" sz="2600" dirty="0" smtClean="0"/>
              <a:t>	@</a:t>
            </a:r>
            <a:r>
              <a:rPr lang="en-US" sz="2600" dirty="0"/>
              <a:t>Override</a:t>
            </a:r>
          </a:p>
          <a:p>
            <a:pPr>
              <a:buNone/>
            </a:pPr>
            <a:r>
              <a:rPr lang="en-US" sz="2600" dirty="0" smtClean="0"/>
              <a:t>	public </a:t>
            </a:r>
            <a:r>
              <a:rPr lang="en-US" sz="2600" dirty="0"/>
              <a:t>void run() </a:t>
            </a:r>
            <a:r>
              <a:rPr lang="en-US" sz="2600" dirty="0" smtClean="0"/>
              <a:t>{</a:t>
            </a:r>
          </a:p>
          <a:p>
            <a:pPr>
              <a:buNone/>
            </a:pPr>
            <a:endParaRPr lang="en-US" sz="2600" dirty="0"/>
          </a:p>
          <a:p>
            <a:pPr>
              <a:buNone/>
            </a:pPr>
            <a:r>
              <a:rPr lang="en-US" sz="2600" dirty="0" smtClean="0"/>
              <a:t>	}</a:t>
            </a:r>
            <a:endParaRPr lang="en-US" sz="2600" dirty="0"/>
          </a:p>
          <a:p>
            <a:pPr>
              <a:buNone/>
            </a:pPr>
            <a:r>
              <a:rPr lang="en-US" sz="2600" dirty="0" smtClean="0"/>
              <a:t>}</a:t>
            </a:r>
          </a:p>
          <a:p>
            <a:pPr>
              <a:buNone/>
            </a:pPr>
            <a:endParaRPr lang="en-US" sz="2600" dirty="0"/>
          </a:p>
          <a:p>
            <a:pPr>
              <a:buNone/>
            </a:pPr>
            <a:r>
              <a:rPr lang="en-US" sz="2600" dirty="0"/>
              <a:t>public class </a:t>
            </a:r>
            <a:r>
              <a:rPr lang="en-US" sz="2600" dirty="0" err="1"/>
              <a:t>FirstThread</a:t>
            </a:r>
            <a:r>
              <a:rPr lang="en-US" sz="2600" dirty="0"/>
              <a:t> implements </a:t>
            </a:r>
            <a:r>
              <a:rPr lang="en-US" sz="2600" dirty="0" err="1"/>
              <a:t>Runnable</a:t>
            </a:r>
            <a:r>
              <a:rPr lang="en-US" sz="2600" dirty="0" smtClean="0"/>
              <a:t>{</a:t>
            </a:r>
            <a:endParaRPr lang="en-US" sz="2600" dirty="0"/>
          </a:p>
          <a:p>
            <a:pPr>
              <a:buNone/>
            </a:pPr>
            <a:r>
              <a:rPr lang="en-US" sz="2600" dirty="0" smtClean="0"/>
              <a:t>	@</a:t>
            </a:r>
            <a:r>
              <a:rPr lang="en-US" sz="2600" dirty="0"/>
              <a:t>Override</a:t>
            </a:r>
          </a:p>
          <a:p>
            <a:pPr>
              <a:buNone/>
            </a:pPr>
            <a:r>
              <a:rPr lang="en-US" sz="2600" dirty="0" smtClean="0"/>
              <a:t>	public </a:t>
            </a:r>
            <a:r>
              <a:rPr lang="en-US" sz="2600" dirty="0"/>
              <a:t>void run() {</a:t>
            </a:r>
          </a:p>
          <a:p>
            <a:pPr>
              <a:buNone/>
            </a:pPr>
            <a:r>
              <a:rPr lang="en-US" sz="2600" dirty="0" smtClean="0"/>
              <a:t>	</a:t>
            </a:r>
          </a:p>
          <a:p>
            <a:pPr>
              <a:buNone/>
            </a:pPr>
            <a:r>
              <a:rPr lang="en-US" sz="2600" dirty="0"/>
              <a:t>	</a:t>
            </a:r>
            <a:r>
              <a:rPr lang="en-US" sz="2600" dirty="0" smtClean="0"/>
              <a:t>}</a:t>
            </a:r>
            <a:endParaRPr lang="en-US" sz="2600" dirty="0"/>
          </a:p>
          <a:p>
            <a:pPr>
              <a:buNone/>
            </a:pPr>
            <a:r>
              <a:rPr lang="en-US" sz="2600" dirty="0" smtClean="0"/>
              <a:t>}</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fontScale="90000"/>
          </a:bodyPr>
          <a:lstStyle/>
          <a:p>
            <a:r>
              <a:rPr lang="en-US" b="1" dirty="0"/>
              <a:t>Instantiating a Thread</a:t>
            </a:r>
            <a:r>
              <a:rPr lang="en-US" dirty="0"/>
              <a:t/>
            </a:r>
            <a:br>
              <a:rPr lang="en-US" dirty="0"/>
            </a:br>
            <a:endParaRPr lang="en-US" dirty="0"/>
          </a:p>
        </p:txBody>
      </p:sp>
      <p:sp>
        <p:nvSpPr>
          <p:cNvPr id="3" name="Content Placeholder 2"/>
          <p:cNvSpPr>
            <a:spLocks noGrp="1"/>
          </p:cNvSpPr>
          <p:nvPr>
            <p:ph idx="1"/>
          </p:nvPr>
        </p:nvSpPr>
        <p:spPr>
          <a:xfrm>
            <a:off x="0" y="609600"/>
            <a:ext cx="9144000" cy="6248400"/>
          </a:xfrm>
        </p:spPr>
        <p:txBody>
          <a:bodyPr>
            <a:normAutofit/>
          </a:bodyPr>
          <a:lstStyle/>
          <a:p>
            <a:pPr>
              <a:buNone/>
            </a:pPr>
            <a:r>
              <a:rPr lang="en-US" sz="2000" dirty="0"/>
              <a:t>If you extended the Thread class, instantiation is dead simple:</a:t>
            </a:r>
          </a:p>
          <a:p>
            <a:pPr>
              <a:buNone/>
            </a:pPr>
            <a:r>
              <a:rPr lang="en-US" sz="2000" dirty="0"/>
              <a:t> </a:t>
            </a:r>
          </a:p>
          <a:p>
            <a:pPr>
              <a:buNone/>
            </a:pPr>
            <a:r>
              <a:rPr lang="en-US" sz="2000" dirty="0" err="1" smtClean="0"/>
              <a:t>SecondThread</a:t>
            </a:r>
            <a:r>
              <a:rPr lang="en-US" sz="2000" dirty="0" smtClean="0"/>
              <a:t> </a:t>
            </a:r>
            <a:r>
              <a:rPr lang="en-US" sz="2000" dirty="0"/>
              <a:t>t = new </a:t>
            </a:r>
            <a:r>
              <a:rPr lang="en-US" sz="2000" dirty="0" err="1" smtClean="0"/>
              <a:t>SecondThread</a:t>
            </a:r>
            <a:r>
              <a:rPr lang="en-US" sz="2000" dirty="0" smtClean="0"/>
              <a:t>()</a:t>
            </a:r>
            <a:endParaRPr lang="en-US" sz="2000" dirty="0"/>
          </a:p>
          <a:p>
            <a:pPr>
              <a:buNone/>
            </a:pPr>
            <a:r>
              <a:rPr lang="en-US" sz="2000" dirty="0"/>
              <a:t> </a:t>
            </a:r>
          </a:p>
          <a:p>
            <a:pPr>
              <a:buNone/>
            </a:pPr>
            <a:r>
              <a:rPr lang="en-US" sz="2000" dirty="0"/>
              <a:t>If you implement </a:t>
            </a:r>
            <a:r>
              <a:rPr lang="en-US" sz="2000" dirty="0" err="1"/>
              <a:t>Runnable</a:t>
            </a:r>
            <a:r>
              <a:rPr lang="en-US" sz="2000" dirty="0"/>
              <a:t>, instantiation, First, you instantiate your </a:t>
            </a:r>
            <a:r>
              <a:rPr lang="en-US" sz="2000" dirty="0" err="1"/>
              <a:t>Runnable</a:t>
            </a:r>
            <a:r>
              <a:rPr lang="en-US" sz="2000" dirty="0"/>
              <a:t> class:</a:t>
            </a:r>
          </a:p>
          <a:p>
            <a:pPr>
              <a:buNone/>
            </a:pPr>
            <a:r>
              <a:rPr lang="en-US" sz="2000" dirty="0"/>
              <a:t> </a:t>
            </a:r>
          </a:p>
          <a:p>
            <a:pPr>
              <a:buNone/>
            </a:pPr>
            <a:r>
              <a:rPr lang="en-US" sz="2000" dirty="0" err="1" smtClean="0"/>
              <a:t>FirstThread</a:t>
            </a:r>
            <a:r>
              <a:rPr lang="en-US" sz="2000" dirty="0" smtClean="0"/>
              <a:t> </a:t>
            </a:r>
            <a:r>
              <a:rPr lang="en-US" sz="2000" dirty="0"/>
              <a:t>r = new </a:t>
            </a:r>
            <a:r>
              <a:rPr lang="en-US" sz="2000" dirty="0" err="1" smtClean="0"/>
              <a:t>FirstThread</a:t>
            </a:r>
            <a:r>
              <a:rPr lang="en-US" sz="2000" dirty="0" smtClean="0"/>
              <a:t>();</a:t>
            </a:r>
            <a:endParaRPr lang="en-US" sz="2000" dirty="0"/>
          </a:p>
          <a:p>
            <a:pPr>
              <a:buNone/>
            </a:pPr>
            <a:r>
              <a:rPr lang="en-US" sz="2000" dirty="0"/>
              <a:t> </a:t>
            </a:r>
          </a:p>
          <a:p>
            <a:pPr>
              <a:buNone/>
            </a:pPr>
            <a:r>
              <a:rPr lang="en-US" sz="2000" dirty="0"/>
              <a:t>Next, you get yourself an instance of </a:t>
            </a:r>
            <a:r>
              <a:rPr lang="en-US" sz="2000" dirty="0" err="1"/>
              <a:t>java.lang.Thread</a:t>
            </a:r>
            <a:r>
              <a:rPr lang="en-US" sz="2000" dirty="0"/>
              <a:t>:</a:t>
            </a:r>
          </a:p>
          <a:p>
            <a:pPr>
              <a:buNone/>
            </a:pPr>
            <a:r>
              <a:rPr lang="en-US" sz="2000" dirty="0"/>
              <a:t> </a:t>
            </a:r>
          </a:p>
          <a:p>
            <a:pPr>
              <a:buNone/>
            </a:pPr>
            <a:r>
              <a:rPr lang="en-US" sz="2000" dirty="0"/>
              <a:t>Thread t = new Thread(r</a:t>
            </a:r>
            <a:r>
              <a:rPr lang="en-US" sz="2000" dirty="0" smtClean="0"/>
              <a:t>);</a:t>
            </a:r>
          </a:p>
          <a:p>
            <a:pPr>
              <a:buNone/>
            </a:pPr>
            <a:endParaRPr lang="en-US" sz="2000" dirty="0"/>
          </a:p>
          <a:p>
            <a:pPr marL="0" indent="0">
              <a:buNone/>
            </a:pPr>
            <a:r>
              <a:rPr lang="en-US" sz="2000" dirty="0"/>
              <a:t>If you create a thread using the no-</a:t>
            </a:r>
            <a:r>
              <a:rPr lang="en-US" sz="2000" dirty="0" err="1"/>
              <a:t>arg</a:t>
            </a:r>
            <a:r>
              <a:rPr lang="en-US" sz="2000" dirty="0"/>
              <a:t> constructor, the thread will call its own run() method, but when you use </a:t>
            </a:r>
            <a:r>
              <a:rPr lang="en-US" sz="2000" dirty="0" err="1"/>
              <a:t>Runnable</a:t>
            </a:r>
            <a:r>
              <a:rPr lang="en-US" sz="2000" dirty="0"/>
              <a:t>, you need to tell the new thread to use </a:t>
            </a:r>
            <a:r>
              <a:rPr lang="en-US" sz="2000" i="1" dirty="0"/>
              <a:t>your </a:t>
            </a:r>
            <a:r>
              <a:rPr lang="en-US" sz="2000" dirty="0"/>
              <a:t>run()method rather than its own. The </a:t>
            </a:r>
            <a:r>
              <a:rPr lang="en-US" sz="2000" dirty="0" err="1"/>
              <a:t>Runnable</a:t>
            </a:r>
            <a:r>
              <a:rPr lang="en-US" sz="2000" dirty="0"/>
              <a:t> you pass to the Thread constructor is called the </a:t>
            </a:r>
            <a:r>
              <a:rPr lang="en-US" sz="2000" i="1" dirty="0"/>
              <a:t>target </a:t>
            </a:r>
            <a:r>
              <a:rPr lang="en-US" sz="2000" dirty="0"/>
              <a:t>or the </a:t>
            </a:r>
            <a:r>
              <a:rPr lang="en-US" sz="2000" i="1" dirty="0"/>
              <a:t>target </a:t>
            </a:r>
            <a:r>
              <a:rPr lang="en-US" sz="2000" i="1" dirty="0" err="1"/>
              <a:t>Runnable</a:t>
            </a:r>
            <a:r>
              <a:rPr lang="en-US" sz="2000" i="1" dirty="0"/>
              <a:t>.</a:t>
            </a:r>
            <a:endParaRPr lang="en-US"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dirty="0" smtClean="0"/>
              <a:t>States of a Thread</a:t>
            </a:r>
            <a:endParaRPr lang="en-US" dirty="0"/>
          </a:p>
        </p:txBody>
      </p:sp>
      <p:sp>
        <p:nvSpPr>
          <p:cNvPr id="3" name="Content Placeholder 2"/>
          <p:cNvSpPr>
            <a:spLocks noGrp="1"/>
          </p:cNvSpPr>
          <p:nvPr>
            <p:ph idx="1"/>
          </p:nvPr>
        </p:nvSpPr>
        <p:spPr>
          <a:xfrm>
            <a:off x="0" y="685800"/>
            <a:ext cx="9144000" cy="6172200"/>
          </a:xfrm>
        </p:spPr>
        <p:txBody>
          <a:bodyPr>
            <a:normAutofit/>
          </a:bodyPr>
          <a:lstStyle/>
          <a:p>
            <a:pPr marL="0" indent="0">
              <a:buNone/>
            </a:pPr>
            <a:r>
              <a:rPr lang="en-US" sz="2000" dirty="0"/>
              <a:t>Once we instantiate a thread object, what we've got is a plain old Java object of type Thread. </a:t>
            </a:r>
            <a:r>
              <a:rPr lang="en-US" sz="2000" i="1" dirty="0"/>
              <a:t>It is not yet a thread of execution</a:t>
            </a:r>
            <a:r>
              <a:rPr lang="en-US" sz="2000" dirty="0"/>
              <a:t>. To get an actual thread—a new call stack—we still have to </a:t>
            </a:r>
            <a:r>
              <a:rPr lang="en-US" sz="2000" i="1" dirty="0"/>
              <a:t>start </a:t>
            </a:r>
            <a:r>
              <a:rPr lang="en-US" sz="2000" dirty="0"/>
              <a:t>the thread. You can start a thread by calling the start method.</a:t>
            </a:r>
          </a:p>
          <a:p>
            <a:pPr marL="0" indent="0">
              <a:buNone/>
            </a:pPr>
            <a:endParaRPr lang="en-US" sz="2000" dirty="0"/>
          </a:p>
          <a:p>
            <a:pPr marL="0" indent="0">
              <a:buNone/>
            </a:pPr>
            <a:r>
              <a:rPr lang="en-US" sz="2000" dirty="0"/>
              <a:t>When a thread has been instantiated but not started (in other words, the start() method has not been invoked on the Thread instance), the thread is said to be in the </a:t>
            </a:r>
            <a:r>
              <a:rPr lang="en-US" sz="2000" i="1" dirty="0"/>
              <a:t>new </a:t>
            </a:r>
            <a:r>
              <a:rPr lang="en-US" sz="2000" dirty="0"/>
              <a:t>state. At this stage, the thread is not yet considered to be </a:t>
            </a:r>
            <a:r>
              <a:rPr lang="en-US" sz="2000" i="1" dirty="0"/>
              <a:t>alive</a:t>
            </a:r>
            <a:r>
              <a:rPr lang="en-US" sz="2000" dirty="0"/>
              <a:t>. Once the start() method is called, the thread is considered to be </a:t>
            </a:r>
            <a:r>
              <a:rPr lang="en-US" sz="2000" i="1" dirty="0"/>
              <a:t>alive </a:t>
            </a:r>
            <a:r>
              <a:rPr lang="en-US" sz="2000" dirty="0"/>
              <a:t>(even though the run() method may not have actually started executing yet). A thread is considered </a:t>
            </a:r>
            <a:r>
              <a:rPr lang="en-US" sz="2000" i="1" dirty="0"/>
              <a:t>dead </a:t>
            </a:r>
            <a:r>
              <a:rPr lang="en-US" sz="2000" dirty="0"/>
              <a:t>(no longer </a:t>
            </a:r>
            <a:r>
              <a:rPr lang="en-US" sz="2000" i="1" dirty="0"/>
              <a:t>alive</a:t>
            </a:r>
            <a:r>
              <a:rPr lang="en-US" sz="2000" dirty="0"/>
              <a:t>) after the run() method completes. The </a:t>
            </a:r>
            <a:r>
              <a:rPr lang="en-US" sz="2000" dirty="0" err="1"/>
              <a:t>isAlive</a:t>
            </a:r>
            <a:r>
              <a:rPr lang="en-US" sz="2000" dirty="0"/>
              <a:t>() method is the best way to determine if a thread has been started but has not yet completed its run() method.  After the "start()" method is called</a:t>
            </a:r>
            <a:r>
              <a:rPr lang="en-US" sz="2000" dirty="0" smtClean="0"/>
              <a:t>:</a:t>
            </a:r>
          </a:p>
          <a:p>
            <a:pPr marL="0" indent="0">
              <a:buNone/>
            </a:pPr>
            <a:endParaRPr lang="en-US" sz="2000" dirty="0" smtClean="0"/>
          </a:p>
          <a:p>
            <a:pPr marL="457200" indent="-457200">
              <a:buFont typeface="+mj-lt"/>
              <a:buAutoNum type="arabicPeriod"/>
            </a:pPr>
            <a:r>
              <a:rPr lang="en-US" sz="2000" dirty="0" smtClean="0"/>
              <a:t>A </a:t>
            </a:r>
            <a:r>
              <a:rPr lang="en-US" sz="2000" dirty="0"/>
              <a:t>new thread of execution starts</a:t>
            </a:r>
          </a:p>
          <a:p>
            <a:pPr marL="457200" indent="-457200">
              <a:buFont typeface="+mj-lt"/>
              <a:buAutoNum type="arabicPeriod"/>
            </a:pPr>
            <a:r>
              <a:rPr lang="en-US" sz="2000" dirty="0" smtClean="0"/>
              <a:t>The </a:t>
            </a:r>
            <a:r>
              <a:rPr lang="en-US" sz="2000" dirty="0"/>
              <a:t>thread moves from the </a:t>
            </a:r>
            <a:r>
              <a:rPr lang="en-US" sz="2000" i="1" dirty="0"/>
              <a:t>new </a:t>
            </a:r>
            <a:r>
              <a:rPr lang="en-US" sz="2000" dirty="0"/>
              <a:t>state to the </a:t>
            </a:r>
            <a:r>
              <a:rPr lang="en-US" sz="2000" i="1" dirty="0" err="1"/>
              <a:t>runnable</a:t>
            </a:r>
            <a:r>
              <a:rPr lang="en-US" sz="2000" i="1" dirty="0"/>
              <a:t> </a:t>
            </a:r>
            <a:r>
              <a:rPr lang="en-US" sz="2000" dirty="0"/>
              <a:t>state.</a:t>
            </a:r>
          </a:p>
          <a:p>
            <a:pPr marL="457200" indent="-457200">
              <a:buFont typeface="+mj-lt"/>
              <a:buAutoNum type="arabicPeriod"/>
            </a:pPr>
            <a:r>
              <a:rPr lang="en-US" sz="2000" dirty="0" smtClean="0"/>
              <a:t>When </a:t>
            </a:r>
            <a:r>
              <a:rPr lang="en-US" sz="2000" dirty="0"/>
              <a:t>the thread gets a chance to execute, its target run() method will run.</a:t>
            </a:r>
          </a:p>
          <a:p>
            <a:pPr marL="0" indent="0">
              <a:buNone/>
            </a:pPr>
            <a:endParaRPr lang="en-US" sz="22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marL="0" indent="0">
              <a:buNone/>
            </a:pPr>
            <a:r>
              <a:rPr lang="en-US" sz="2200" dirty="0"/>
              <a:t>A thread can be only in one of five states:</a:t>
            </a:r>
          </a:p>
          <a:p>
            <a:pPr marL="0" indent="0">
              <a:buNone/>
            </a:pPr>
            <a:r>
              <a:rPr lang="en-US" sz="2200" dirty="0"/>
              <a:t> </a:t>
            </a:r>
          </a:p>
          <a:p>
            <a:pPr marL="0" indent="0">
              <a:buNone/>
            </a:pPr>
            <a:r>
              <a:rPr lang="en-US" sz="2200" dirty="0"/>
              <a:t>1. New :- This is the state the thread is in after the Thread instance has been </a:t>
            </a:r>
            <a:r>
              <a:rPr lang="en-US" sz="2200" dirty="0" smtClean="0"/>
              <a:t>created.</a:t>
            </a:r>
            <a:endParaRPr lang="en-US" sz="2200" dirty="0"/>
          </a:p>
          <a:p>
            <a:pPr marL="0" indent="0">
              <a:buNone/>
            </a:pPr>
            <a:r>
              <a:rPr lang="en-US" sz="2200" dirty="0"/>
              <a:t>2. </a:t>
            </a:r>
            <a:r>
              <a:rPr lang="en-US" sz="2200" dirty="0" err="1"/>
              <a:t>Runnable</a:t>
            </a:r>
            <a:r>
              <a:rPr lang="en-US" sz="2200" dirty="0"/>
              <a:t>:- This is the state a thread is in when it's eligible to run, but the scheduler has not selected it to be the running thread. A thread first enters the </a:t>
            </a:r>
            <a:r>
              <a:rPr lang="en-US" sz="2200" dirty="0" err="1"/>
              <a:t>runnable</a:t>
            </a:r>
            <a:r>
              <a:rPr lang="en-US" sz="2200" dirty="0"/>
              <a:t> state when the start() method is invoked, but a thread can also return to the </a:t>
            </a:r>
            <a:r>
              <a:rPr lang="en-US" sz="2200" dirty="0" err="1"/>
              <a:t>runnable</a:t>
            </a:r>
            <a:r>
              <a:rPr lang="en-US" sz="2200" dirty="0"/>
              <a:t> state after either running or coming back from a blocked, waiting, or sleeping state. When the thread is in the </a:t>
            </a:r>
            <a:r>
              <a:rPr lang="en-US" sz="2200" dirty="0" err="1"/>
              <a:t>runnable</a:t>
            </a:r>
            <a:r>
              <a:rPr lang="en-US" sz="2200" dirty="0"/>
              <a:t> state, it is considered </a:t>
            </a:r>
            <a:r>
              <a:rPr lang="en-US" sz="2200" i="1" dirty="0"/>
              <a:t>alive</a:t>
            </a:r>
            <a:r>
              <a:rPr lang="en-US" sz="2200" dirty="0"/>
              <a:t>.</a:t>
            </a:r>
          </a:p>
          <a:p>
            <a:pPr marL="0" indent="0">
              <a:buNone/>
            </a:pPr>
            <a:r>
              <a:rPr lang="en-US" sz="2200" dirty="0"/>
              <a:t>3. Running:- This is the state a thread is in when the thread scheduler selects it (from the </a:t>
            </a:r>
            <a:r>
              <a:rPr lang="en-US" sz="2200" dirty="0" err="1"/>
              <a:t>runnable</a:t>
            </a:r>
            <a:r>
              <a:rPr lang="en-US" sz="2200" dirty="0"/>
              <a:t> pool) to be the currently executing process.</a:t>
            </a:r>
          </a:p>
          <a:p>
            <a:pPr marL="0" indent="0">
              <a:buNone/>
            </a:pPr>
            <a:r>
              <a:rPr lang="en-US" sz="2200" dirty="0"/>
              <a:t>4. Waiting/Sleeping:- This is the state a thread is in when it's not eligible to run. It may be waiting for some resources, say some I/O resources. It may be sleeping, by virtue of a call to the sleep method.</a:t>
            </a:r>
          </a:p>
          <a:p>
            <a:pPr marL="0" indent="0">
              <a:buNone/>
            </a:pPr>
            <a:r>
              <a:rPr lang="en-US" sz="2200" dirty="0"/>
              <a:t>5. Dead / Terminated:- A thread is considered dead when its run() method completes.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marL="0" indent="0">
              <a:buNone/>
            </a:pPr>
            <a:r>
              <a:rPr lang="en-US" sz="2000" b="1" dirty="0"/>
              <a:t>Creating a Thread and Putting It to </a:t>
            </a:r>
            <a:r>
              <a:rPr lang="en-US" sz="2000" b="1" dirty="0" smtClean="0"/>
              <a:t>Sleep</a:t>
            </a:r>
          </a:p>
          <a:p>
            <a:pPr marL="0" indent="0">
              <a:buNone/>
            </a:pPr>
            <a:r>
              <a:rPr lang="en-US" sz="2000" dirty="0"/>
              <a:t>You can put a thread to sleep by calling the static method : sleep. It sends the currently running thread to "sleep" state</a:t>
            </a:r>
            <a:r>
              <a:rPr lang="en-US" sz="2000" dirty="0" smtClean="0"/>
              <a:t>. For example, in the below code we are sending the thread into sleep state for 2 seconds.</a:t>
            </a:r>
          </a:p>
          <a:p>
            <a:pPr marL="0" indent="0">
              <a:buNone/>
            </a:pPr>
            <a:endParaRPr lang="en-US" sz="2000" dirty="0"/>
          </a:p>
          <a:p>
            <a:pPr marL="0" indent="0">
              <a:buNone/>
            </a:pPr>
            <a:r>
              <a:rPr lang="en-US" sz="2000" dirty="0" smtClean="0"/>
              <a:t>	</a:t>
            </a:r>
            <a:r>
              <a:rPr lang="en-US" sz="2000" dirty="0" err="1" smtClean="0"/>
              <a:t>Thread.</a:t>
            </a:r>
            <a:r>
              <a:rPr lang="en-US" sz="2000" i="1" dirty="0" err="1" smtClean="0"/>
              <a:t>sleep</a:t>
            </a:r>
            <a:r>
              <a:rPr lang="en-US" sz="2000" i="1" dirty="0" smtClean="0"/>
              <a:t>(2 </a:t>
            </a:r>
            <a:r>
              <a:rPr lang="en-US" sz="2000" i="1" dirty="0"/>
              <a:t>* 1000</a:t>
            </a:r>
            <a:r>
              <a:rPr lang="en-US" sz="2000" i="1" dirty="0" smtClean="0"/>
              <a:t>);</a:t>
            </a:r>
          </a:p>
          <a:p>
            <a:pPr marL="0" indent="0">
              <a:buNone/>
            </a:pPr>
            <a:endParaRPr lang="en-US" sz="2000" i="1" dirty="0" smtClean="0"/>
          </a:p>
          <a:p>
            <a:pPr marL="0" indent="0">
              <a:buNone/>
            </a:pPr>
            <a:r>
              <a:rPr lang="en-US" sz="2000" b="1" dirty="0"/>
              <a:t>Thread Priorities and yield( )</a:t>
            </a:r>
            <a:endParaRPr lang="en-US" sz="2000" dirty="0"/>
          </a:p>
          <a:p>
            <a:pPr marL="0" indent="0">
              <a:buNone/>
            </a:pPr>
            <a:r>
              <a:rPr lang="en-US" sz="2000" dirty="0"/>
              <a:t>Threads always run with some priority, usually represented as a number between 1 and 10 (although in some cases the range is less than 10). The scheduler in most JVMs uses preemptive, priority-based scheduling (which implies some sort of time slicing). </a:t>
            </a:r>
            <a:r>
              <a:rPr lang="en-US" sz="2000" i="1" dirty="0"/>
              <a:t>In most cases, the running thread will be of equal or greater priority than the highest priority threads in the </a:t>
            </a:r>
            <a:r>
              <a:rPr lang="en-US" sz="2000" i="1" dirty="0" err="1"/>
              <a:t>runnable</a:t>
            </a:r>
            <a:r>
              <a:rPr lang="en-US" sz="2000" i="1" dirty="0"/>
              <a:t> </a:t>
            </a:r>
            <a:r>
              <a:rPr lang="en-US" sz="2000" i="1" dirty="0" smtClean="0"/>
              <a:t>pool.</a:t>
            </a:r>
          </a:p>
          <a:p>
            <a:pPr marL="0" indent="0">
              <a:buNone/>
            </a:pPr>
            <a:endParaRPr lang="en-US" sz="2000" i="1" dirty="0" smtClean="0"/>
          </a:p>
          <a:p>
            <a:pPr marL="0" indent="0">
              <a:buNone/>
            </a:pPr>
            <a:r>
              <a:rPr lang="en-US" sz="2000" dirty="0" smtClean="0"/>
              <a:t>What </a:t>
            </a:r>
            <a:r>
              <a:rPr lang="en-US" sz="2000" dirty="0"/>
              <a:t>yield() is </a:t>
            </a:r>
            <a:r>
              <a:rPr lang="en-US" sz="2000" i="1" dirty="0"/>
              <a:t>supposed </a:t>
            </a:r>
            <a:r>
              <a:rPr lang="en-US" sz="2000" dirty="0"/>
              <a:t>to do is make the currently running thread head back to </a:t>
            </a:r>
            <a:r>
              <a:rPr lang="en-US" sz="2000" dirty="0" err="1"/>
              <a:t>runnable</a:t>
            </a:r>
            <a:r>
              <a:rPr lang="en-US" sz="2000" dirty="0"/>
              <a:t> to allow other threads of the same priority to get their turn. So the intention is to use yield() to promote graceful turn-taking among equal-priority threads. In reality, though, the yield() method isn't guaranteed to do what it claims, and even if yield() does cause a thread to step out of running and back to </a:t>
            </a:r>
            <a:r>
              <a:rPr lang="en-US" sz="2000" dirty="0" err="1"/>
              <a:t>runnable</a:t>
            </a:r>
            <a:r>
              <a:rPr lang="en-US" sz="2000" dirty="0"/>
              <a:t>, </a:t>
            </a:r>
            <a:r>
              <a:rPr lang="en-US" sz="2000" i="1" dirty="0"/>
              <a:t>there's no guarantee the yielding thread won't just be chosen again over all the others!</a:t>
            </a:r>
            <a:endParaRPr lang="en-US"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marL="0" indent="0">
              <a:buNone/>
            </a:pPr>
            <a:r>
              <a:rPr lang="en-US" sz="2200" b="1" dirty="0"/>
              <a:t>The join( ) Method</a:t>
            </a:r>
            <a:endParaRPr lang="en-US" sz="2200" dirty="0"/>
          </a:p>
          <a:p>
            <a:pPr marL="0" indent="0">
              <a:buNone/>
            </a:pPr>
            <a:r>
              <a:rPr lang="en-US" sz="2200" dirty="0"/>
              <a:t>If you have a thread B that can't do its work until another thread A has completed </a:t>
            </a:r>
            <a:r>
              <a:rPr lang="en-US" sz="2200" i="1" dirty="0"/>
              <a:t>its </a:t>
            </a:r>
            <a:r>
              <a:rPr lang="en-US" sz="2200" dirty="0"/>
              <a:t>work, then you want thread B to "join" thread A. This means that thread B will not become </a:t>
            </a:r>
            <a:r>
              <a:rPr lang="en-US" sz="2200" dirty="0" err="1"/>
              <a:t>runnable</a:t>
            </a:r>
            <a:r>
              <a:rPr lang="en-US" sz="2200" dirty="0"/>
              <a:t> until A has finished (and entered the dead state).</a:t>
            </a:r>
          </a:p>
          <a:p>
            <a:pPr marL="0" indent="0">
              <a:buNone/>
            </a:pPr>
            <a:r>
              <a:rPr lang="en-US" sz="2200" dirty="0"/>
              <a:t> </a:t>
            </a:r>
          </a:p>
          <a:p>
            <a:pPr marL="0" indent="0">
              <a:buNone/>
            </a:pPr>
            <a:r>
              <a:rPr lang="en-US" sz="2200" dirty="0" smtClean="0"/>
              <a:t>	Thread </a:t>
            </a:r>
            <a:r>
              <a:rPr lang="en-US" sz="2200" dirty="0"/>
              <a:t>t = new Thread();</a:t>
            </a:r>
          </a:p>
          <a:p>
            <a:pPr marL="0" indent="0">
              <a:buNone/>
            </a:pPr>
            <a:r>
              <a:rPr lang="en-US" sz="2200" dirty="0" smtClean="0"/>
              <a:t>	</a:t>
            </a:r>
            <a:r>
              <a:rPr lang="en-US" sz="2200" dirty="0" err="1" smtClean="0"/>
              <a:t>t.start</a:t>
            </a:r>
            <a:r>
              <a:rPr lang="en-US" sz="2200" dirty="0"/>
              <a:t>();</a:t>
            </a:r>
          </a:p>
          <a:p>
            <a:pPr marL="0" indent="0">
              <a:buNone/>
            </a:pPr>
            <a:r>
              <a:rPr lang="en-US" sz="2200" dirty="0" smtClean="0"/>
              <a:t>	</a:t>
            </a:r>
            <a:r>
              <a:rPr lang="en-US" sz="2200" dirty="0" err="1" smtClean="0"/>
              <a:t>t.join</a:t>
            </a:r>
            <a:r>
              <a:rPr lang="en-US" sz="2200" dirty="0" smtClean="0"/>
              <a:t>();</a:t>
            </a:r>
          </a:p>
          <a:p>
            <a:pPr marL="0" indent="0">
              <a:buNone/>
            </a:pPr>
            <a:endParaRPr lang="en-US" sz="2200" dirty="0"/>
          </a:p>
          <a:p>
            <a:pPr marL="0" indent="0">
              <a:buNone/>
            </a:pPr>
            <a:endParaRPr lang="en-US" sz="22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b="1" dirty="0"/>
              <a:t>Thread Synchronization</a:t>
            </a:r>
            <a:endParaRPr lang="en-US" dirty="0"/>
          </a:p>
        </p:txBody>
      </p:sp>
      <p:sp>
        <p:nvSpPr>
          <p:cNvPr id="3" name="Content Placeholder 2"/>
          <p:cNvSpPr>
            <a:spLocks noGrp="1"/>
          </p:cNvSpPr>
          <p:nvPr>
            <p:ph idx="1"/>
          </p:nvPr>
        </p:nvSpPr>
        <p:spPr>
          <a:xfrm>
            <a:off x="0" y="685800"/>
            <a:ext cx="9144000" cy="6172200"/>
          </a:xfrm>
        </p:spPr>
        <p:txBody>
          <a:bodyPr>
            <a:normAutofit fontScale="92500" lnSpcReduction="20000"/>
          </a:bodyPr>
          <a:lstStyle/>
          <a:p>
            <a:pPr marL="0" indent="0">
              <a:buNone/>
            </a:pPr>
            <a:r>
              <a:rPr lang="en-US" sz="2200" dirty="0"/>
              <a:t>Thread synchronization comes into picture when two or more threads want to access same object and invoke its methods. When two threads try to access same object and in case wish to change the value of same variables, then it may cause a dirty read or dirty write, that is, changes from one thread may be prematurely overwritten by the other thread.</a:t>
            </a:r>
          </a:p>
          <a:p>
            <a:pPr marL="0" indent="0">
              <a:buNone/>
            </a:pPr>
            <a:r>
              <a:rPr lang="en-US" sz="2200" dirty="0"/>
              <a:t> </a:t>
            </a:r>
          </a:p>
          <a:p>
            <a:pPr marL="0" indent="0">
              <a:buNone/>
            </a:pPr>
            <a:r>
              <a:rPr lang="en-US" sz="2200" dirty="0"/>
              <a:t>In order to avoid such a situation, we may wish to guarantee that only one thread can get access to the object and while it is working with/on it, all other threads must wait for the first thread to </a:t>
            </a:r>
            <a:r>
              <a:rPr lang="en-US" sz="2200" dirty="0" smtClean="0"/>
              <a:t>finish.</a:t>
            </a:r>
          </a:p>
          <a:p>
            <a:pPr marL="0" indent="0">
              <a:buNone/>
            </a:pPr>
            <a:endParaRPr lang="en-US" sz="2200" dirty="0"/>
          </a:p>
          <a:p>
            <a:pPr>
              <a:buNone/>
            </a:pPr>
            <a:r>
              <a:rPr lang="en-US" sz="2400" dirty="0"/>
              <a:t>class Account {</a:t>
            </a:r>
          </a:p>
          <a:p>
            <a:pPr>
              <a:buNone/>
            </a:pPr>
            <a:r>
              <a:rPr lang="en-US" sz="2400" dirty="0"/>
              <a:t>	private </a:t>
            </a:r>
            <a:r>
              <a:rPr lang="en-US" sz="2400" dirty="0" err="1"/>
              <a:t>int</a:t>
            </a:r>
            <a:r>
              <a:rPr lang="en-US" sz="2400" dirty="0"/>
              <a:t> balance = 50;</a:t>
            </a:r>
          </a:p>
          <a:p>
            <a:pPr>
              <a:buNone/>
            </a:pPr>
            <a:r>
              <a:rPr lang="en-US" sz="2400" dirty="0"/>
              <a:t>	public </a:t>
            </a:r>
            <a:r>
              <a:rPr lang="en-US" sz="2400" dirty="0" err="1"/>
              <a:t>int</a:t>
            </a:r>
            <a:r>
              <a:rPr lang="en-US" sz="2400" dirty="0"/>
              <a:t> </a:t>
            </a:r>
            <a:r>
              <a:rPr lang="en-US" sz="2400" dirty="0" err="1"/>
              <a:t>getBalance</a:t>
            </a:r>
            <a:r>
              <a:rPr lang="en-US" sz="2400" dirty="0"/>
              <a:t>() {</a:t>
            </a:r>
          </a:p>
          <a:p>
            <a:pPr>
              <a:buNone/>
            </a:pPr>
            <a:r>
              <a:rPr lang="en-US" sz="2400" dirty="0"/>
              <a:t>		return balance;</a:t>
            </a:r>
          </a:p>
          <a:p>
            <a:pPr>
              <a:buNone/>
            </a:pPr>
            <a:r>
              <a:rPr lang="en-US" sz="2400" dirty="0"/>
              <a:t>	}</a:t>
            </a:r>
          </a:p>
          <a:p>
            <a:pPr>
              <a:buNone/>
            </a:pPr>
            <a:r>
              <a:rPr lang="en-US" sz="2400" dirty="0"/>
              <a:t>	public void withdraw(</a:t>
            </a:r>
            <a:r>
              <a:rPr lang="en-US" sz="2400" dirty="0" err="1"/>
              <a:t>int</a:t>
            </a:r>
            <a:r>
              <a:rPr lang="en-US" sz="2400" dirty="0"/>
              <a:t> amount) {</a:t>
            </a:r>
          </a:p>
          <a:p>
            <a:pPr>
              <a:buNone/>
            </a:pPr>
            <a:r>
              <a:rPr lang="en-US" sz="2400" dirty="0"/>
              <a:t>		balance = balance - amount;</a:t>
            </a:r>
          </a:p>
          <a:p>
            <a:pPr>
              <a:buNone/>
            </a:pPr>
            <a:r>
              <a:rPr lang="en-US" sz="2400" dirty="0"/>
              <a:t>	}</a:t>
            </a:r>
          </a:p>
          <a:p>
            <a:pPr>
              <a:buNone/>
            </a:pPr>
            <a:r>
              <a:rPr lang="en-US" sz="2400" dirty="0"/>
              <a:t>}</a:t>
            </a:r>
            <a:endParaRPr lang="en-US" sz="22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TotalTime>
  <Words>822</Words>
  <Application>Microsoft Office PowerPoint</Application>
  <PresentationFormat>On-screen Show (4:3)</PresentationFormat>
  <Paragraphs>133</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MultiThreading</vt:lpstr>
      <vt:lpstr>Thread </vt:lpstr>
      <vt:lpstr>Creating a Thread</vt:lpstr>
      <vt:lpstr>Instantiating a Thread </vt:lpstr>
      <vt:lpstr>States of a Thread</vt:lpstr>
      <vt:lpstr>Slide 6</vt:lpstr>
      <vt:lpstr>Slide 7</vt:lpstr>
      <vt:lpstr>Slide 8</vt:lpstr>
      <vt:lpstr>Thread Synchronization</vt:lpstr>
      <vt:lpstr>Slide 10</vt:lpstr>
      <vt:lpstr>Slide 11</vt:lpstr>
      <vt:lpstr>Synchronization and Locks</vt:lpstr>
      <vt:lpstr>Slide 13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MultiThreading</dc:title>
  <dc:creator>Sanat</dc:creator>
  <cp:lastModifiedBy>Sanat</cp:lastModifiedBy>
  <cp:revision>24</cp:revision>
  <dcterms:created xsi:type="dcterms:W3CDTF">2015-01-27T18:16:24Z</dcterms:created>
  <dcterms:modified xsi:type="dcterms:W3CDTF">2015-01-27T18:39:55Z</dcterms:modified>
</cp:coreProperties>
</file>