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440"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2D539E-0C30-40AF-9053-B5531BA4E291}"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35977-C6E8-48D9-9113-0D6240E5A1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2D539E-0C30-40AF-9053-B5531BA4E291}"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35977-C6E8-48D9-9113-0D6240E5A1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2D539E-0C30-40AF-9053-B5531BA4E291}"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35977-C6E8-48D9-9113-0D6240E5A1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2D539E-0C30-40AF-9053-B5531BA4E291}"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35977-C6E8-48D9-9113-0D6240E5A1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2D539E-0C30-40AF-9053-B5531BA4E291}"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35977-C6E8-48D9-9113-0D6240E5A1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2D539E-0C30-40AF-9053-B5531BA4E291}" type="datetimeFigureOut">
              <a:rPr lang="en-US" smtClean="0"/>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35977-C6E8-48D9-9113-0D6240E5A1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2D539E-0C30-40AF-9053-B5531BA4E291}" type="datetimeFigureOut">
              <a:rPr lang="en-US" smtClean="0"/>
              <a:t>2/25/2015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435977-C6E8-48D9-9113-0D6240E5A1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2D539E-0C30-40AF-9053-B5531BA4E291}" type="datetimeFigureOut">
              <a:rPr lang="en-US" smtClean="0"/>
              <a:t>2/25/2015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435977-C6E8-48D9-9113-0D6240E5A1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D539E-0C30-40AF-9053-B5531BA4E291}" type="datetimeFigureOut">
              <a:rPr lang="en-US" smtClean="0"/>
              <a:t>2/25/2015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435977-C6E8-48D9-9113-0D6240E5A1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2D539E-0C30-40AF-9053-B5531BA4E291}" type="datetimeFigureOut">
              <a:rPr lang="en-US" smtClean="0"/>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35977-C6E8-48D9-9113-0D6240E5A1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2D539E-0C30-40AF-9053-B5531BA4E291}" type="datetimeFigureOut">
              <a:rPr lang="en-US" smtClean="0"/>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35977-C6E8-48D9-9113-0D6240E5A1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D539E-0C30-40AF-9053-B5531BA4E291}" type="datetimeFigureOut">
              <a:rPr lang="en-US" smtClean="0"/>
              <a:t>2/25/2015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35977-C6E8-48D9-9113-0D6240E5A1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Fragments in Android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pPr>
              <a:buNone/>
            </a:pPr>
            <a:r>
              <a:rPr lang="en-US" b="1" dirty="0" smtClean="0"/>
              <a:t>Fragments</a:t>
            </a:r>
          </a:p>
          <a:p>
            <a:pPr marL="0" indent="0">
              <a:buNone/>
            </a:pPr>
            <a:endParaRPr lang="en-US" sz="2200" dirty="0"/>
          </a:p>
          <a:p>
            <a:pPr marL="0" indent="0">
              <a:buNone/>
            </a:pPr>
            <a:r>
              <a:rPr lang="en-US" sz="2200" dirty="0" smtClean="0"/>
              <a:t>Fragment class in Android is used for modular UI design. A fragment resides within an Activity but it has its own input events and life cycle.</a:t>
            </a:r>
          </a:p>
          <a:p>
            <a:pPr marL="0" indent="0">
              <a:buNone/>
            </a:pPr>
            <a:endParaRPr lang="en-US" sz="2200" dirty="0"/>
          </a:p>
          <a:p>
            <a:pPr marL="0" indent="0">
              <a:buNone/>
            </a:pPr>
            <a:r>
              <a:rPr lang="en-US" sz="2200" dirty="0" smtClean="0"/>
              <a:t>Fragments are useful when you are designing your application to fit into multiple screen sizes. Since Fragments were introduced with Honeycomb, hence if you want to use them in your application an still want to support Android versions prior to Honeycomb, you must use Android Support libraries. </a:t>
            </a:r>
            <a:r>
              <a:rPr lang="en-US" sz="2400" dirty="0"/>
              <a:t>If you decide that the minimum API level your app requires is 11 or higher, you don't need to use the Support Library and can instead use the framework's built in </a:t>
            </a:r>
            <a:r>
              <a:rPr lang="en-US" sz="2400" dirty="0" smtClean="0"/>
              <a:t>Fragment class </a:t>
            </a:r>
            <a:r>
              <a:rPr lang="en-US" sz="2400" dirty="0"/>
              <a:t>and related APIs.</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Fragments &amp; its usage</a:t>
            </a:r>
            <a:endParaRPr lang="en-US" dirty="0"/>
          </a:p>
        </p:txBody>
      </p:sp>
      <p:sp>
        <p:nvSpPr>
          <p:cNvPr id="3" name="Content Placeholder 2"/>
          <p:cNvSpPr>
            <a:spLocks noGrp="1"/>
          </p:cNvSpPr>
          <p:nvPr>
            <p:ph idx="1"/>
          </p:nvPr>
        </p:nvSpPr>
        <p:spPr>
          <a:xfrm>
            <a:off x="0" y="990600"/>
            <a:ext cx="9144000" cy="5867400"/>
          </a:xfrm>
        </p:spPr>
        <p:txBody>
          <a:bodyPr>
            <a:normAutofit/>
          </a:bodyPr>
          <a:lstStyle/>
          <a:p>
            <a:pPr marL="0" indent="0">
              <a:buNone/>
            </a:pPr>
            <a:r>
              <a:rPr lang="en-US" sz="2000" dirty="0" smtClean="0"/>
              <a:t>If your application is running on a tab then you get more screen real estate. If the same app runs on a mobile with smaller screen, you need to accommodate the larger layout into two screens. With the fragments, these kind of situations can be handled with ease.</a:t>
            </a:r>
          </a:p>
          <a:p>
            <a:pPr marL="0" indent="0">
              <a:buNone/>
            </a:pPr>
            <a:endParaRPr lang="en-US" sz="2000" dirty="0"/>
          </a:p>
        </p:txBody>
      </p:sp>
      <p:pic>
        <p:nvPicPr>
          <p:cNvPr id="4" name="Picture 3" descr="fragments.png"/>
          <p:cNvPicPr>
            <a:picLocks noChangeAspect="1"/>
          </p:cNvPicPr>
          <p:nvPr/>
        </p:nvPicPr>
        <p:blipFill>
          <a:blip r:embed="rId2"/>
          <a:stretch>
            <a:fillRect/>
          </a:stretch>
        </p:blipFill>
        <p:spPr>
          <a:xfrm>
            <a:off x="838200" y="2133600"/>
            <a:ext cx="7111112" cy="41015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6324600" cy="1143000"/>
          </a:xfrm>
        </p:spPr>
        <p:txBody>
          <a:bodyPr/>
          <a:lstStyle/>
          <a:p>
            <a:r>
              <a:rPr lang="en-US" dirty="0" smtClean="0"/>
              <a:t>Fragment Lifecycle</a:t>
            </a:r>
            <a:endParaRPr lang="en-US" dirty="0"/>
          </a:p>
        </p:txBody>
      </p:sp>
      <p:pic>
        <p:nvPicPr>
          <p:cNvPr id="4" name="Content Placeholder 3" descr="fragment.png"/>
          <p:cNvPicPr>
            <a:picLocks noGrp="1" noChangeAspect="1"/>
          </p:cNvPicPr>
          <p:nvPr>
            <p:ph idx="1"/>
          </p:nvPr>
        </p:nvPicPr>
        <p:blipFill>
          <a:blip r:embed="rId2"/>
          <a:stretch>
            <a:fillRect/>
          </a:stretch>
        </p:blipFill>
        <p:spPr>
          <a:xfrm>
            <a:off x="1295400" y="990600"/>
            <a:ext cx="6624752" cy="5867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600" dirty="0"/>
              <a:t>Fragment has many methods which can be overridden to plug into the lifecycle (similar to an Activity</a:t>
            </a:r>
            <a:r>
              <a:rPr lang="en-US" sz="2600" dirty="0" smtClean="0"/>
              <a:t>):</a:t>
            </a:r>
          </a:p>
          <a:p>
            <a:pPr marL="0" indent="0">
              <a:buNone/>
            </a:pPr>
            <a:endParaRPr lang="en-US" sz="2600" dirty="0"/>
          </a:p>
          <a:p>
            <a:pPr marL="514350" indent="-514350">
              <a:buFont typeface="+mj-lt"/>
              <a:buAutoNum type="arabicPeriod"/>
            </a:pPr>
            <a:r>
              <a:rPr lang="en-US" sz="2200" dirty="0" err="1"/>
              <a:t>onAttach</a:t>
            </a:r>
            <a:r>
              <a:rPr lang="en-US" sz="2200" dirty="0"/>
              <a:t>() is called when a fragment is connected to an activity.</a:t>
            </a:r>
          </a:p>
          <a:p>
            <a:pPr marL="514350" indent="-514350">
              <a:buFont typeface="+mj-lt"/>
              <a:buAutoNum type="arabicPeriod"/>
            </a:pPr>
            <a:r>
              <a:rPr lang="en-US" sz="2200" dirty="0" err="1"/>
              <a:t>onCreate</a:t>
            </a:r>
            <a:r>
              <a:rPr lang="en-US" sz="2200" dirty="0"/>
              <a:t>() is called to do initial creation of the fragment.</a:t>
            </a:r>
          </a:p>
          <a:p>
            <a:pPr marL="514350" indent="-514350">
              <a:buFont typeface="+mj-lt"/>
              <a:buAutoNum type="arabicPeriod"/>
            </a:pPr>
            <a:r>
              <a:rPr lang="en-US" sz="2200" dirty="0" err="1"/>
              <a:t>onCreateView</a:t>
            </a:r>
            <a:r>
              <a:rPr lang="en-US" sz="2200" dirty="0"/>
              <a:t>() is called by Android once the Fragment should inflate a view.</a:t>
            </a:r>
          </a:p>
          <a:p>
            <a:pPr marL="514350" indent="-514350">
              <a:buFont typeface="+mj-lt"/>
              <a:buAutoNum type="arabicPeriod"/>
            </a:pPr>
            <a:r>
              <a:rPr lang="en-US" sz="2200" dirty="0" err="1"/>
              <a:t>onActivityCreated</a:t>
            </a:r>
            <a:r>
              <a:rPr lang="en-US" sz="2200" dirty="0"/>
              <a:t>() is called when host activity has completed its </a:t>
            </a:r>
            <a:r>
              <a:rPr lang="en-US" sz="2200" dirty="0" err="1"/>
              <a:t>onCreate</a:t>
            </a:r>
            <a:r>
              <a:rPr lang="en-US" sz="2200" dirty="0"/>
              <a:t>()method.</a:t>
            </a:r>
          </a:p>
          <a:p>
            <a:pPr marL="514350" indent="-514350">
              <a:buFont typeface="+mj-lt"/>
              <a:buAutoNum type="arabicPeriod"/>
            </a:pPr>
            <a:r>
              <a:rPr lang="en-US" sz="2200" dirty="0" err="1"/>
              <a:t>onStart</a:t>
            </a:r>
            <a:r>
              <a:rPr lang="en-US" sz="2200" dirty="0"/>
              <a:t>() is called once the fragment gets visible.</a:t>
            </a:r>
          </a:p>
          <a:p>
            <a:pPr marL="514350" indent="-514350">
              <a:buFont typeface="+mj-lt"/>
              <a:buAutoNum type="arabicPeriod"/>
            </a:pPr>
            <a:r>
              <a:rPr lang="en-US" sz="2200" dirty="0" err="1"/>
              <a:t>onResume</a:t>
            </a:r>
            <a:r>
              <a:rPr lang="en-US" sz="2200" dirty="0"/>
              <a:t>() - Allocate “expensive” resources such as registering for location, sensor updates, etc.</a:t>
            </a:r>
          </a:p>
          <a:p>
            <a:pPr marL="514350" indent="-514350">
              <a:buFont typeface="+mj-lt"/>
              <a:buAutoNum type="arabicPeriod"/>
            </a:pPr>
            <a:r>
              <a:rPr lang="en-US" sz="2200" dirty="0" err="1"/>
              <a:t>onPause</a:t>
            </a:r>
            <a:r>
              <a:rPr lang="en-US" sz="2200" dirty="0"/>
              <a:t>() - Release “expensive” resources. Commit any changes.</a:t>
            </a:r>
          </a:p>
          <a:p>
            <a:pPr marL="514350" indent="-514350">
              <a:buFont typeface="+mj-lt"/>
              <a:buAutoNum type="arabicPeriod"/>
            </a:pPr>
            <a:r>
              <a:rPr lang="en-US" sz="2200" dirty="0" err="1"/>
              <a:t>onDestroyView</a:t>
            </a:r>
            <a:r>
              <a:rPr lang="en-US" sz="2200" dirty="0"/>
              <a:t>() is called when fragment's view is being destroyed, but the fragment is still kept around.</a:t>
            </a:r>
          </a:p>
          <a:p>
            <a:pPr marL="514350" indent="-514350">
              <a:buFont typeface="+mj-lt"/>
              <a:buAutoNum type="arabicPeriod"/>
            </a:pPr>
            <a:r>
              <a:rPr lang="en-US" sz="2200" dirty="0" err="1"/>
              <a:t>onDestroy</a:t>
            </a:r>
            <a:r>
              <a:rPr lang="en-US" sz="2200" dirty="0"/>
              <a:t>() is called when fragment is no longer in use.</a:t>
            </a:r>
          </a:p>
          <a:p>
            <a:pPr marL="514350" indent="-514350">
              <a:buFont typeface="+mj-lt"/>
              <a:buAutoNum type="arabicPeriod"/>
            </a:pPr>
            <a:r>
              <a:rPr lang="en-US" sz="2200" dirty="0" err="1"/>
              <a:t>onDetach</a:t>
            </a:r>
            <a:r>
              <a:rPr lang="en-US" sz="2200" dirty="0"/>
              <a:t>() is called when fragment is no longer connected to the activity.</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200" dirty="0"/>
              <a:t>The most common ones to override </a:t>
            </a:r>
            <a:r>
              <a:rPr lang="en-US" sz="2200" dirty="0" smtClean="0"/>
              <a:t>are</a:t>
            </a:r>
            <a:r>
              <a:rPr lang="en-US" sz="2200" dirty="0"/>
              <a:t> </a:t>
            </a:r>
            <a:r>
              <a:rPr lang="en-US" sz="2200" dirty="0" smtClean="0"/>
              <a:t>:</a:t>
            </a:r>
          </a:p>
          <a:p>
            <a:pPr marL="0" indent="0">
              <a:buNone/>
            </a:pPr>
            <a:endParaRPr lang="en-US" sz="2200" dirty="0" smtClean="0"/>
          </a:p>
          <a:p>
            <a:pPr marL="457200" indent="-457200">
              <a:buFont typeface="+mj-lt"/>
              <a:buAutoNum type="arabicPeriod"/>
            </a:pPr>
            <a:r>
              <a:rPr lang="en-US" sz="2200" dirty="0" err="1" smtClean="0"/>
              <a:t>onCreateView</a:t>
            </a:r>
            <a:r>
              <a:rPr lang="en-US" sz="2200" dirty="0"/>
              <a:t> </a:t>
            </a:r>
            <a:r>
              <a:rPr lang="en-US" sz="2200" dirty="0" smtClean="0"/>
              <a:t>- use it for view initialization</a:t>
            </a:r>
          </a:p>
          <a:p>
            <a:pPr marL="457200" indent="-457200">
              <a:buFont typeface="+mj-lt"/>
              <a:buAutoNum type="arabicPeriod"/>
            </a:pPr>
            <a:r>
              <a:rPr lang="en-US" sz="2200" dirty="0" err="1" smtClean="0"/>
              <a:t>onCreate</a:t>
            </a:r>
            <a:r>
              <a:rPr lang="en-US" sz="2200" dirty="0" smtClean="0"/>
              <a:t> – use it for data initialization</a:t>
            </a:r>
          </a:p>
          <a:p>
            <a:pPr marL="457200" indent="-457200">
              <a:buFont typeface="+mj-lt"/>
              <a:buAutoNum type="arabicPeriod"/>
            </a:pPr>
            <a:r>
              <a:rPr lang="en-US" sz="2200" dirty="0" err="1" smtClean="0"/>
              <a:t>onActivityCreated</a:t>
            </a:r>
            <a:r>
              <a:rPr lang="en-US" sz="2200" dirty="0" smtClean="0"/>
              <a:t> – use it for tasks which require Activity to be ready</a:t>
            </a:r>
          </a:p>
          <a:p>
            <a:pPr marL="457200" indent="-457200">
              <a:buNone/>
            </a:pPr>
            <a:endParaRPr lang="en-US" sz="2200" dirty="0"/>
          </a:p>
          <a:p>
            <a:pPr marL="457200" indent="-457200">
              <a:buNone/>
            </a:pP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Creating a Fragment</a:t>
            </a:r>
            <a:endParaRPr lang="en-US" dirty="0"/>
          </a:p>
        </p:txBody>
      </p:sp>
      <p:sp>
        <p:nvSpPr>
          <p:cNvPr id="3" name="Content Placeholder 2"/>
          <p:cNvSpPr>
            <a:spLocks noGrp="1"/>
          </p:cNvSpPr>
          <p:nvPr>
            <p:ph idx="1"/>
          </p:nvPr>
        </p:nvSpPr>
        <p:spPr>
          <a:xfrm>
            <a:off x="0" y="914400"/>
            <a:ext cx="9144000" cy="5943600"/>
          </a:xfrm>
        </p:spPr>
        <p:txBody>
          <a:bodyPr/>
          <a:lstStyle/>
          <a:p>
            <a:pPr marL="0" indent="0">
              <a:buNone/>
            </a:pPr>
            <a:r>
              <a:rPr lang="en-US" dirty="0" smtClean="0"/>
              <a:t>Steps involved in creating a fragment can be logically stated as:</a:t>
            </a:r>
          </a:p>
          <a:p>
            <a:pPr marL="514350" indent="-514350">
              <a:buAutoNum type="arabicPeriod"/>
            </a:pPr>
            <a:r>
              <a:rPr lang="en-US" dirty="0" smtClean="0"/>
              <a:t>Create a JAVA class that extends Fragment or its subclass.</a:t>
            </a:r>
          </a:p>
          <a:p>
            <a:pPr marL="514350" indent="-514350">
              <a:buAutoNum type="arabicPeriod"/>
            </a:pPr>
            <a:r>
              <a:rPr lang="en-US" dirty="0" smtClean="0"/>
              <a:t>Create layout xml file for the Fragment.</a:t>
            </a:r>
          </a:p>
          <a:p>
            <a:pPr marL="514350" indent="-514350">
              <a:buAutoNum type="arabicPeriod"/>
            </a:pPr>
            <a:r>
              <a:rPr lang="en-US" dirty="0" smtClean="0"/>
              <a:t>Create a JAVA class for your Activity.</a:t>
            </a:r>
          </a:p>
          <a:p>
            <a:pPr marL="514350" indent="-514350">
              <a:buAutoNum type="arabicPeriod"/>
            </a:pPr>
            <a:r>
              <a:rPr lang="en-US" dirty="0" smtClean="0"/>
              <a:t>Create your Activity’s layout xml file and add your fragments there.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Creating Fragments Dynamically</a:t>
            </a:r>
            <a:endParaRPr lang="en-US" dirty="0"/>
          </a:p>
        </p:txBody>
      </p:sp>
      <p:sp>
        <p:nvSpPr>
          <p:cNvPr id="3" name="Content Placeholder 2"/>
          <p:cNvSpPr>
            <a:spLocks noGrp="1"/>
          </p:cNvSpPr>
          <p:nvPr>
            <p:ph idx="1"/>
          </p:nvPr>
        </p:nvSpPr>
        <p:spPr>
          <a:xfrm>
            <a:off x="0" y="838200"/>
            <a:ext cx="9144000" cy="6019800"/>
          </a:xfrm>
        </p:spPr>
        <p:txBody>
          <a:bodyPr/>
          <a:lstStyle/>
          <a:p>
            <a:pPr marL="0" indent="0">
              <a:buNone/>
            </a:pPr>
            <a:r>
              <a:rPr lang="en-US" sz="2000" dirty="0"/>
              <a:t>The second way is by adding the fragment </a:t>
            </a:r>
            <a:r>
              <a:rPr lang="en-US" sz="2000" b="1" dirty="0"/>
              <a:t>dynamically</a:t>
            </a:r>
            <a:r>
              <a:rPr lang="en-US" sz="2000" dirty="0"/>
              <a:t> in Java using </a:t>
            </a:r>
            <a:r>
              <a:rPr lang="en-US" sz="2000" dirty="0" err="1"/>
              <a:t>theFragmentManager</a:t>
            </a:r>
            <a:r>
              <a:rPr lang="en-US" sz="2000" dirty="0"/>
              <a:t>. The </a:t>
            </a:r>
            <a:r>
              <a:rPr lang="en-US" sz="2000" dirty="0" err="1"/>
              <a:t>FragmentManager</a:t>
            </a:r>
            <a:r>
              <a:rPr lang="en-US" sz="2000" dirty="0"/>
              <a:t> class and the </a:t>
            </a:r>
            <a:r>
              <a:rPr lang="en-US" sz="2000" dirty="0" err="1" smtClean="0"/>
              <a:t>FragmentTransaction</a:t>
            </a:r>
            <a:r>
              <a:rPr lang="en-US" sz="2000" dirty="0" smtClean="0"/>
              <a:t> class allow </a:t>
            </a:r>
            <a:r>
              <a:rPr lang="en-US" sz="2000" dirty="0"/>
              <a:t>you to add, remove and replace fragments in the layout of your activity.</a:t>
            </a:r>
          </a:p>
          <a:p>
            <a:pPr marL="0" indent="0">
              <a:buNone/>
            </a:pPr>
            <a:r>
              <a:rPr lang="en-US" sz="2000" dirty="0"/>
              <a:t>In this case, you need a "placeholder" </a:t>
            </a:r>
            <a:r>
              <a:rPr lang="en-US" sz="2000" dirty="0" err="1"/>
              <a:t>FrameLayout</a:t>
            </a:r>
            <a:r>
              <a:rPr lang="en-US" sz="2000" dirty="0"/>
              <a:t> that can later be replaced with the </a:t>
            </a:r>
            <a:r>
              <a:rPr lang="en-US" sz="2000" dirty="0" smtClean="0"/>
              <a:t>fragment. For example:</a:t>
            </a:r>
          </a:p>
          <a:p>
            <a:pPr marL="0" indent="0">
              <a:buNone/>
            </a:pPr>
            <a:endParaRPr lang="en-US" sz="2000" dirty="0" smtClean="0"/>
          </a:p>
          <a:p>
            <a:pPr marL="0" indent="0">
              <a:buNone/>
            </a:pPr>
            <a:r>
              <a:rPr lang="en-US" sz="2000" dirty="0" smtClean="0"/>
              <a:t>1. We can have a </a:t>
            </a:r>
            <a:r>
              <a:rPr lang="en-US" sz="2000" dirty="0" err="1" smtClean="0"/>
              <a:t>FrameLayout</a:t>
            </a:r>
            <a:r>
              <a:rPr lang="en-US" sz="2000" dirty="0" smtClean="0"/>
              <a:t> like below added to the layout file:</a:t>
            </a:r>
            <a:endParaRPr lang="en-US" sz="2000" dirty="0"/>
          </a:p>
          <a:p>
            <a:pPr marL="0" indent="0">
              <a:buNone/>
            </a:pPr>
            <a:endParaRPr lang="en-US" sz="2000" dirty="0"/>
          </a:p>
          <a:p>
            <a:pPr marL="0" indent="0">
              <a:buNone/>
            </a:pPr>
            <a:r>
              <a:rPr lang="en-US" sz="2000" dirty="0" smtClean="0"/>
              <a:t>&lt;</a:t>
            </a:r>
            <a:r>
              <a:rPr lang="en-US" sz="2000" dirty="0" err="1"/>
              <a:t>FrameLayout</a:t>
            </a:r>
            <a:r>
              <a:rPr lang="en-US" sz="2000" dirty="0" smtClean="0"/>
              <a:t> </a:t>
            </a:r>
          </a:p>
          <a:p>
            <a:pPr marL="0" indent="0">
              <a:buNone/>
            </a:pPr>
            <a:r>
              <a:rPr lang="en-US" sz="2000" dirty="0"/>
              <a:t>	</a:t>
            </a:r>
            <a:r>
              <a:rPr lang="en-US" sz="2000" dirty="0" err="1" smtClean="0"/>
              <a:t>android:id</a:t>
            </a:r>
            <a:r>
              <a:rPr lang="en-US" sz="2000" dirty="0" smtClean="0"/>
              <a:t>=</a:t>
            </a:r>
            <a:r>
              <a:rPr lang="en-US" sz="2000" dirty="0"/>
              <a:t>"@+id/</a:t>
            </a:r>
            <a:r>
              <a:rPr lang="en-US" sz="2000" dirty="0" err="1"/>
              <a:t>your_placeholder</a:t>
            </a:r>
            <a:r>
              <a:rPr lang="en-US" sz="2000" dirty="0"/>
              <a:t>"</a:t>
            </a:r>
            <a:r>
              <a:rPr lang="en-US" sz="2000" dirty="0" smtClean="0"/>
              <a:t> 	</a:t>
            </a:r>
            <a:r>
              <a:rPr lang="en-US" sz="2000" dirty="0" err="1" smtClean="0"/>
              <a:t>android:layout_height</a:t>
            </a:r>
            <a:r>
              <a:rPr lang="en-US" sz="2000" dirty="0" smtClean="0"/>
              <a:t>=</a:t>
            </a:r>
            <a:r>
              <a:rPr lang="en-US" sz="2000" dirty="0"/>
              <a:t>"</a:t>
            </a:r>
            <a:r>
              <a:rPr lang="en-US" sz="2000" dirty="0" err="1"/>
              <a:t>match_parent</a:t>
            </a:r>
            <a:r>
              <a:rPr lang="en-US" sz="2000" dirty="0"/>
              <a:t>"</a:t>
            </a:r>
            <a:r>
              <a:rPr lang="en-US" sz="2000" dirty="0" smtClean="0"/>
              <a:t>&gt; </a:t>
            </a:r>
          </a:p>
          <a:p>
            <a:pPr marL="0" indent="0">
              <a:buNone/>
            </a:pPr>
            <a:r>
              <a:rPr lang="en-US" sz="2000" dirty="0" smtClean="0"/>
              <a:t>&lt;/</a:t>
            </a:r>
            <a:r>
              <a:rPr lang="en-US" sz="2000" dirty="0" err="1"/>
              <a:t>FrameLayout</a:t>
            </a:r>
            <a:r>
              <a:rPr lang="en-US" sz="2000" dirty="0" smtClean="0"/>
              <a:t>&gt;</a:t>
            </a:r>
          </a:p>
          <a:p>
            <a:pPr marL="0" indent="0">
              <a:buNone/>
            </a:pPr>
            <a:endParaRPr lang="en-US" sz="2000" dirty="0"/>
          </a:p>
          <a:p>
            <a:pPr>
              <a:buNone/>
            </a:pPr>
            <a:r>
              <a:rPr lang="en-US" sz="2000" dirty="0"/>
              <a:t>2. Now using the following JAVA code, we can replace it at run time with our Fragment as shown next: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sz="2000" smtClean="0"/>
          </a:p>
          <a:p>
            <a:pPr marL="0" indent="0">
              <a:buNone/>
            </a:pPr>
            <a:r>
              <a:rPr lang="en-US" sz="2000" smtClean="0"/>
              <a:t>//</a:t>
            </a:r>
            <a:r>
              <a:rPr lang="en-US" sz="2000" dirty="0" smtClean="0"/>
              <a:t>Get </a:t>
            </a:r>
            <a:r>
              <a:rPr lang="en-US" sz="2000" dirty="0" err="1" smtClean="0"/>
              <a:t>FragmentTransaction</a:t>
            </a:r>
            <a:endParaRPr lang="en-US" sz="2000" dirty="0" smtClean="0"/>
          </a:p>
          <a:p>
            <a:pPr marL="0" indent="0">
              <a:buNone/>
            </a:pPr>
            <a:r>
              <a:rPr lang="en-US" sz="2000" dirty="0" err="1" smtClean="0"/>
              <a:t>FragmentTransaction</a:t>
            </a:r>
            <a:r>
              <a:rPr lang="en-US" sz="2000" dirty="0" smtClean="0"/>
              <a:t> ft = </a:t>
            </a:r>
            <a:r>
              <a:rPr lang="en-US" sz="2000" dirty="0" err="1" smtClean="0"/>
              <a:t>getFragmentManager</a:t>
            </a:r>
            <a:r>
              <a:rPr lang="en-US" sz="2000" dirty="0" smtClean="0"/>
              <a:t>().</a:t>
            </a:r>
            <a:r>
              <a:rPr lang="en-US" sz="2000" dirty="0" err="1" smtClean="0"/>
              <a:t>beginTransaction</a:t>
            </a:r>
            <a:r>
              <a:rPr lang="en-US" sz="2000" dirty="0" smtClean="0"/>
              <a:t>();</a:t>
            </a:r>
          </a:p>
          <a:p>
            <a:pPr marL="0" indent="0">
              <a:buNone/>
            </a:pPr>
            <a:r>
              <a:rPr lang="en-US" sz="2000" dirty="0" smtClean="0"/>
              <a:t>// Replace the container with the new fragment</a:t>
            </a:r>
          </a:p>
          <a:p>
            <a:pPr marL="0" indent="0">
              <a:buNone/>
            </a:pPr>
            <a:r>
              <a:rPr lang="en-US" sz="2000" dirty="0" err="1" smtClean="0"/>
              <a:t>ft.replace</a:t>
            </a:r>
            <a:r>
              <a:rPr lang="en-US" sz="2000" dirty="0" smtClean="0"/>
              <a:t>(</a:t>
            </a:r>
            <a:r>
              <a:rPr lang="en-US" sz="2000" dirty="0" err="1" smtClean="0"/>
              <a:t>R.id.dynamicFrame</a:t>
            </a:r>
            <a:r>
              <a:rPr lang="en-US" sz="2000" dirty="0" smtClean="0"/>
              <a:t>, new </a:t>
            </a:r>
            <a:r>
              <a:rPr lang="en-US" sz="2000" dirty="0" err="1" smtClean="0"/>
              <a:t>FirstFragment</a:t>
            </a:r>
            <a:r>
              <a:rPr lang="en-US" sz="2000" dirty="0" smtClean="0"/>
              <a:t>());</a:t>
            </a:r>
          </a:p>
          <a:p>
            <a:pPr marL="0" indent="0">
              <a:buNone/>
            </a:pPr>
            <a:r>
              <a:rPr lang="en-US" sz="2000" dirty="0" err="1" smtClean="0"/>
              <a:t>ft.commit</a:t>
            </a:r>
            <a:r>
              <a:rPr lang="en-US" sz="2000" dirty="0" smtClean="0"/>
              <a:t>();</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292</Words>
  <Application>Microsoft Office PowerPoint</Application>
  <PresentationFormat>On-screen Show (4:3)</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Fragments in Android</vt:lpstr>
      <vt:lpstr>Slide 2</vt:lpstr>
      <vt:lpstr>Fragments &amp; its usage</vt:lpstr>
      <vt:lpstr>Fragment Lifecycle</vt:lpstr>
      <vt:lpstr>Slide 5</vt:lpstr>
      <vt:lpstr>Slide 6</vt:lpstr>
      <vt:lpstr>Creating a Fragment</vt:lpstr>
      <vt:lpstr>Creating Fragments Dynamically</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Fragments in Android</dc:title>
  <dc:creator>Sanat</dc:creator>
  <cp:lastModifiedBy>Sanat</cp:lastModifiedBy>
  <cp:revision>17</cp:revision>
  <dcterms:created xsi:type="dcterms:W3CDTF">2015-02-25T16:06:40Z</dcterms:created>
  <dcterms:modified xsi:type="dcterms:W3CDTF">2015-02-25T17:40:04Z</dcterms:modified>
</cp:coreProperties>
</file>