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9" r:id="rId8"/>
    <p:sldId id="278" r:id="rId9"/>
  </p:sldIdLst>
  <p:sldSz cx="24384000" cy="13716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Helvetica Neue" panose="02000503000000020004" pitchFamily="2" charset="0"/>
      <p:regular r:id="rId13"/>
      <p:bold r:id="rId14"/>
      <p:italic r:id="rId15"/>
      <p:boldItalic r:id="rId16"/>
    </p:embeddedFont>
    <p:embeddedFont>
      <p:font typeface="Helvetica Neue Light" panose="020004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52" d="100"/>
          <a:sy n="52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 introduction">
  <p:cSld name="lab introduc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8022" y="802769"/>
            <a:ext cx="1451215" cy="480230"/>
            <a:chOff x="0" y="0"/>
            <a:chExt cx="1451214" cy="480229"/>
          </a:xfrm>
        </p:grpSpPr>
        <p:pic>
          <p:nvPicPr>
            <p:cNvPr id="13" name="Google Shape;13;p3" descr="影像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197" y="0"/>
              <a:ext cx="964017" cy="480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3"/>
            <p:cNvSpPr/>
            <p:nvPr/>
          </p:nvSpPr>
          <p:spPr>
            <a:xfrm>
              <a:off x="0" y="0"/>
              <a:ext cx="1213631" cy="480229"/>
            </a:xfrm>
            <a:prstGeom prst="rect">
              <a:avLst/>
            </a:prstGeom>
            <a:solidFill>
              <a:srgbClr val="55AB6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" name="Google Shape;15;p3"/>
          <p:cNvSpPr/>
          <p:nvPr/>
        </p:nvSpPr>
        <p:spPr>
          <a:xfrm>
            <a:off x="0" y="13237884"/>
            <a:ext cx="24400045" cy="480230"/>
          </a:xfrm>
          <a:prstGeom prst="rect">
            <a:avLst/>
          </a:prstGeom>
          <a:solidFill>
            <a:srgbClr val="55AB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166291" y="815475"/>
            <a:ext cx="14511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443208" y="548790"/>
            <a:ext cx="208281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5000"/>
              <a:buFont typeface="Avenir"/>
              <a:buNone/>
              <a:defRPr sz="5000">
                <a:solidFill>
                  <a:srgbClr val="3268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443200" y="2385150"/>
            <a:ext cx="21995400" cy="9051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3164255" y="821938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71000" y="707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900"/>
              <a:buFont typeface="Avenir"/>
              <a:buNone/>
              <a:defRPr sz="39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504A"/>
              </a:buClr>
              <a:buSzPts val="3500"/>
              <a:buFont typeface="Avenir"/>
              <a:buNone/>
              <a:defRPr sz="3500" b="0" i="0" u="none" strike="noStrike" cap="none">
                <a:solidFill>
                  <a:srgbClr val="54504A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nriqueyamahata/bank-marketing" TargetMode="External"/><Relationship Id="rId2" Type="http://schemas.openxmlformats.org/officeDocument/2006/relationships/hyperlink" Target="https://colab.research.google.com/drive/1-GBZkZfJr4ZhVmu4yTWUQK84-QkOMhFf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nriqueyamahata/bank-marketing" TargetMode="External"/><Relationship Id="rId2" Type="http://schemas.openxmlformats.org/officeDocument/2006/relationships/hyperlink" Target="https://colab.research.google.com/drive/1-GBZkZfJr4ZhVmu4yTWUQK84-QkOMhFf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7qa1MjjolEVJTcFH_Zm2o-WmXZVd9Aej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1857250" y="5775000"/>
            <a:ext cx="14947500" cy="21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dirty="0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Data Mining Homework1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dirty="0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P76091048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6841"/>
              </a:buClr>
              <a:buSzPts val="7000"/>
              <a:buFont typeface="Avenir"/>
              <a:buNone/>
            </a:pPr>
            <a:r>
              <a:rPr lang="en-US" sz="6500" dirty="0" err="1">
                <a:solidFill>
                  <a:srgbClr val="326841"/>
                </a:solidFill>
                <a:latin typeface="Avenir"/>
                <a:ea typeface="Avenir"/>
                <a:cs typeface="Avenir"/>
                <a:sym typeface="Avenir"/>
              </a:rPr>
              <a:t>仰凱駿</a:t>
            </a:r>
            <a:endParaRPr sz="6500" dirty="0">
              <a:solidFill>
                <a:srgbClr val="32684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" name="Google Shape;34;p6" descr="資產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3848" y="-738048"/>
            <a:ext cx="6319401" cy="1519209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3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7D5F6D-A456-5741-9841-CC85F9210A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A571CD-EA29-EE4C-9E9E-E51EBC5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F3EEC6-4549-3B44-808F-F880EDAA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 err="1">
                <a:latin typeface="+mj-lt"/>
              </a:rPr>
              <a:t>Aprior</a:t>
            </a:r>
            <a:r>
              <a:rPr kumimoji="1" lang="en-US" altLang="zh-TW" sz="4000" dirty="0">
                <a:latin typeface="+mj-lt"/>
              </a:rPr>
              <a:t> Algorithm Implementation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+mj-lt"/>
              </a:rPr>
              <a:t>FP-Growth Implementation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+mj-lt"/>
              </a:rPr>
              <a:t>Compare Result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+mj-lt"/>
              </a:rPr>
              <a:t>Conclusion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+mj-lt"/>
              </a:rPr>
              <a:t>Dataset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latin typeface="+mj-lt"/>
              </a:rPr>
              <a:t>Q&amp;A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5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AF5279-CBE5-3746-97BD-E3F925F743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3C84DCF-80C9-104E-8051-28AA8ABC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sz="5400" dirty="0" err="1"/>
              <a:t>Aprior</a:t>
            </a:r>
            <a:r>
              <a:rPr kumimoji="1" lang="en-US" altLang="zh-TW" sz="5400" dirty="0"/>
              <a:t> Algorithm Implementation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B2F116-1599-E54F-95CC-F0DF4522C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根據</a:t>
            </a:r>
            <a:r>
              <a:rPr kumimoji="1" lang="en-US" altLang="zh-TW" sz="4000" dirty="0" err="1">
                <a:latin typeface="+mn-lt"/>
              </a:rPr>
              <a:t>Aprior</a:t>
            </a:r>
            <a:r>
              <a:rPr kumimoji="1" lang="en-US" altLang="zh-TW" sz="4000" dirty="0">
                <a:latin typeface="+mn-lt"/>
              </a:rPr>
              <a:t> algorithm </a:t>
            </a:r>
            <a:r>
              <a:rPr kumimoji="1" lang="zh-TW" altLang="en-US" sz="4000" dirty="0">
                <a:latin typeface="+mn-lt"/>
              </a:rPr>
              <a:t>我用其原理實作了一個</a:t>
            </a:r>
            <a:r>
              <a:rPr kumimoji="1" lang="en-US" altLang="zh-TW" sz="4000" dirty="0">
                <a:latin typeface="+mn-lt"/>
              </a:rPr>
              <a:t>python</a:t>
            </a:r>
            <a:r>
              <a:rPr kumimoji="1" lang="zh-TW" altLang="en-US" sz="4000" dirty="0">
                <a:latin typeface="+mn-lt"/>
              </a:rPr>
              <a:t>的程式。在這個</a:t>
            </a:r>
            <a:r>
              <a:rPr kumimoji="1" lang="en-US" altLang="zh-TW" sz="4000" dirty="0">
                <a:latin typeface="+mn-lt"/>
              </a:rPr>
              <a:t>project</a:t>
            </a:r>
            <a:r>
              <a:rPr kumimoji="1" lang="zh-TW" altLang="en-US" sz="4000" dirty="0">
                <a:latin typeface="+mn-lt"/>
              </a:rPr>
              <a:t>中，是我第一次用關聯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示分析來近來進行資料探勘，而以下是我在</a:t>
            </a:r>
            <a:r>
              <a:rPr kumimoji="1" lang="en-US" altLang="zh-TW" sz="4000" dirty="0" err="1">
                <a:latin typeface="+mn-lt"/>
              </a:rPr>
              <a:t>Colab</a:t>
            </a:r>
            <a:r>
              <a:rPr kumimoji="1" lang="zh-TW" altLang="en-US" sz="4000" dirty="0">
                <a:latin typeface="+mn-lt"/>
              </a:rPr>
              <a:t>上的寫作過程。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4000" dirty="0">
                <a:latin typeface="+mn-lt"/>
                <a:hlinkClick r:id="rId2"/>
              </a:rPr>
              <a:t>Aprior Algorithm Colab Page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在過程中，我使用了</a:t>
            </a:r>
            <a:r>
              <a:rPr kumimoji="1" lang="en-US" altLang="zh-TW" sz="4000" dirty="0">
                <a:latin typeface="+mn-lt"/>
              </a:rPr>
              <a:t>IBM generator </a:t>
            </a:r>
            <a:r>
              <a:rPr kumimoji="1" lang="zh-TW" altLang="en-US" sz="4000" dirty="0">
                <a:latin typeface="+mn-lt"/>
              </a:rPr>
              <a:t>的資料，以及從</a:t>
            </a:r>
            <a:r>
              <a:rPr kumimoji="1" lang="en-US" altLang="zh-TW" sz="4000" dirty="0">
                <a:latin typeface="+mn-lt"/>
              </a:rPr>
              <a:t>Kaggle </a:t>
            </a:r>
            <a:r>
              <a:rPr kumimoji="1" lang="zh-TW" altLang="en-US" sz="4000" dirty="0">
                <a:latin typeface="+mn-lt"/>
              </a:rPr>
              <a:t>上面找到的資料來進行分析，</a:t>
            </a:r>
            <a:r>
              <a:rPr kumimoji="1" lang="en-US" altLang="zh-TW" sz="4000" dirty="0">
                <a:latin typeface="+mn-lt"/>
              </a:rPr>
              <a:t>IBM</a:t>
            </a:r>
            <a:r>
              <a:rPr kumimoji="1" lang="zh-TW" altLang="en-US" sz="4000" dirty="0">
                <a:latin typeface="+mn-lt"/>
              </a:rPr>
              <a:t>的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資料在</a:t>
            </a:r>
            <a:r>
              <a:rPr kumimoji="1" lang="en-US" altLang="zh-TW" sz="4000" dirty="0">
                <a:latin typeface="+mn-lt"/>
              </a:rPr>
              <a:t>gen</a:t>
            </a:r>
            <a:r>
              <a:rPr kumimoji="1" lang="zh-TW" altLang="en-US" sz="4000" dirty="0">
                <a:latin typeface="+mn-lt"/>
              </a:rPr>
              <a:t>的時候我將</a:t>
            </a:r>
            <a:r>
              <a:rPr kumimoji="1" lang="en-US" altLang="zh-TW" sz="4000" dirty="0">
                <a:latin typeface="+mn-lt"/>
              </a:rPr>
              <a:t>item </a:t>
            </a:r>
            <a:r>
              <a:rPr kumimoji="1" lang="zh-TW" altLang="en-US" sz="4000" dirty="0">
                <a:latin typeface="+mn-lt"/>
              </a:rPr>
              <a:t>的</a:t>
            </a:r>
            <a:r>
              <a:rPr kumimoji="1" lang="en-US" altLang="zh-TW" sz="4000" dirty="0">
                <a:latin typeface="+mn-lt"/>
              </a:rPr>
              <a:t>parameter </a:t>
            </a:r>
            <a:r>
              <a:rPr kumimoji="1" lang="zh-TW" altLang="en-US" sz="4000" dirty="0">
                <a:latin typeface="+mn-lt"/>
              </a:rPr>
              <a:t>設定為</a:t>
            </a:r>
            <a:r>
              <a:rPr kumimoji="1" lang="en-US" altLang="zh-TW" sz="4000" dirty="0">
                <a:latin typeface="+mn-lt"/>
              </a:rPr>
              <a:t>0.1 </a:t>
            </a:r>
            <a:r>
              <a:rPr kumimoji="1" lang="zh-TW" altLang="en-US" sz="4000" dirty="0">
                <a:latin typeface="+mn-lt"/>
              </a:rPr>
              <a:t>意思是只會有</a:t>
            </a:r>
            <a:r>
              <a:rPr kumimoji="1" lang="en-US" altLang="zh-TW" sz="4000" dirty="0">
                <a:latin typeface="+mn-lt"/>
              </a:rPr>
              <a:t>100</a:t>
            </a:r>
            <a:r>
              <a:rPr kumimoji="1" lang="zh-TW" altLang="en-US" sz="4000" dirty="0">
                <a:latin typeface="+mn-lt"/>
              </a:rPr>
              <a:t>種</a:t>
            </a:r>
            <a:r>
              <a:rPr kumimoji="1" lang="en-US" altLang="zh-TW" sz="4000" dirty="0">
                <a:latin typeface="+mn-lt"/>
              </a:rPr>
              <a:t>item</a:t>
            </a:r>
            <a:r>
              <a:rPr kumimoji="1" lang="zh-TW" altLang="en-US" sz="4000" dirty="0">
                <a:latin typeface="+mn-lt"/>
              </a:rPr>
              <a:t>出現，讓我比較好控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制</a:t>
            </a:r>
            <a:r>
              <a:rPr kumimoji="1" lang="en-US" altLang="zh-TW" sz="4000" dirty="0" err="1">
                <a:latin typeface="+mn-lt"/>
              </a:rPr>
              <a:t>min_support</a:t>
            </a:r>
            <a:r>
              <a:rPr kumimoji="1" lang="zh-TW" altLang="en-US" sz="4000" dirty="0">
                <a:latin typeface="+mn-lt"/>
              </a:rPr>
              <a:t> 的大小。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另外</a:t>
            </a:r>
            <a:r>
              <a:rPr kumimoji="1" lang="en-US" altLang="zh-TW" sz="4000" dirty="0">
                <a:latin typeface="+mn-lt"/>
              </a:rPr>
              <a:t>Kaggle </a:t>
            </a:r>
            <a:r>
              <a:rPr kumimoji="1" lang="zh-TW" altLang="en-US" sz="4000" dirty="0">
                <a:latin typeface="+mn-lt"/>
              </a:rPr>
              <a:t>的資料我是參考這個網址的資料來進行分析：</a:t>
            </a:r>
            <a:r>
              <a:rPr kumimoji="1" lang="en" altLang="zh-TW" sz="4000" dirty="0">
                <a:latin typeface="+mn-lt"/>
                <a:hlinkClick r:id="rId3"/>
              </a:rPr>
              <a:t>kaggle </a:t>
            </a:r>
            <a:r>
              <a:rPr kumimoji="1" lang="zh-TW" altLang="en-US" sz="4000" dirty="0">
                <a:latin typeface="+mn-lt"/>
                <a:hlinkClick r:id="rId3"/>
              </a:rPr>
              <a:t>資料集</a:t>
            </a:r>
            <a:r>
              <a:rPr kumimoji="1" lang="zh-TW" altLang="en-US" sz="4000" dirty="0">
                <a:latin typeface="+mn-lt"/>
              </a:rPr>
              <a:t>。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最終的結果以</a:t>
            </a:r>
            <a:r>
              <a:rPr kumimoji="1" lang="en-US" altLang="zh-TW" sz="4000" dirty="0">
                <a:latin typeface="+mn-lt"/>
              </a:rPr>
              <a:t>.csv</a:t>
            </a:r>
            <a:r>
              <a:rPr kumimoji="1" lang="zh-TW" altLang="en-US" sz="4000" dirty="0">
                <a:latin typeface="+mn-lt"/>
              </a:rPr>
              <a:t>檔案輸出，在執行過程中明顯感受到</a:t>
            </a:r>
            <a:r>
              <a:rPr kumimoji="1" lang="en-US" altLang="zh-TW" sz="4000" dirty="0" err="1">
                <a:latin typeface="+mn-lt"/>
              </a:rPr>
              <a:t>Aprior</a:t>
            </a:r>
            <a:r>
              <a:rPr kumimoji="1" lang="en-US" altLang="zh-TW" sz="4000" dirty="0">
                <a:latin typeface="+mn-lt"/>
              </a:rPr>
              <a:t> Algo.</a:t>
            </a:r>
            <a:r>
              <a:rPr kumimoji="1" lang="zh-TW" altLang="en-US" sz="4000" dirty="0">
                <a:latin typeface="+mn-lt"/>
              </a:rPr>
              <a:t>的執行速度並不理想。</a:t>
            </a:r>
            <a:endParaRPr kumimoji="1" lang="en-US" altLang="zh-TW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69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4096C8-04DA-AA4E-9AE5-65D484165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601899-999B-6746-AFAE-4EA53D9E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FP-Growth 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0BD6BF-1933-F44A-9E27-EC02E7854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在</a:t>
            </a:r>
            <a:r>
              <a:rPr kumimoji="1" lang="en-US" altLang="zh-TW" sz="4000" dirty="0">
                <a:latin typeface="+mn-lt"/>
              </a:rPr>
              <a:t>FP-Growth </a:t>
            </a:r>
            <a:r>
              <a:rPr kumimoji="1" lang="zh-TW" altLang="en-US" sz="4000" dirty="0">
                <a:latin typeface="+mn-lt"/>
              </a:rPr>
              <a:t>的部分，我是採用</a:t>
            </a:r>
            <a:r>
              <a:rPr kumimoji="1" lang="en-US" altLang="zh-TW" sz="4000" dirty="0" err="1">
                <a:latin typeface="+mn-lt"/>
              </a:rPr>
              <a:t>FPtree</a:t>
            </a:r>
            <a:r>
              <a:rPr kumimoji="1" lang="zh-TW" altLang="en-US" sz="4000" dirty="0">
                <a:latin typeface="+mn-lt"/>
              </a:rPr>
              <a:t>的方式來實作</a:t>
            </a:r>
            <a:r>
              <a:rPr kumimoji="1" lang="zh-TW" altLang="en-US" sz="4000" dirty="0"/>
              <a:t>，而以下是我在</a:t>
            </a:r>
            <a:r>
              <a:rPr kumimoji="1" lang="en-US" altLang="zh-TW" sz="4000" dirty="0" err="1"/>
              <a:t>Colab</a:t>
            </a:r>
            <a:r>
              <a:rPr kumimoji="1" lang="zh-TW" altLang="en-US" sz="4000" dirty="0"/>
              <a:t>上的寫作過程。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在製作</a:t>
            </a:r>
            <a:r>
              <a:rPr kumimoji="1" lang="en-US" altLang="zh-TW" sz="4000" dirty="0" err="1">
                <a:latin typeface="+mn-lt"/>
              </a:rPr>
              <a:t>FPTree</a:t>
            </a:r>
            <a:r>
              <a:rPr kumimoji="1" lang="zh-TW" altLang="en-US" sz="4000" dirty="0">
                <a:latin typeface="+mn-lt"/>
              </a:rPr>
              <a:t>的過程中花了比較多的心力，中間有一些寫的比較亂的部分後來有去除掉，試了蠻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多次以後才有成功，雖然理論上</a:t>
            </a:r>
            <a:r>
              <a:rPr kumimoji="1" lang="en-US" altLang="zh-TW" sz="4000" dirty="0">
                <a:latin typeface="+mn-lt"/>
              </a:rPr>
              <a:t>FP-Growth </a:t>
            </a:r>
            <a:r>
              <a:rPr kumimoji="1" lang="zh-TW" altLang="en-US" sz="4000" dirty="0">
                <a:latin typeface="+mn-lt"/>
              </a:rPr>
              <a:t>會比</a:t>
            </a:r>
            <a:r>
              <a:rPr kumimoji="1" lang="en-US" altLang="zh-TW" sz="4000" dirty="0" err="1">
                <a:latin typeface="+mn-lt"/>
              </a:rPr>
              <a:t>Aprior</a:t>
            </a:r>
            <a:r>
              <a:rPr kumimoji="1" lang="zh-TW" altLang="en-US" sz="4000" dirty="0">
                <a:latin typeface="+mn-lt"/>
              </a:rPr>
              <a:t>要來得快，但我在</a:t>
            </a:r>
            <a:r>
              <a:rPr kumimoji="1" lang="en-US" altLang="zh-TW" sz="4000" dirty="0">
                <a:latin typeface="+mn-lt"/>
              </a:rPr>
              <a:t>Pretreatment </a:t>
            </a:r>
            <a:r>
              <a:rPr kumimoji="1" lang="zh-TW" altLang="en-US" sz="4000" dirty="0">
                <a:latin typeface="+mn-lt"/>
              </a:rPr>
              <a:t>，會先把</a:t>
            </a:r>
            <a:endParaRPr kumimoji="1" lang="en-US" altLang="zh-TW" sz="4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4000" dirty="0" err="1">
                <a:latin typeface="+mn-lt"/>
              </a:rPr>
              <a:t>DataFrame</a:t>
            </a:r>
            <a:r>
              <a:rPr kumimoji="1" lang="zh-TW" altLang="en-US" sz="4000" dirty="0">
                <a:latin typeface="+mn-lt"/>
              </a:rPr>
              <a:t>形式的</a:t>
            </a:r>
            <a:r>
              <a:rPr kumimoji="1" lang="en-US" altLang="zh-TW" sz="4000" dirty="0">
                <a:latin typeface="+mn-lt"/>
              </a:rPr>
              <a:t>Data</a:t>
            </a:r>
            <a:r>
              <a:rPr kumimoji="1" lang="zh-TW" altLang="en-US" sz="4000" dirty="0">
                <a:latin typeface="+mn-lt"/>
              </a:rPr>
              <a:t>轉換成</a:t>
            </a:r>
            <a:r>
              <a:rPr kumimoji="1" lang="en-US" altLang="zh-TW" sz="4000" dirty="0">
                <a:latin typeface="+mn-lt"/>
              </a:rPr>
              <a:t>list</a:t>
            </a:r>
            <a:r>
              <a:rPr kumimoji="1" lang="zh-TW" altLang="en-US" sz="4000" dirty="0">
                <a:latin typeface="+mn-lt"/>
              </a:rPr>
              <a:t>包裝</a:t>
            </a:r>
            <a:r>
              <a:rPr kumimoji="1" lang="en-US" altLang="zh-TW" sz="4000" dirty="0">
                <a:latin typeface="+mn-lt"/>
              </a:rPr>
              <a:t>set</a:t>
            </a:r>
            <a:r>
              <a:rPr kumimoji="1" lang="zh-TW" altLang="en-US" sz="4000" dirty="0">
                <a:latin typeface="+mn-lt"/>
              </a:rPr>
              <a:t>，因此處理的時候花了兩次掃描資料，整個時間被</a:t>
            </a:r>
            <a:r>
              <a:rPr kumimoji="1" lang="en-US" altLang="zh-TW" sz="4000" dirty="0">
                <a:latin typeface="+mn-lt"/>
              </a:rPr>
              <a:t>bound</a:t>
            </a:r>
          </a:p>
          <a:p>
            <a:pPr>
              <a:lnSpc>
                <a:spcPct val="150000"/>
              </a:lnSpc>
            </a:pPr>
            <a:r>
              <a:rPr kumimoji="1" lang="zh-TW" altLang="en-US" sz="4000" dirty="0">
                <a:latin typeface="+mn-lt"/>
              </a:rPr>
              <a:t>住，在這種情況下比起</a:t>
            </a:r>
            <a:r>
              <a:rPr kumimoji="1" lang="en-US" altLang="zh-TW" sz="4000" dirty="0" err="1">
                <a:latin typeface="+mn-lt"/>
              </a:rPr>
              <a:t>Aprior</a:t>
            </a:r>
            <a:r>
              <a:rPr kumimoji="1" lang="en-US" altLang="zh-TW" sz="4000" dirty="0">
                <a:latin typeface="+mn-lt"/>
              </a:rPr>
              <a:t> </a:t>
            </a:r>
            <a:r>
              <a:rPr kumimoji="1" lang="zh-TW" altLang="en-US" sz="4000" dirty="0">
                <a:latin typeface="+mn-lt"/>
              </a:rPr>
              <a:t>來說，就沒有快的太多，但在</a:t>
            </a:r>
            <a:r>
              <a:rPr kumimoji="1" lang="en-US" altLang="zh-TW" sz="4000" dirty="0">
                <a:latin typeface="+mn-lt"/>
              </a:rPr>
              <a:t>memory </a:t>
            </a:r>
            <a:r>
              <a:rPr kumimoji="1" lang="zh-TW" altLang="en-US" sz="4000" dirty="0">
                <a:latin typeface="+mn-lt"/>
              </a:rPr>
              <a:t>的消耗上還是有優勢。</a:t>
            </a:r>
            <a:endParaRPr kumimoji="1" lang="en-US" altLang="zh-TW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5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DDA52-D133-254A-83C4-A1374027E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FF55DC5-89C6-B348-9F6D-BA29758F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Compare Result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CCA931-E4CB-4542-9672-B5FD05C0C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整理來說，</a:t>
            </a:r>
            <a:r>
              <a:rPr kumimoji="1" lang="en-US" altLang="zh-TW" sz="4000" dirty="0"/>
              <a:t>FP-Growth </a:t>
            </a:r>
            <a:r>
              <a:rPr kumimoji="1" lang="zh-TW" altLang="en-US" sz="4000" dirty="0"/>
              <a:t>與</a:t>
            </a:r>
            <a:r>
              <a:rPr kumimoji="1" lang="en-US" altLang="zh-TW" sz="4000" dirty="0" err="1"/>
              <a:t>Aprior</a:t>
            </a:r>
            <a:r>
              <a:rPr kumimoji="1" lang="en-US" altLang="zh-TW" sz="4000" dirty="0"/>
              <a:t> Algorithm </a:t>
            </a:r>
            <a:r>
              <a:rPr kumimoji="1" lang="zh-TW" altLang="en-US" sz="4000" dirty="0"/>
              <a:t>的效果是一樣的，在相同的參數下最終產出的</a:t>
            </a:r>
            <a:r>
              <a:rPr kumimoji="1" lang="en-US" altLang="zh-TW" sz="4000" dirty="0"/>
              <a:t>rule</a:t>
            </a:r>
            <a:r>
              <a:rPr kumimoji="1" lang="zh-TW" altLang="en-US" sz="4000" dirty="0"/>
              <a:t>結果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會一樣，差別在於使用效率以及使用空間的部分，具體而言會有以下差異：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endParaRPr kumimoji="1" lang="zh-TW" altLang="en-US" sz="40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2AEAB9-1C96-234C-A165-62CD561BA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83877"/>
              </p:ext>
            </p:extLst>
          </p:nvPr>
        </p:nvGraphicFramePr>
        <p:xfrm>
          <a:off x="4063999" y="5930900"/>
          <a:ext cx="16256001" cy="557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716172558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822724313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100057911"/>
                    </a:ext>
                  </a:extLst>
                </a:gridCol>
              </a:tblGrid>
              <a:tr h="9836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err="1">
                          <a:latin typeface="+mj-lt"/>
                        </a:rPr>
                        <a:t>Aprior</a:t>
                      </a:r>
                      <a:r>
                        <a:rPr lang="en-US" altLang="zh-TW" sz="4000" dirty="0">
                          <a:latin typeface="+mj-lt"/>
                        </a:rPr>
                        <a:t> Algorithm</a:t>
                      </a:r>
                      <a:endParaRPr lang="zh-TW" altLang="en-US" sz="4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FP-Growth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5848"/>
                  </a:ext>
                </a:extLst>
              </a:tr>
              <a:tr h="9836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Execution Time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High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Low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22087"/>
                  </a:ext>
                </a:extLst>
              </a:tr>
              <a:tr h="9836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Memory Utilization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Large Memory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Less Memory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051292"/>
                  </a:ext>
                </a:extLst>
              </a:tr>
              <a:tr h="9836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Database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err="1">
                          <a:latin typeface="+mn-lt"/>
                        </a:rPr>
                        <a:t>Saprse</a:t>
                      </a:r>
                      <a:r>
                        <a:rPr lang="en-US" altLang="zh-TW" sz="4000" dirty="0">
                          <a:latin typeface="+mn-lt"/>
                        </a:rPr>
                        <a:t> Dataset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Large and Medium Dataset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821655"/>
                  </a:ext>
                </a:extLst>
              </a:tr>
              <a:tr h="9836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Number of Database Scans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N+1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latin typeface="+mn-lt"/>
                        </a:rPr>
                        <a:t>2</a:t>
                      </a:r>
                      <a:endParaRPr lang="zh-TW" altLang="en-US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713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3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C1F4AD-BEF7-ED46-8A04-96B5E5F45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2FBE4A5-3F75-7D41-9A7D-44E4DD9D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 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FF86E-E416-F347-A3F2-7E5F93AAC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總體來說 </a:t>
            </a:r>
            <a:r>
              <a:rPr kumimoji="1" lang="en-US" altLang="zh-TW" sz="4000" dirty="0"/>
              <a:t>FP-Grow </a:t>
            </a:r>
            <a:r>
              <a:rPr kumimoji="1" lang="zh-TW" altLang="en-US" sz="4000" dirty="0"/>
              <a:t>的效率會比</a:t>
            </a:r>
            <a:r>
              <a:rPr kumimoji="1" lang="en-US" altLang="zh-TW" sz="4000" dirty="0"/>
              <a:t> </a:t>
            </a:r>
            <a:r>
              <a:rPr kumimoji="1" lang="en-US" altLang="zh-TW" sz="4000" dirty="0" err="1"/>
              <a:t>Aprior</a:t>
            </a:r>
            <a:r>
              <a:rPr kumimoji="1" lang="en-US" altLang="zh-TW" sz="4000" dirty="0"/>
              <a:t> Algorithm</a:t>
            </a:r>
            <a:r>
              <a:rPr kumimoji="1" lang="zh-TW" altLang="en-US" sz="4000" dirty="0"/>
              <a:t> 來得要好一點，但是在需要自己去實作的狀況下，</a:t>
            </a:r>
            <a:r>
              <a:rPr kumimoji="1" lang="en-US" altLang="zh-TW" sz="4000" dirty="0"/>
              <a:t>FP-Growth</a:t>
            </a:r>
            <a:r>
              <a:rPr kumimoji="1" lang="zh-TW" altLang="en-US" sz="4000" dirty="0"/>
              <a:t>是需要花比較多心力去撰寫的，在創作的過程中也會叫花心力，相較之下</a:t>
            </a:r>
            <a:r>
              <a:rPr kumimoji="1" lang="en-US" altLang="zh-TW" sz="4000" dirty="0" err="1"/>
              <a:t>Aprior</a:t>
            </a:r>
            <a:r>
              <a:rPr kumimoji="1" lang="en-US" altLang="zh-TW" sz="4000" dirty="0"/>
              <a:t> </a:t>
            </a:r>
            <a:r>
              <a:rPr kumimoji="1" lang="zh-TW" altLang="en-US" sz="4000" dirty="0"/>
              <a:t>是屬於比較好理解的部分，但是若忽略</a:t>
            </a:r>
            <a:r>
              <a:rPr kumimoji="1" lang="en-US" altLang="zh-TW" sz="4000" dirty="0"/>
              <a:t>user </a:t>
            </a:r>
            <a:r>
              <a:rPr kumimoji="1" lang="zh-TW" altLang="en-US" sz="4000" dirty="0"/>
              <a:t>的使用狀況來評斷，大部分的狀況</a:t>
            </a:r>
            <a:r>
              <a:rPr kumimoji="1" lang="en-US" altLang="zh-TW" sz="4000" dirty="0"/>
              <a:t>FP-Growth</a:t>
            </a:r>
            <a:r>
              <a:rPr kumimoji="1" lang="zh-TW" altLang="en-US" sz="4000" dirty="0"/>
              <a:t>的表現都會好一點。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這次</a:t>
            </a:r>
            <a:r>
              <a:rPr kumimoji="1" lang="en-US" altLang="zh-TW" sz="4000" dirty="0"/>
              <a:t>project </a:t>
            </a:r>
            <a:r>
              <a:rPr kumimoji="1" lang="zh-TW" altLang="en-US" sz="4000" dirty="0"/>
              <a:t>學到了很多新東西，用自己實作的方式時記得去思考，會多發現以前沒有想到過的方法去實作，非常謝謝老師能夠我們這個機會來實作，謝謝。</a:t>
            </a:r>
          </a:p>
        </p:txBody>
      </p:sp>
    </p:spTree>
    <p:extLst>
      <p:ext uri="{BB962C8B-B14F-4D97-AF65-F5344CB8AC3E}">
        <p14:creationId xmlns:p14="http://schemas.microsoft.com/office/powerpoint/2010/main" val="5965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49579D-302B-6942-9F5A-B911155DB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09D2B0-8E58-5C4F-8508-EA42152F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65AA46-ABED-0A48-8D0F-0E048CCA9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4000" dirty="0"/>
              <a:t>What are rules with</a:t>
            </a:r>
          </a:p>
          <a:p>
            <a:pPr marL="8001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4000" dirty="0" err="1"/>
              <a:t>High_support</a:t>
            </a:r>
            <a:r>
              <a:rPr kumimoji="1" lang="en" altLang="zh-TW" sz="4000" dirty="0"/>
              <a:t> High Confidence</a:t>
            </a:r>
          </a:p>
          <a:p>
            <a:pPr marL="228600" indent="0">
              <a:lnSpc>
                <a:spcPct val="150000"/>
              </a:lnSpc>
            </a:pPr>
            <a:r>
              <a:rPr kumimoji="1" lang="zh-TW" altLang="en-US" sz="4000" dirty="0"/>
              <a:t>不僅出現頻率高，後面的品項出現機率也很高。</a:t>
            </a:r>
            <a:endParaRPr kumimoji="1" lang="en" altLang="zh-TW" sz="4000" dirty="0"/>
          </a:p>
          <a:p>
            <a:pPr marL="8001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4000" dirty="0" err="1"/>
              <a:t>Low_support</a:t>
            </a:r>
            <a:r>
              <a:rPr kumimoji="1" lang="en" altLang="zh-TW" sz="4000" dirty="0"/>
              <a:t> High Confidence</a:t>
            </a:r>
          </a:p>
          <a:p>
            <a:pPr marL="228600" indent="0">
              <a:lnSpc>
                <a:spcPct val="150000"/>
              </a:lnSpc>
            </a:pPr>
            <a:r>
              <a:rPr kumimoji="1" lang="zh-TW" altLang="en-US" sz="4000" dirty="0"/>
              <a:t>雖然前面的品項出現機率很低，但只要該品項一出現，</a:t>
            </a:r>
            <a:r>
              <a:rPr kumimoji="1" lang="en-US" altLang="zh-TW" sz="4000" dirty="0"/>
              <a:t>rule</a:t>
            </a:r>
            <a:r>
              <a:rPr kumimoji="1" lang="zh-TW" altLang="en-US" sz="4000" dirty="0"/>
              <a:t>中後面的品項出現機率也高。</a:t>
            </a:r>
          </a:p>
          <a:p>
            <a:pPr marL="8001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4000" dirty="0" err="1"/>
              <a:t>High_support</a:t>
            </a:r>
            <a:r>
              <a:rPr kumimoji="1" lang="en" altLang="zh-TW" sz="4000" dirty="0"/>
              <a:t> Low Confidence</a:t>
            </a:r>
          </a:p>
          <a:p>
            <a:pPr marL="228600" indent="0">
              <a:lnSpc>
                <a:spcPct val="150000"/>
              </a:lnSpc>
            </a:pPr>
            <a:r>
              <a:rPr kumimoji="1" lang="zh-TW" altLang="en-US" sz="4000" dirty="0"/>
              <a:t>雖然出現機率高，但兩者之間關聯性很低。</a:t>
            </a:r>
          </a:p>
          <a:p>
            <a:pPr marL="8001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4000" dirty="0" err="1"/>
              <a:t>Low_support</a:t>
            </a:r>
            <a:r>
              <a:rPr kumimoji="1" lang="en" altLang="zh-TW" sz="4000" dirty="0"/>
              <a:t> Low Confidence</a:t>
            </a:r>
          </a:p>
          <a:p>
            <a:pPr marL="228600" indent="0">
              <a:lnSpc>
                <a:spcPct val="150000"/>
              </a:lnSpc>
            </a:pPr>
            <a:r>
              <a:rPr kumimoji="1" lang="zh-TW" altLang="en-US" sz="4000" dirty="0"/>
              <a:t>不僅出現機會低 關連性也很低。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402560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87324A-BDCD-2645-B7A3-E13CEBBF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09069E-B94C-FD42-8E3C-84C21116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60EBD8-7477-164E-A21B-A9F997056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hlinkClick r:id="rId2"/>
              </a:rPr>
              <a:t>Aprior Algorithm Colab Page</a:t>
            </a:r>
            <a:endParaRPr kumimoji="1" lang="en-US" altLang="zh-TW" sz="4000" dirty="0"/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4000" dirty="0">
                <a:hlinkClick r:id="rId3"/>
              </a:rPr>
              <a:t>kaggle </a:t>
            </a:r>
            <a:r>
              <a:rPr kumimoji="1" lang="zh-TW" altLang="en-US" sz="4000" dirty="0">
                <a:hlinkClick r:id="rId3"/>
              </a:rPr>
              <a:t>資料集</a:t>
            </a:r>
            <a:endParaRPr kumimoji="1" lang="en-US" altLang="zh-TW" sz="4000" dirty="0"/>
          </a:p>
          <a:p>
            <a:pPr marL="6858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4000" dirty="0">
                <a:hlinkClick r:id="rId4"/>
              </a:rPr>
              <a:t>IBM Generator </a:t>
            </a:r>
            <a:r>
              <a:rPr kumimoji="1" lang="zh-TW" altLang="en-US" sz="4000" dirty="0">
                <a:hlinkClick r:id="rId4"/>
              </a:rPr>
              <a:t>資料集</a:t>
            </a:r>
            <a:endParaRPr kumimoji="1" lang="en-US" altLang="zh-TW" sz="4000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193370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221815"/>
      </a:dk1>
      <a:lt1>
        <a:srgbClr val="FFFFFF"/>
      </a:lt1>
      <a:dk2>
        <a:srgbClr val="5E5E5E"/>
      </a:dk2>
      <a:lt2>
        <a:srgbClr val="D5D5D5"/>
      </a:lt2>
      <a:accent1>
        <a:srgbClr val="00B157"/>
      </a:accent1>
      <a:accent2>
        <a:srgbClr val="326841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620</Words>
  <Application>Microsoft Macintosh PowerPoint</Application>
  <PresentationFormat>自訂</PresentationFormat>
  <Paragraphs>67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Avenir</vt:lpstr>
      <vt:lpstr>Helvetica Neue Light</vt:lpstr>
      <vt:lpstr>Helvetica Neue</vt:lpstr>
      <vt:lpstr>White</vt:lpstr>
      <vt:lpstr>PowerPoint 簡報</vt:lpstr>
      <vt:lpstr>目錄</vt:lpstr>
      <vt:lpstr>Aprior Algorithm Implementation</vt:lpstr>
      <vt:lpstr>FP-Growth </vt:lpstr>
      <vt:lpstr>Compare Result</vt:lpstr>
      <vt:lpstr>Conclusion </vt:lpstr>
      <vt:lpstr>Q&amp;A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仰凱駿</cp:lastModifiedBy>
  <cp:revision>10</cp:revision>
  <dcterms:modified xsi:type="dcterms:W3CDTF">2020-11-02T20:15:46Z</dcterms:modified>
</cp:coreProperties>
</file>