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2"/>
  </p:handoutMasterIdLst>
  <p:sldIdLst>
    <p:sldId id="257" r:id="rId2"/>
    <p:sldId id="320" r:id="rId3"/>
    <p:sldId id="323" r:id="rId4"/>
    <p:sldId id="259" r:id="rId5"/>
    <p:sldId id="321" r:id="rId6"/>
    <p:sldId id="343" r:id="rId7"/>
    <p:sldId id="322" r:id="rId8"/>
    <p:sldId id="330" r:id="rId9"/>
    <p:sldId id="329" r:id="rId10"/>
    <p:sldId id="377" r:id="rId11"/>
    <p:sldId id="331" r:id="rId12"/>
    <p:sldId id="371" r:id="rId13"/>
    <p:sldId id="372" r:id="rId14"/>
    <p:sldId id="373" r:id="rId15"/>
    <p:sldId id="374" r:id="rId16"/>
    <p:sldId id="375" r:id="rId17"/>
    <p:sldId id="362" r:id="rId18"/>
    <p:sldId id="378" r:id="rId19"/>
    <p:sldId id="327" r:id="rId20"/>
    <p:sldId id="332" r:id="rId21"/>
    <p:sldId id="333" r:id="rId22"/>
    <p:sldId id="379" r:id="rId23"/>
    <p:sldId id="324" r:id="rId24"/>
    <p:sldId id="326" r:id="rId25"/>
    <p:sldId id="383" r:id="rId26"/>
    <p:sldId id="384" r:id="rId27"/>
    <p:sldId id="325" r:id="rId28"/>
    <p:sldId id="380" r:id="rId29"/>
    <p:sldId id="381" r:id="rId30"/>
    <p:sldId id="336" r:id="rId31"/>
    <p:sldId id="345" r:id="rId32"/>
    <p:sldId id="334" r:id="rId33"/>
    <p:sldId id="335" r:id="rId34"/>
    <p:sldId id="337" r:id="rId35"/>
    <p:sldId id="385" r:id="rId36"/>
    <p:sldId id="339" r:id="rId37"/>
    <p:sldId id="338" r:id="rId38"/>
    <p:sldId id="344" r:id="rId39"/>
    <p:sldId id="363" r:id="rId40"/>
    <p:sldId id="365" r:id="rId41"/>
    <p:sldId id="364" r:id="rId42"/>
    <p:sldId id="386" r:id="rId43"/>
    <p:sldId id="387" r:id="rId44"/>
    <p:sldId id="388" r:id="rId45"/>
    <p:sldId id="346" r:id="rId46"/>
    <p:sldId id="340" r:id="rId47"/>
    <p:sldId id="341" r:id="rId48"/>
    <p:sldId id="347" r:id="rId49"/>
    <p:sldId id="348" r:id="rId50"/>
    <p:sldId id="351" r:id="rId51"/>
    <p:sldId id="342" r:id="rId52"/>
    <p:sldId id="349" r:id="rId53"/>
    <p:sldId id="350" r:id="rId54"/>
    <p:sldId id="352" r:id="rId55"/>
    <p:sldId id="353" r:id="rId56"/>
    <p:sldId id="354" r:id="rId57"/>
    <p:sldId id="360" r:id="rId58"/>
    <p:sldId id="355" r:id="rId59"/>
    <p:sldId id="356" r:id="rId60"/>
    <p:sldId id="357" r:id="rId61"/>
    <p:sldId id="361" r:id="rId62"/>
    <p:sldId id="358" r:id="rId63"/>
    <p:sldId id="359" r:id="rId64"/>
    <p:sldId id="366" r:id="rId65"/>
    <p:sldId id="367" r:id="rId66"/>
    <p:sldId id="389" r:id="rId67"/>
    <p:sldId id="368" r:id="rId68"/>
    <p:sldId id="369" r:id="rId69"/>
    <p:sldId id="370" r:id="rId70"/>
    <p:sldId id="258" r:id="rId71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313896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intellij.net/plugin/?idea&amp;id=5925" TargetMode="External"/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groovy-jdk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groovy-jdk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smtClean="0">
                <a:latin typeface="Candara" pitchFamily="34" charset="0"/>
              </a:rPr>
              <a:t>Stop </a:t>
            </a:r>
            <a:r>
              <a:rPr lang="fr-CA" dirty="0" err="1" smtClean="0">
                <a:latin typeface="Candara" pitchFamily="34" charset="0"/>
              </a:rPr>
              <a:t>Writing</a:t>
            </a:r>
            <a:r>
              <a:rPr lang="fr-CA" dirty="0" smtClean="0">
                <a:latin typeface="Candara" pitchFamily="34" charset="0"/>
              </a:rPr>
              <a:t> Java</a:t>
            </a:r>
            <a:br>
              <a:rPr lang="fr-CA" dirty="0" smtClean="0">
                <a:latin typeface="Candara" pitchFamily="34" charset="0"/>
              </a:rPr>
            </a:br>
            <a:r>
              <a:rPr lang="fr-CA" dirty="0" smtClean="0">
                <a:latin typeface="Candara" pitchFamily="34" charset="0"/>
              </a:rPr>
              <a:t>Start </a:t>
            </a:r>
            <a:r>
              <a:rPr lang="fr-CA" dirty="0" err="1" smtClean="0">
                <a:latin typeface="Candara" pitchFamily="34" charset="0"/>
              </a:rPr>
              <a:t>Writing</a:t>
            </a:r>
            <a:r>
              <a:rPr lang="fr-CA" dirty="0" smtClean="0">
                <a:latin typeface="Candara" pitchFamily="34" charset="0"/>
              </a:rPr>
              <a:t> </a:t>
            </a:r>
            <a:r>
              <a:rPr lang="fr-CA" dirty="0" err="1" smtClean="0">
                <a:latin typeface="Candara" pitchFamily="34" charset="0"/>
              </a:rPr>
              <a:t>Groovy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5344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; and return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.class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>
                <a:latin typeface="Candara" pitchFamily="34" charset="0"/>
                <a:hlinkClick r:id="rId2"/>
              </a:rPr>
              <a:t>http://codenarc.sourceforge.net</a:t>
            </a:r>
            <a:r>
              <a:rPr lang="en-US" dirty="0" smtClean="0">
                <a:latin typeface="Candara" pitchFamily="34" charset="0"/>
                <a:hlinkClick r:id="rId2"/>
              </a:rPr>
              <a:t>/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>
                <a:latin typeface="Candara" pitchFamily="34" charset="0"/>
                <a:hlinkClick r:id="rId3"/>
              </a:rPr>
              <a:t>http://plugins.intellij.net/plugin/?</a:t>
            </a:r>
            <a:r>
              <a:rPr lang="en-US" dirty="0" smtClean="0">
                <a:latin typeface="Candara" pitchFamily="34" charset="0"/>
                <a:hlinkClick r:id="rId3"/>
              </a:rPr>
              <a:t>idea&amp;id=5925</a:t>
            </a:r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3790950"/>
            <a:ext cx="3962401" cy="83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90949"/>
            <a:ext cx="3939083" cy="83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8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; and return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.class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className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Class c ) { c.name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name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className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Map )</a:t>
            </a:r>
          </a:p>
          <a:p>
            <a:r>
              <a:rPr lang="en-US" dirty="0" smtClean="0">
                <a:latin typeface="Candara" pitchFamily="34" charset="0"/>
              </a:rPr>
              <a:t>It is a big deal at the end of the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latin typeface="Candara" pitchFamily="34" charset="0"/>
              </a:rPr>
              <a:t>def</a:t>
            </a:r>
            <a:r>
              <a:rPr lang="en-US" dirty="0" smtClean="0">
                <a:latin typeface="Candara" pitchFamily="34" charset="0"/>
              </a:rPr>
              <a:t> j = 4</a:t>
            </a:r>
          </a:p>
          <a:p>
            <a:endParaRPr lang="en-US" dirty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4</a:t>
            </a:r>
          </a:p>
          <a:p>
            <a:r>
              <a:rPr lang="en-US" dirty="0" err="1" smtClean="0">
                <a:latin typeface="Candara" pitchFamily="34" charset="0"/>
              </a:rPr>
              <a:t>def</a:t>
            </a:r>
            <a:r>
              <a:rPr lang="en-US" dirty="0" smtClean="0">
                <a:latin typeface="Candara" pitchFamily="34" charset="0"/>
              </a:rPr>
              <a:t> list = []</a:t>
            </a:r>
          </a:p>
          <a:p>
            <a:r>
              <a:rPr lang="en-US" dirty="0" err="1" smtClean="0">
                <a:latin typeface="Candara" pitchFamily="34" charset="0"/>
              </a:rPr>
              <a:t>def</a:t>
            </a:r>
            <a:r>
              <a:rPr lang="en-US" dirty="0" smtClean="0">
                <a:latin typeface="Candara" pitchFamily="34" charset="0"/>
              </a:rPr>
              <a:t> list = [1, 2, 3, 4]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1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4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[1, 2, 3, 4]</a:t>
            </a:r>
          </a:p>
          <a:p>
            <a:r>
              <a:rPr lang="en-US" dirty="0" err="1" smtClean="0">
                <a:latin typeface="Candara" pitchFamily="34" charset="0"/>
              </a:rPr>
              <a:t>def</a:t>
            </a:r>
            <a:r>
              <a:rPr lang="en-US" dirty="0" smtClean="0">
                <a:latin typeface="Candara" pitchFamily="34" charset="0"/>
              </a:rPr>
              <a:t> map = [:]</a:t>
            </a:r>
          </a:p>
          <a:p>
            <a:r>
              <a:rPr lang="en-US" dirty="0" err="1">
                <a:latin typeface="Candara" pitchFamily="34" charset="0"/>
              </a:rPr>
              <a:t>def</a:t>
            </a:r>
            <a:r>
              <a:rPr lang="en-US" dirty="0">
                <a:latin typeface="Candara" pitchFamily="34" charset="0"/>
              </a:rPr>
              <a:t> map = </a:t>
            </a:r>
            <a:r>
              <a:rPr lang="en-US" dirty="0" smtClean="0">
                <a:latin typeface="Candara" pitchFamily="34" charset="0"/>
              </a:rPr>
              <a:t>[1:2, 3:4]</a:t>
            </a:r>
          </a:p>
          <a:p>
            <a:endParaRPr lang="en-US" dirty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6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4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[1, 2, 3, 4]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map = [:]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map =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[1:2, 3:4]</a:t>
            </a:r>
          </a:p>
          <a:p>
            <a:r>
              <a:rPr lang="en-US" dirty="0" err="1" smtClean="0">
                <a:latin typeface="Candara" pitchFamily="34" charset="0"/>
              </a:rPr>
              <a:t>def</a:t>
            </a:r>
            <a:r>
              <a:rPr lang="en-US" dirty="0" smtClean="0">
                <a:latin typeface="Candara" pitchFamily="34" charset="0"/>
              </a:rPr>
              <a:t> array = [1, 2, 3, 4] as </a:t>
            </a:r>
            <a:r>
              <a:rPr lang="en-US" dirty="0" err="1" smtClean="0">
                <a:latin typeface="Candara" pitchFamily="34" charset="0"/>
              </a:rPr>
              <a:t>int</a:t>
            </a:r>
            <a:r>
              <a:rPr lang="en-US" dirty="0" smtClean="0">
                <a:latin typeface="Candara" pitchFamily="34" charset="0"/>
              </a:rPr>
              <a:t>[]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4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list = [1, 2, 3, 4]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map = [:]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map =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[1:2, 3:4]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array = [1, 2, 3, 4] as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[]</a:t>
            </a:r>
          </a:p>
          <a:p>
            <a:r>
              <a:rPr lang="en-US" dirty="0" smtClean="0">
                <a:latin typeface="Candara" pitchFamily="34" charset="0"/>
              </a:rPr>
              <a:t>new Thread({ print j } as Runnable).start()</a:t>
            </a:r>
            <a:endParaRPr lang="en-US" dirty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Safe</a:t>
            </a:r>
            <a:r>
              <a:rPr lang="fr-CA" sz="6400" dirty="0" smtClean="0">
                <a:latin typeface="Candara" pitchFamily="34" charset="0"/>
              </a:rPr>
              <a:t>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Groovy</a:t>
            </a:r>
            <a:r>
              <a:rPr lang="fr-CA" sz="6400" dirty="0" smtClean="0">
                <a:latin typeface="Candara" pitchFamily="34" charset="0"/>
              </a:rPr>
              <a:t> </a:t>
            </a:r>
            <a:r>
              <a:rPr lang="fr-CA" sz="6400" dirty="0" err="1" smtClean="0">
                <a:latin typeface="Candara" pitchFamily="34" charset="0"/>
              </a:rPr>
              <a:t>Truth</a:t>
            </a:r>
            <a:endParaRPr lang="fr-CA" sz="6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8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if (( o != null ) &amp;&amp; 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&gt; 0 )) { .. }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7244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9600" dirty="0" smtClean="0">
                <a:solidFill>
                  <a:srgbClr val="FF0000"/>
                </a:solidFill>
                <a:latin typeface="Candara" pitchFamily="34" charset="0"/>
              </a:rPr>
              <a:t>Java</a:t>
            </a:r>
            <a:r>
              <a:rPr lang="en-US" sz="9600" dirty="0" smtClean="0">
                <a:latin typeface="Candara" pitchFamily="34" charset="0"/>
              </a:rPr>
              <a:t> =&gt; </a:t>
            </a:r>
            <a:r>
              <a:rPr lang="en-US" sz="9600" dirty="0" smtClean="0">
                <a:solidFill>
                  <a:srgbClr val="0070C0"/>
                </a:solidFill>
                <a:latin typeface="Candara" pitchFamily="34" charset="0"/>
              </a:rPr>
              <a:t>Groovy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if (( o != null ) &amp;&amp; 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&gt; 0 )) { .. }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if ( o?.size()) { .. }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(( o != null ) &amp;&amp;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0 )) { ..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o?.size()) { .. }</a:t>
            </a:r>
          </a:p>
          <a:p>
            <a:r>
              <a:rPr lang="en-US" dirty="0" smtClean="0">
                <a:latin typeface="Candara" pitchFamily="34" charset="0"/>
              </a:rPr>
              <a:t>Safe navigation operator :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object</a:t>
            </a:r>
            <a:r>
              <a:rPr lang="en-US" sz="3600" b="1" dirty="0" smtClean="0">
                <a:solidFill>
                  <a:srgbClr val="0070C0"/>
                </a:solidFill>
                <a:latin typeface="Candara" pitchFamily="34" charset="0"/>
              </a:rPr>
              <a:t>?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.method()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(( o != null ) &amp;&amp;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0 )) { ..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o?.size()) { ..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Safe navigation operator : object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?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.method()</a:t>
            </a:r>
          </a:p>
          <a:p>
            <a:r>
              <a:rPr lang="en-US" dirty="0" smtClean="0">
                <a:latin typeface="Candara" pitchFamily="34" charset="0"/>
              </a:rPr>
              <a:t>Groovy Truth: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null is false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Empty String, Map or Collection is false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Zero number is false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if ( list )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if ( string )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if ( map )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if ( o?.size())</a:t>
            </a:r>
            <a:r>
              <a:rPr lang="en-US" dirty="0" smtClean="0">
                <a:latin typeface="Candara" pitchFamily="34" charset="0"/>
              </a:rPr>
              <a:t> ..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6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15000" dirty="0" smtClean="0">
                <a:latin typeface="Candara" pitchFamily="34" charset="0"/>
              </a:rPr>
              <a:t>But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“false”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“ “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0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 “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Object.asBoolean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()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8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 “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Object.asBoolean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latin typeface="Candara" pitchFamily="34" charset="0"/>
              </a:rPr>
              <a:t>Object =&gt; Boolean?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Groovy : o 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as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boolean</a:t>
            </a: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Java      :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Boolean.valueOf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String.valueOf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o ))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 “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Object.asBoolean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 =&gt; Boolean?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Groovy : o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boolean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Java      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Boolean.valueOf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String.valueOf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o ))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“false”, “null”: false in Java, true in Groovy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5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 “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Object.asBoolean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 =&gt; Boolean?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Groovy : o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boolean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Java      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Boolean.valueOf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String.valueOf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o ))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“false”, “null”: false in Java, true in Groovy</a:t>
            </a:r>
          </a:p>
          <a:p>
            <a:pPr lvl="1"/>
            <a:r>
              <a:rPr lang="en-US" u="sng" dirty="0" smtClean="0">
                <a:latin typeface="Candara" pitchFamily="34" charset="0"/>
              </a:rPr>
              <a:t>Always specify if you use Java or Groovy Truth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0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679"/>
            <a:ext cx="3810000" cy="47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88" y="209550"/>
            <a:ext cx="361388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“false”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“ “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Object.asBoolean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Object =&gt; Boolean?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Groovy : o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boolean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Java      :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Boolean.valueOf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String.valueOf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o ))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“false”, “null”: false in Java, true in Groovy</a:t>
            </a:r>
          </a:p>
          <a:p>
            <a:pPr lvl="1"/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Always specify if you use Java or Groovy Truth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smtClean="0">
                <a:latin typeface="Candara" pitchFamily="34" charset="0"/>
              </a:rPr>
              <a:t>Elvis </a:t>
            </a:r>
            <a:r>
              <a:rPr lang="fr-CA" sz="6400" dirty="0" err="1" smtClean="0">
                <a:latin typeface="Candara" pitchFamily="34" charset="0"/>
              </a:rPr>
              <a:t>Operator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: -1;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 : -1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j = (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() ?: -1 )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: -1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?: -1 )</a:t>
            </a:r>
          </a:p>
          <a:p>
            <a:r>
              <a:rPr lang="en-US" dirty="0" smtClean="0">
                <a:latin typeface="Candara" pitchFamily="34" charset="0"/>
              </a:rPr>
              <a:t>Elvis operator: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j = value </a:t>
            </a:r>
            <a:r>
              <a:rPr lang="en-US" sz="3600" b="1" dirty="0" smtClean="0">
                <a:solidFill>
                  <a:srgbClr val="0070C0"/>
                </a:solidFill>
                <a:latin typeface="Candara" pitchFamily="34" charset="0"/>
              </a:rPr>
              <a:t>?: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defaultValue</a:t>
            </a: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Takes </a:t>
            </a:r>
            <a:r>
              <a:rPr lang="en-US" dirty="0" err="1" smtClean="0">
                <a:latin typeface="Candara" pitchFamily="34" charset="0"/>
              </a:rPr>
              <a:t>defaultValue</a:t>
            </a:r>
            <a:r>
              <a:rPr lang="en-US" dirty="0" smtClean="0">
                <a:latin typeface="Candara" pitchFamily="34" charset="0"/>
              </a:rPr>
              <a:t> if value evaluates to false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: -1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?: -1 )</a:t>
            </a:r>
          </a:p>
          <a:p>
            <a:r>
              <a:rPr lang="en-US" dirty="0" smtClean="0">
                <a:latin typeface="Candara" pitchFamily="34" charset="0"/>
              </a:rPr>
              <a:t>Elvis operator: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j = value </a:t>
            </a:r>
            <a:r>
              <a:rPr lang="en-US" sz="3600" b="1" dirty="0" smtClean="0">
                <a:solidFill>
                  <a:srgbClr val="0070C0"/>
                </a:solidFill>
                <a:latin typeface="Candara" pitchFamily="34" charset="0"/>
              </a:rPr>
              <a:t>?: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defaultValue</a:t>
            </a: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Takes </a:t>
            </a:r>
            <a:r>
              <a:rPr lang="en-US" dirty="0" err="1" smtClean="0">
                <a:latin typeface="Candara" pitchFamily="34" charset="0"/>
              </a:rPr>
              <a:t>defaultValue</a:t>
            </a:r>
            <a:r>
              <a:rPr lang="en-US" dirty="0" smtClean="0">
                <a:latin typeface="Candara" pitchFamily="34" charset="0"/>
              </a:rPr>
              <a:t> if value evaluates to false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Be careful with zero values and empty Strings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: -1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?: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-1 )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Elvis operator: def j = value ?: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defaultValue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Takes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defaultValue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if value evaluates to false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Be careful with zero values and empty Strings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j = ( size != null ) ? 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size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: -1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j = size ?: -1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&gt; 0 ) ?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: -1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o.size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?: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-1 )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Elvis operator: def j = value ?: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defaultValue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Takes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defaultValue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if value evaluates to false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Be careful with zero values and empty Strings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j = ( size != null ) ? size : -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1</a:t>
            </a:r>
            <a:r>
              <a:rPr lang="en-US" dirty="0" smtClean="0">
                <a:latin typeface="Candara" pitchFamily="34" charset="0"/>
              </a:rPr>
              <a:t> // Accepts zero size</a:t>
            </a:r>
            <a:endParaRPr lang="en-US" dirty="0">
              <a:latin typeface="Candara" pitchFamily="34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j = size ?: -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1</a:t>
            </a:r>
            <a:r>
              <a:rPr lang="en-US" dirty="0" smtClean="0">
                <a:latin typeface="Candara" pitchFamily="34" charset="0"/>
              </a:rPr>
              <a:t> // Doesn’t accept zero size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smtClean="0">
                <a:latin typeface="Candara" pitchFamily="34" charset="0"/>
              </a:rPr>
              <a:t>Default </a:t>
            </a:r>
            <a:r>
              <a:rPr lang="fr-CA" sz="6400" dirty="0" err="1" smtClean="0">
                <a:latin typeface="Candara" pitchFamily="34" charset="0"/>
              </a:rPr>
              <a:t>parameters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( 1, 1 ); }</a:t>
            </a: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equals</a:t>
            </a:r>
            <a:r>
              <a:rPr lang="fr-CA" sz="6400" dirty="0" smtClean="0">
                <a:latin typeface="Candara" pitchFamily="34" charset="0"/>
              </a:rPr>
              <a:t> vs. 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( 1, 1 ); }</a:t>
            </a:r>
          </a:p>
          <a:p>
            <a:r>
              <a:rPr lang="en-US" dirty="0" smtClean="0">
                <a:latin typeface="Candara" pitchFamily="34" charset="0"/>
              </a:rPr>
              <a:t>Overload</a:t>
            </a: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( 1, 1 ); }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(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j = 1,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k = 1 ) { .. }</a:t>
            </a: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( 1,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foo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= 1 ) { .. }</a:t>
            </a:r>
          </a:p>
          <a:p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j = 1, </a:t>
            </a:r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k 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) { .. }</a:t>
            </a: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( 1,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foo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= 1 ) { .. }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1,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k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) { ..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}</a:t>
            </a:r>
          </a:p>
          <a:p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j, </a:t>
            </a:r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k = 1 ) { .. }</a:t>
            </a:r>
          </a:p>
          <a:p>
            <a:endParaRPr lang="en-US" dirty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7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){ …}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j,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 String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( 1, 1 );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foo 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= 1 ) { .. }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j = 1,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k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) { ..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}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j,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k = 1 ) { ..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}</a:t>
            </a:r>
          </a:p>
          <a:p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foo ( </a:t>
            </a:r>
            <a:r>
              <a:rPr lang="en-US" dirty="0" err="1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 j  = f1(),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ndara" pitchFamily="34" charset="0"/>
              </a:rPr>
              <a:t>k = f2()) { .. }</a:t>
            </a:r>
          </a:p>
          <a:p>
            <a:endParaRPr lang="en-US" dirty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9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Groovy</a:t>
            </a:r>
            <a:r>
              <a:rPr lang="fr-CA" sz="6400" dirty="0" smtClean="0">
                <a:latin typeface="Candara" pitchFamily="34" charset="0"/>
              </a:rPr>
              <a:t> </a:t>
            </a:r>
            <a:r>
              <a:rPr lang="fr-CA" sz="6400" dirty="0" err="1" smtClean="0">
                <a:latin typeface="Candara" pitchFamily="34" charset="0"/>
              </a:rPr>
              <a:t>Beans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 class Bean ()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   private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   public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getJ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(){ return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this.j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;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   public void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setJ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j ){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this.j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= j;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}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class Bean 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j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}</a:t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def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b = new Bean()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println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(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)</a:t>
            </a:r>
            <a:r>
              <a:rPr lang="en-US" dirty="0" smtClean="0">
                <a:latin typeface="Candara" pitchFamily="34" charset="0"/>
              </a:rPr>
              <a:t> /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println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(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b.getJ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())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= 33</a:t>
            </a:r>
            <a:r>
              <a:rPr lang="en-US" dirty="0" smtClean="0">
                <a:latin typeface="Candara" pitchFamily="34" charset="0"/>
              </a:rPr>
              <a:t> /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b.setJ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( 33 )</a:t>
            </a:r>
          </a:p>
          <a:p>
            <a:r>
              <a:rPr lang="en-US" dirty="0" smtClean="0">
                <a:latin typeface="Candara" pitchFamily="34" charset="0"/>
              </a:rPr>
              <a:t>N Groovy beans can be kept in the same file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GStrings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s = ‘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’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Groovy runs Java .. except where it doesn’t.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equals()</a:t>
            </a:r>
            <a:r>
              <a:rPr lang="en-US" dirty="0" smtClean="0">
                <a:latin typeface="Candara" pitchFamily="34" charset="0"/>
              </a:rPr>
              <a:t> /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==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==</a:t>
            </a:r>
            <a:r>
              <a:rPr lang="en-US" dirty="0" smtClean="0">
                <a:latin typeface="Candara" pitchFamily="34" charset="0"/>
              </a:rPr>
              <a:t> /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is()</a:t>
            </a:r>
          </a:p>
          <a:p>
            <a:r>
              <a:rPr lang="en-US" dirty="0" smtClean="0">
                <a:latin typeface="Candara" pitchFamily="34" charset="0"/>
              </a:rPr>
              <a:t>Works with nulls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</a:t>
            </a:r>
            <a:r>
              <a:rPr lang="en-US" dirty="0" smtClean="0">
                <a:latin typeface="Candara" pitchFamily="34" charset="0"/>
              </a:rPr>
              <a:t> null == null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null.is</a:t>
            </a:r>
            <a:r>
              <a:rPr lang="en-US" dirty="0" smtClean="0">
                <a:latin typeface="Candara" pitchFamily="34" charset="0"/>
              </a:rPr>
              <a:t>( null )</a:t>
            </a:r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null.equals</a:t>
            </a:r>
            <a:r>
              <a:rPr lang="en-US" dirty="0" smtClean="0">
                <a:latin typeface="Candara" pitchFamily="34" charset="0"/>
              </a:rPr>
              <a:t>( null )</a:t>
            </a:r>
          </a:p>
          <a:p>
            <a:pPr lvl="1"/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s = ‘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’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s = ’’’</a:t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aaaaaaaaa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bbbbbbbb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’’’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‘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’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’’’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bbbbbbbb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’’’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s = “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s = ”””</a:t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aaaaaaaaa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bbbbbbbb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”””</a:t>
            </a:r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def s = </a:t>
            </a:r>
            <a:r>
              <a:rPr lang="en-US" sz="3600" b="1" dirty="0" smtClean="0">
                <a:latin typeface="Candara" pitchFamily="34" charset="0"/>
              </a:rPr>
              <a:t>“</a:t>
            </a:r>
            <a:r>
              <a:rPr lang="en-US" dirty="0" err="1" smtClean="0"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${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}</a:t>
            </a:r>
            <a:r>
              <a:rPr lang="en-US" sz="3600" b="1" dirty="0" smtClean="0">
                <a:latin typeface="Candara" pitchFamily="34" charset="0"/>
              </a:rPr>
              <a:t>”</a:t>
            </a:r>
          </a:p>
          <a:p>
            <a:r>
              <a:rPr lang="en-US" dirty="0" smtClean="0">
                <a:latin typeface="Candara" pitchFamily="34" charset="0"/>
              </a:rPr>
              <a:t>def s = </a:t>
            </a:r>
            <a:r>
              <a:rPr lang="en-US" sz="3600" b="1" dirty="0" smtClean="0">
                <a:latin typeface="Candara" pitchFamily="34" charset="0"/>
              </a:rPr>
              <a:t>”””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r>
              <a:rPr lang="en-US" dirty="0" err="1" smtClean="0">
                <a:latin typeface="Candara" pitchFamily="34" charset="0"/>
              </a:rPr>
              <a:t>aaaa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${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o.something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() +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}</a:t>
            </a:r>
            <a:r>
              <a:rPr lang="en-US" dirty="0" err="1" smtClean="0">
                <a:latin typeface="Candara" pitchFamily="34" charset="0"/>
              </a:rPr>
              <a:t>aaaaa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r>
              <a:rPr lang="en-US" dirty="0" err="1" smtClean="0">
                <a:latin typeface="Candara" pitchFamily="34" charset="0"/>
              </a:rPr>
              <a:t>bbbbbbbb</a:t>
            </a:r>
            <a:r>
              <a:rPr lang="en-US" sz="3600" b="1" dirty="0" smtClean="0">
                <a:latin typeface="Candara" pitchFamily="34" charset="0"/>
              </a:rPr>
              <a:t>”””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${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}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”””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${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o.something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}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bbbbbbbb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”””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andara" pitchFamily="34" charset="0"/>
              </a:rPr>
              <a:t>log.info ( </a:t>
            </a:r>
            <a:r>
              <a:rPr lang="en-US" sz="3600" dirty="0" err="1" smtClean="0">
                <a:solidFill>
                  <a:srgbClr val="FF0000"/>
                </a:solidFill>
                <a:latin typeface="Candara" pitchFamily="34" charset="0"/>
              </a:rPr>
              <a:t>String.format</a:t>
            </a:r>
            <a:r>
              <a:rPr lang="en-US" sz="3600" dirty="0" smtClean="0">
                <a:solidFill>
                  <a:srgbClr val="FF0000"/>
                </a:solidFill>
                <a:latin typeface="Candara" pitchFamily="34" charset="0"/>
              </a:rPr>
              <a:t>( “ .. %s .. ”, </a:t>
            </a:r>
            <a:r>
              <a:rPr lang="en-US" sz="3600" dirty="0" err="1" smtClean="0">
                <a:solidFill>
                  <a:srgbClr val="FF0000"/>
                </a:solidFill>
                <a:latin typeface="Candara" pitchFamily="34" charset="0"/>
              </a:rPr>
              <a:t>val</a:t>
            </a:r>
            <a:r>
              <a:rPr lang="en-US" sz="3600" dirty="0" smtClean="0">
                <a:solidFill>
                  <a:srgbClr val="FF0000"/>
                </a:solidFill>
                <a:latin typeface="Candara" pitchFamily="34" charset="0"/>
              </a:rPr>
              <a:t> ))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Candara" pitchFamily="34" charset="0"/>
              </a:rPr>
              <a:t>log.info ( “ .. ${</a:t>
            </a:r>
            <a:r>
              <a:rPr lang="en-US" sz="3600" dirty="0" err="1" smtClean="0">
                <a:solidFill>
                  <a:srgbClr val="0070C0"/>
                </a:solidFill>
                <a:latin typeface="Candara" pitchFamily="34" charset="0"/>
              </a:rPr>
              <a:t>val</a:t>
            </a:r>
            <a:r>
              <a:rPr lang="en-US" sz="3600" dirty="0" smtClean="0">
                <a:solidFill>
                  <a:srgbClr val="0070C0"/>
                </a:solidFill>
                <a:latin typeface="Candara" pitchFamily="34" charset="0"/>
              </a:rPr>
              <a:t>} .. ” )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${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}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def s =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”””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${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o.something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b.j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}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aaaaa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bbbbbbbb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”””</a:t>
            </a:r>
          </a:p>
          <a:p>
            <a:r>
              <a:rPr lang="en-US" dirty="0" smtClean="0">
                <a:latin typeface="Candara" pitchFamily="34" charset="0"/>
              </a:rPr>
              <a:t>assert "</a:t>
            </a:r>
            <a:r>
              <a:rPr lang="en-US" dirty="0" err="1" smtClean="0">
                <a:latin typeface="Candara" pitchFamily="34" charset="0"/>
              </a:rPr>
              <a:t>aaaaa".class</a:t>
            </a:r>
            <a:r>
              <a:rPr lang="en-US" dirty="0" smtClean="0">
                <a:latin typeface="Candara" pitchFamily="34" charset="0"/>
              </a:rPr>
              <a:t> == String</a:t>
            </a:r>
          </a:p>
          <a:p>
            <a:r>
              <a:rPr lang="en-US" dirty="0" smtClean="0">
                <a:latin typeface="Candara" pitchFamily="34" charset="0"/>
              </a:rPr>
              <a:t>assert "${1+2}".class == </a:t>
            </a:r>
            <a:r>
              <a:rPr lang="en-US" dirty="0" err="1" smtClean="0">
                <a:latin typeface="Candara" pitchFamily="34" charset="0"/>
              </a:rPr>
              <a:t>org.codehaus.groovy.runtime.GStringImpl</a:t>
            </a: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assert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” 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 ) }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o, “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 )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( o != null ), “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 )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( o != null ),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o, \</a:t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“Long message”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</a:rPr>
              <a:t>Cleanups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 )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( o != null ),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\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“Long message”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assert false, “Fatal error”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if ( o == null ) {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   throw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RuntimeException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 ) }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( o != null ), “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msg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o, \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“Long message”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assert false, “Fatal error”</a:t>
            </a:r>
          </a:p>
          <a:p>
            <a:r>
              <a:rPr lang="en-US" dirty="0" smtClean="0">
                <a:latin typeface="Candara" pitchFamily="34" charset="0"/>
              </a:rPr>
              <a:t>Asserting code samples is a common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  <a:t>def j = [1, 2]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  <a:t>def k = [3, 4]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  <a:t>assert j[0] == k[0]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Courier New" pitchFamily="49" charset="0"/>
              </a:rPr>
              <a:t>def j = [1, 2]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Courier New" pitchFamily="49" charset="0"/>
              </a:rPr>
              <a:t>def k = [3, 4]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Courier New" pitchFamily="49" charset="0"/>
              </a:rPr>
              <a:t>assert j[0] == k[0] 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Assertion failed: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assert j[0] == k[0]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||   |  ||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|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|  |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|    |  [3, 4]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|    false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[1, 2]</a:t>
            </a: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smtClean="0">
                <a:latin typeface="Candara" pitchFamily="34" charset="0"/>
              </a:rPr>
              <a:t>GDK</a:t>
            </a:r>
          </a:p>
        </p:txBody>
      </p:sp>
    </p:spTree>
    <p:extLst>
      <p:ext uri="{BB962C8B-B14F-4D97-AF65-F5344CB8AC3E}">
        <p14:creationId xmlns:p14="http://schemas.microsoft.com/office/powerpoint/2010/main" xmlns="" val="32191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 algn="ctr">
              <a:buNone/>
            </a:pPr>
            <a:r>
              <a:rPr lang="en-US" dirty="0">
                <a:latin typeface="Candara" pitchFamily="34" charset="0"/>
                <a:cs typeface="Courier New" pitchFamily="49" charset="0"/>
                <a:hlinkClick r:id="rId2"/>
              </a:rPr>
              <a:t>http://groovy.codehaus.org/groovy-jdk</a:t>
            </a:r>
            <a:r>
              <a:rPr lang="en-US" dirty="0" smtClean="0">
                <a:latin typeface="Candara" pitchFamily="34" charset="0"/>
                <a:cs typeface="Courier New" pitchFamily="49" charset="0"/>
                <a:hlinkClick r:id="rId2"/>
              </a:rPr>
              <a:t>/</a:t>
            </a: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urier New" pitchFamily="49" charset="0"/>
              </a:rPr>
              <a:t>Java+++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7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 algn="ctr">
              <a:buNone/>
            </a:pPr>
            <a:r>
              <a:rPr lang="en-US" dirty="0">
                <a:latin typeface="Candara" pitchFamily="34" charset="0"/>
                <a:cs typeface="Courier New" pitchFamily="49" charset="0"/>
                <a:hlinkClick r:id="rId2"/>
              </a:rPr>
              <a:t>http://groovy.codehaus.org/groovy-jdk</a:t>
            </a:r>
            <a:r>
              <a:rPr lang="en-US" dirty="0" smtClean="0">
                <a:latin typeface="Candara" pitchFamily="34" charset="0"/>
                <a:cs typeface="Courier New" pitchFamily="49" charset="0"/>
                <a:hlinkClick r:id="rId2"/>
              </a:rPr>
              <a:t>/</a:t>
            </a: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urier New" pitchFamily="49" charset="0"/>
              </a:rPr>
              <a:t>Java+++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Object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String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File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Collection, Map, List, Set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InputStream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andara" pitchFamily="34" charset="0"/>
                <a:cs typeface="Courier New" pitchFamily="49" charset="0"/>
              </a:rPr>
              <a:t>OutputStream</a:t>
            </a: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Reader, Writer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7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urier New" pitchFamily="49" charset="0"/>
              </a:rPr>
              <a:t>Object/Collection/Map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each()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any(), every()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find(), </a:t>
            </a:r>
            <a:r>
              <a:rPr lang="en-US" dirty="0" err="1" smtClean="0">
                <a:latin typeface="Candara" pitchFamily="34" charset="0"/>
                <a:cs typeface="Courier New" pitchFamily="49" charset="0"/>
              </a:rPr>
              <a:t>findAll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andara" pitchFamily="34" charset="0"/>
                <a:cs typeface="Courier New" pitchFamily="49" charset="0"/>
              </a:rPr>
              <a:t>grep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join()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collect()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min(), max(), sum()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inject()</a:t>
            </a:r>
          </a:p>
          <a:p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 algn="ctr">
              <a:buNone/>
            </a:pP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8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urier New" pitchFamily="49" charset="0"/>
              </a:rPr>
              <a:t>String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toURL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execute()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eachLine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padLeft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andara" pitchFamily="34" charset="0"/>
                <a:cs typeface="Courier New" pitchFamily="49" charset="0"/>
              </a:rPr>
              <a:t>padRight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tr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 algn="ctr">
              <a:buNone/>
            </a:pP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9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urier New" pitchFamily="49" charset="0"/>
              </a:rPr>
              <a:t>File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deleteDir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eachLine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  <a:cs typeface="Courier New" pitchFamily="49" charset="0"/>
              </a:rPr>
              <a:t>eachFileRecurse</a:t>
            </a:r>
            <a:r>
              <a:rPr lang="en-US" dirty="0" smtClean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andara" pitchFamily="34" charset="0"/>
                <a:cs typeface="Courier New" pitchFamily="49" charset="0"/>
              </a:rPr>
              <a:t>getText</a:t>
            </a:r>
            <a:r>
              <a:rPr lang="en-US" dirty="0">
                <a:latin typeface="Candara" pitchFamily="34" charset="0"/>
                <a:cs typeface="Courier New" pitchFamily="49" charset="0"/>
              </a:rPr>
              <a:t>()</a:t>
            </a:r>
          </a:p>
          <a:p>
            <a:r>
              <a:rPr lang="en-US">
                <a:latin typeface="Candara" pitchFamily="34" charset="0"/>
                <a:cs typeface="Courier New" pitchFamily="49" charset="0"/>
              </a:rPr>
              <a:t>write(String)</a:t>
            </a: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andara" pitchFamily="34" charset="0"/>
                <a:cs typeface="Courier New" pitchFamily="49" charset="0"/>
              </a:rPr>
              <a:t>traverse()</a:t>
            </a:r>
          </a:p>
          <a:p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endParaRPr lang="en-US" dirty="0">
              <a:latin typeface="Candara" pitchFamily="34" charset="0"/>
              <a:cs typeface="Courier New" pitchFamily="49" charset="0"/>
            </a:endParaRPr>
          </a:p>
          <a:p>
            <a:pPr lvl="1"/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 algn="ctr">
              <a:buNone/>
            </a:pPr>
            <a:endParaRPr lang="en-US" dirty="0" smtClean="0"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1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Lose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public</a:t>
            </a:r>
          </a:p>
          <a:p>
            <a:r>
              <a:rPr lang="en-US" dirty="0" smtClean="0">
                <a:latin typeface="Candara" pitchFamily="34" charset="0"/>
              </a:rPr>
              <a:t>Lose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; </a:t>
            </a:r>
            <a:r>
              <a:rPr lang="en-US" dirty="0" smtClean="0">
                <a:latin typeface="Candara" pitchFamily="34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return</a:t>
            </a:r>
          </a:p>
          <a:p>
            <a:r>
              <a:rPr lang="en-US" dirty="0" smtClean="0">
                <a:latin typeface="Candara" pitchFamily="34" charset="0"/>
              </a:rPr>
              <a:t>Lose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.class</a:t>
            </a:r>
          </a:p>
          <a:p>
            <a:r>
              <a:rPr lang="en-US" dirty="0" smtClean="0">
                <a:latin typeface="Candara" pitchFamily="34" charset="0"/>
              </a:rPr>
              <a:t>Lose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getX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</a:t>
            </a:r>
            <a:r>
              <a:rPr lang="en-US" dirty="0" smtClean="0">
                <a:latin typeface="Candara" pitchFamily="34" charset="0"/>
              </a:rPr>
              <a:t> /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setX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()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361950"/>
            <a:ext cx="8534400" cy="4343400"/>
          </a:xfrm>
        </p:spPr>
        <p:txBody>
          <a:bodyPr/>
          <a:lstStyle/>
          <a:p>
            <a:pPr algn="ctr">
              <a:buNone/>
            </a:pPr>
            <a:r>
              <a:rPr lang="he-IL" dirty="0" smtClean="0">
                <a:latin typeface="Candara" pitchFamily="34" charset="0"/>
              </a:rPr>
              <a:t>  </a:t>
            </a:r>
          </a:p>
          <a:p>
            <a:pPr algn="ctr">
              <a:buNone/>
            </a:pPr>
            <a:r>
              <a:rPr lang="en-US" sz="14000" dirty="0" smtClean="0">
                <a:latin typeface="Candara" pitchFamily="34" charset="0"/>
              </a:rPr>
              <a:t>Q</a:t>
            </a:r>
            <a:r>
              <a:rPr lang="he-IL" sz="14000" dirty="0" smtClean="0">
                <a:latin typeface="Candara" pitchFamily="34" charset="0"/>
              </a:rPr>
              <a:t>&amp;</a:t>
            </a:r>
            <a:r>
              <a:rPr lang="en-US" sz="14000" dirty="0" smtClean="0">
                <a:latin typeface="Candara" pitchFamily="34" charset="0"/>
              </a:rPr>
              <a:t>A</a:t>
            </a:r>
            <a:endParaRPr lang="fr-CA" sz="14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991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; and return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.class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public String </a:t>
            </a:r>
            <a:r>
              <a:rPr lang="en-US" sz="2800" dirty="0" err="1" smtClean="0">
                <a:solidFill>
                  <a:srgbClr val="FF0000"/>
                </a:solidFill>
                <a:latin typeface="Candara" pitchFamily="34" charset="0"/>
              </a:rPr>
              <a:t>className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( Class c ) { return </a:t>
            </a:r>
            <a:r>
              <a:rPr lang="en-US" sz="2800" dirty="0" err="1" smtClean="0">
                <a:solidFill>
                  <a:srgbClr val="FF0000"/>
                </a:solidFill>
                <a:latin typeface="Candara" pitchFamily="34" charset="0"/>
              </a:rPr>
              <a:t>c.getName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(); }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o.setName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Map.class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public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; and return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.class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Lose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getX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 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setX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()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def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className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 Class c ) { c.name }</a:t>
            </a:r>
          </a:p>
          <a:p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o.name =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className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( Map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656</TotalTime>
  <Words>1607</Words>
  <Application>Microsoft Office PowerPoint</Application>
  <PresentationFormat>On-screen Show (16:9)</PresentationFormat>
  <Paragraphs>311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Presentation</vt:lpstr>
      <vt:lpstr>Stop Writing Java Start Writing Groovy</vt:lpstr>
      <vt:lpstr>Slide 2</vt:lpstr>
      <vt:lpstr>Slide 3</vt:lpstr>
      <vt:lpstr>equals vs. ==</vt:lpstr>
      <vt:lpstr>Slide 5</vt:lpstr>
      <vt:lpstr>Cleanups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Safe navigation</vt:lpstr>
      <vt:lpstr>Groovy Truth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Elvis Operator</vt:lpstr>
      <vt:lpstr>Slide 32</vt:lpstr>
      <vt:lpstr>Slide 33</vt:lpstr>
      <vt:lpstr>Slide 34</vt:lpstr>
      <vt:lpstr>Slide 35</vt:lpstr>
      <vt:lpstr>Slide 36</vt:lpstr>
      <vt:lpstr>Slide 37</vt:lpstr>
      <vt:lpstr>Default parameters</vt:lpstr>
      <vt:lpstr>Slide 39</vt:lpstr>
      <vt:lpstr>Slide 40</vt:lpstr>
      <vt:lpstr>Slide 41</vt:lpstr>
      <vt:lpstr>Slide 42</vt:lpstr>
      <vt:lpstr>Slide 43</vt:lpstr>
      <vt:lpstr>Slide 44</vt:lpstr>
      <vt:lpstr>Groovy Beans</vt:lpstr>
      <vt:lpstr>Slide 46</vt:lpstr>
      <vt:lpstr>Slide 47</vt:lpstr>
      <vt:lpstr>GStrings</vt:lpstr>
      <vt:lpstr>Slide 49</vt:lpstr>
      <vt:lpstr>Slide 50</vt:lpstr>
      <vt:lpstr>Slide 51</vt:lpstr>
      <vt:lpstr>Slide 52</vt:lpstr>
      <vt:lpstr>Slide 53</vt:lpstr>
      <vt:lpstr>Slide 54</vt:lpstr>
      <vt:lpstr>assert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GDK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1520</cp:revision>
  <dcterms:created xsi:type="dcterms:W3CDTF">2011-03-03T22:45:54Z</dcterms:created>
  <dcterms:modified xsi:type="dcterms:W3CDTF">2011-05-14T08:55:50Z</dcterms:modified>
</cp:coreProperties>
</file>