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423" r:id="rId5"/>
    <p:sldId id="256" r:id="rId6"/>
    <p:sldId id="456" r:id="rId7"/>
    <p:sldId id="470" r:id="rId8"/>
    <p:sldId id="471" r:id="rId9"/>
    <p:sldId id="472" r:id="rId10"/>
    <p:sldId id="473" r:id="rId11"/>
    <p:sldId id="474" r:id="rId12"/>
    <p:sldId id="475" r:id="rId13"/>
    <p:sldId id="466" r:id="rId14"/>
    <p:sldId id="480" r:id="rId15"/>
    <p:sldId id="476" r:id="rId16"/>
    <p:sldId id="478" r:id="rId17"/>
    <p:sldId id="477" r:id="rId18"/>
    <p:sldId id="479" r:id="rId19"/>
    <p:sldId id="4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a:srgbClr val="ECEAEB"/>
    <a:srgbClr val="140503"/>
    <a:srgbClr val="E1DCD9"/>
    <a:srgbClr val="AA1500"/>
    <a:srgbClr val="FED10A"/>
    <a:srgbClr val="A30E15"/>
    <a:srgbClr val="B00101"/>
    <a:srgbClr val="63B5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78"/>
    <p:restoredTop sz="71007" autoAdjust="0"/>
  </p:normalViewPr>
  <p:slideViewPr>
    <p:cSldViewPr snapToGrid="0" snapToObjects="1">
      <p:cViewPr varScale="1">
        <p:scale>
          <a:sx n="78" d="100"/>
          <a:sy n="78" d="100"/>
        </p:scale>
        <p:origin x="21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5C1BEC-4E98-504F-B573-8A2CC59D9E43}" type="datetimeFigureOut">
              <a:rPr lang="en-US" smtClean="0"/>
              <a:t>4/10/2019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53B675-4A13-4A44-AAC7-8C0F86586B7E}" type="slidenum">
              <a:rPr lang="en-US" smtClean="0"/>
              <a:t>‹#›</a:t>
            </a:fld>
            <a:endParaRPr lang="en-US"/>
          </a:p>
        </p:txBody>
      </p:sp>
    </p:spTree>
    <p:extLst>
      <p:ext uri="{BB962C8B-B14F-4D97-AF65-F5344CB8AC3E}">
        <p14:creationId xmlns:p14="http://schemas.microsoft.com/office/powerpoint/2010/main" val="3572682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23831-BE13-4F8E-86D0-EFCC65096AC6}" type="slidenum">
              <a:rPr lang="en-US" smtClean="0"/>
              <a:t>1</a:t>
            </a:fld>
            <a:endParaRPr lang="en-US" dirty="0"/>
          </a:p>
        </p:txBody>
      </p:sp>
    </p:spTree>
    <p:extLst>
      <p:ext uri="{BB962C8B-B14F-4D97-AF65-F5344CB8AC3E}">
        <p14:creationId xmlns:p14="http://schemas.microsoft.com/office/powerpoint/2010/main" val="1295216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mn-lt"/>
            </a:endParaRPr>
          </a:p>
        </p:txBody>
      </p:sp>
      <p:sp>
        <p:nvSpPr>
          <p:cNvPr id="4" name="Slide Number Placeholder 3"/>
          <p:cNvSpPr>
            <a:spLocks noGrp="1"/>
          </p:cNvSpPr>
          <p:nvPr>
            <p:ph type="sldNum" sz="quarter" idx="10"/>
          </p:nvPr>
        </p:nvSpPr>
        <p:spPr/>
        <p:txBody>
          <a:bodyPr/>
          <a:lstStyle/>
          <a:p>
            <a:fld id="{45023831-BE13-4F8E-86D0-EFCC65096AC6}" type="slidenum">
              <a:rPr lang="en-US" smtClean="0"/>
              <a:t>13</a:t>
            </a:fld>
            <a:endParaRPr lang="en-US"/>
          </a:p>
        </p:txBody>
      </p:sp>
    </p:spTree>
    <p:extLst>
      <p:ext uri="{BB962C8B-B14F-4D97-AF65-F5344CB8AC3E}">
        <p14:creationId xmlns:p14="http://schemas.microsoft.com/office/powerpoint/2010/main" val="1247578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rPr>
              <a:t>Both the LDA topics and BTM topics found a topic classification similar to what we were looking for in the supervised portion of the study. LDA topics 3 and 4 and BTM topics 1 and 2 in correlate with keywords associated to sleep/stress disorders. LDA and BTM topics also identified keywords of spam topics that repeatedly appeared in our supervised analysis. For example, tweets supporting mental health (but the tweet had no stress/sleep disorder) correlate to BTM topic 5 and job postings correlate to LDA topic 1. Both LDA and BTM topics had similar topics and related to our supervised keyword analysis in stress and sleep disorders.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mn-lt"/>
            </a:endParaRPr>
          </a:p>
        </p:txBody>
      </p:sp>
      <p:sp>
        <p:nvSpPr>
          <p:cNvPr id="4" name="Slide Number Placeholder 3"/>
          <p:cNvSpPr>
            <a:spLocks noGrp="1"/>
          </p:cNvSpPr>
          <p:nvPr>
            <p:ph type="sldNum" sz="quarter" idx="10"/>
          </p:nvPr>
        </p:nvSpPr>
        <p:spPr/>
        <p:txBody>
          <a:bodyPr/>
          <a:lstStyle/>
          <a:p>
            <a:fld id="{45023831-BE13-4F8E-86D0-EFCC65096AC6}" type="slidenum">
              <a:rPr lang="en-US" smtClean="0"/>
              <a:t>14</a:t>
            </a:fld>
            <a:endParaRPr lang="en-US"/>
          </a:p>
        </p:txBody>
      </p:sp>
    </p:spTree>
    <p:extLst>
      <p:ext uri="{BB962C8B-B14F-4D97-AF65-F5344CB8AC3E}">
        <p14:creationId xmlns:p14="http://schemas.microsoft.com/office/powerpoint/2010/main" val="1805774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mn-lt"/>
            </a:endParaRPr>
          </a:p>
        </p:txBody>
      </p:sp>
      <p:sp>
        <p:nvSpPr>
          <p:cNvPr id="4" name="Slide Number Placeholder 3"/>
          <p:cNvSpPr>
            <a:spLocks noGrp="1"/>
          </p:cNvSpPr>
          <p:nvPr>
            <p:ph type="sldNum" sz="quarter" idx="10"/>
          </p:nvPr>
        </p:nvSpPr>
        <p:spPr/>
        <p:txBody>
          <a:bodyPr/>
          <a:lstStyle/>
          <a:p>
            <a:fld id="{45023831-BE13-4F8E-86D0-EFCC65096AC6}" type="slidenum">
              <a:rPr lang="en-US" smtClean="0"/>
              <a:t>15</a:t>
            </a:fld>
            <a:endParaRPr lang="en-US"/>
          </a:p>
        </p:txBody>
      </p:sp>
    </p:spTree>
    <p:extLst>
      <p:ext uri="{BB962C8B-B14F-4D97-AF65-F5344CB8AC3E}">
        <p14:creationId xmlns:p14="http://schemas.microsoft.com/office/powerpoint/2010/main" val="1864669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mn-lt"/>
            </a:endParaRPr>
          </a:p>
        </p:txBody>
      </p:sp>
      <p:sp>
        <p:nvSpPr>
          <p:cNvPr id="4" name="Slide Number Placeholder 3"/>
          <p:cNvSpPr>
            <a:spLocks noGrp="1"/>
          </p:cNvSpPr>
          <p:nvPr>
            <p:ph type="sldNum" sz="quarter" idx="10"/>
          </p:nvPr>
        </p:nvSpPr>
        <p:spPr/>
        <p:txBody>
          <a:bodyPr/>
          <a:lstStyle/>
          <a:p>
            <a:fld id="{45023831-BE13-4F8E-86D0-EFCC65096AC6}" type="slidenum">
              <a:rPr lang="en-US" smtClean="0"/>
              <a:t>16</a:t>
            </a:fld>
            <a:endParaRPr lang="en-US"/>
          </a:p>
        </p:txBody>
      </p:sp>
    </p:spTree>
    <p:extLst>
      <p:ext uri="{BB962C8B-B14F-4D97-AF65-F5344CB8AC3E}">
        <p14:creationId xmlns:p14="http://schemas.microsoft.com/office/powerpoint/2010/main" val="308351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mn-lt"/>
            </a:endParaRPr>
          </a:p>
        </p:txBody>
      </p:sp>
      <p:sp>
        <p:nvSpPr>
          <p:cNvPr id="4" name="Slide Number Placeholder 3"/>
          <p:cNvSpPr>
            <a:spLocks noGrp="1"/>
          </p:cNvSpPr>
          <p:nvPr>
            <p:ph type="sldNum" sz="quarter" idx="10"/>
          </p:nvPr>
        </p:nvSpPr>
        <p:spPr/>
        <p:txBody>
          <a:bodyPr/>
          <a:lstStyle/>
          <a:p>
            <a:fld id="{45023831-BE13-4F8E-86D0-EFCC65096AC6}" type="slidenum">
              <a:rPr lang="en-US" smtClean="0"/>
              <a:t>3</a:t>
            </a:fld>
            <a:endParaRPr lang="en-US"/>
          </a:p>
        </p:txBody>
      </p:sp>
    </p:spTree>
    <p:extLst>
      <p:ext uri="{BB962C8B-B14F-4D97-AF65-F5344CB8AC3E}">
        <p14:creationId xmlns:p14="http://schemas.microsoft.com/office/powerpoint/2010/main" val="3131987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mn-lt"/>
            </a:endParaRPr>
          </a:p>
        </p:txBody>
      </p:sp>
      <p:sp>
        <p:nvSpPr>
          <p:cNvPr id="4" name="Slide Number Placeholder 3"/>
          <p:cNvSpPr>
            <a:spLocks noGrp="1"/>
          </p:cNvSpPr>
          <p:nvPr>
            <p:ph type="sldNum" sz="quarter" idx="10"/>
          </p:nvPr>
        </p:nvSpPr>
        <p:spPr/>
        <p:txBody>
          <a:bodyPr/>
          <a:lstStyle/>
          <a:p>
            <a:fld id="{45023831-BE13-4F8E-86D0-EFCC65096AC6}" type="slidenum">
              <a:rPr lang="en-US" smtClean="0"/>
              <a:t>4</a:t>
            </a:fld>
            <a:endParaRPr lang="en-US"/>
          </a:p>
        </p:txBody>
      </p:sp>
    </p:spTree>
    <p:extLst>
      <p:ext uri="{BB962C8B-B14F-4D97-AF65-F5344CB8AC3E}">
        <p14:creationId xmlns:p14="http://schemas.microsoft.com/office/powerpoint/2010/main" val="2307165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mn-lt"/>
            </a:endParaRPr>
          </a:p>
        </p:txBody>
      </p:sp>
      <p:sp>
        <p:nvSpPr>
          <p:cNvPr id="4" name="Slide Number Placeholder 3"/>
          <p:cNvSpPr>
            <a:spLocks noGrp="1"/>
          </p:cNvSpPr>
          <p:nvPr>
            <p:ph type="sldNum" sz="quarter" idx="10"/>
          </p:nvPr>
        </p:nvSpPr>
        <p:spPr/>
        <p:txBody>
          <a:bodyPr/>
          <a:lstStyle/>
          <a:p>
            <a:fld id="{45023831-BE13-4F8E-86D0-EFCC65096AC6}" type="slidenum">
              <a:rPr lang="en-US" smtClean="0"/>
              <a:t>5</a:t>
            </a:fld>
            <a:endParaRPr lang="en-US"/>
          </a:p>
        </p:txBody>
      </p:sp>
    </p:spTree>
    <p:extLst>
      <p:ext uri="{BB962C8B-B14F-4D97-AF65-F5344CB8AC3E}">
        <p14:creationId xmlns:p14="http://schemas.microsoft.com/office/powerpoint/2010/main" val="2307817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mn-lt"/>
            </a:endParaRPr>
          </a:p>
        </p:txBody>
      </p:sp>
      <p:sp>
        <p:nvSpPr>
          <p:cNvPr id="4" name="Slide Number Placeholder 3"/>
          <p:cNvSpPr>
            <a:spLocks noGrp="1"/>
          </p:cNvSpPr>
          <p:nvPr>
            <p:ph type="sldNum" sz="quarter" idx="10"/>
          </p:nvPr>
        </p:nvSpPr>
        <p:spPr/>
        <p:txBody>
          <a:bodyPr/>
          <a:lstStyle/>
          <a:p>
            <a:fld id="{45023831-BE13-4F8E-86D0-EFCC65096AC6}" type="slidenum">
              <a:rPr lang="en-US" smtClean="0"/>
              <a:t>6</a:t>
            </a:fld>
            <a:endParaRPr lang="en-US"/>
          </a:p>
        </p:txBody>
      </p:sp>
    </p:spTree>
    <p:extLst>
      <p:ext uri="{BB962C8B-B14F-4D97-AF65-F5344CB8AC3E}">
        <p14:creationId xmlns:p14="http://schemas.microsoft.com/office/powerpoint/2010/main" val="3747735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mn-lt"/>
            </a:endParaRPr>
          </a:p>
        </p:txBody>
      </p:sp>
      <p:sp>
        <p:nvSpPr>
          <p:cNvPr id="4" name="Slide Number Placeholder 3"/>
          <p:cNvSpPr>
            <a:spLocks noGrp="1"/>
          </p:cNvSpPr>
          <p:nvPr>
            <p:ph type="sldNum" sz="quarter" idx="10"/>
          </p:nvPr>
        </p:nvSpPr>
        <p:spPr/>
        <p:txBody>
          <a:bodyPr/>
          <a:lstStyle/>
          <a:p>
            <a:fld id="{45023831-BE13-4F8E-86D0-EFCC65096AC6}" type="slidenum">
              <a:rPr lang="en-US" smtClean="0"/>
              <a:t>7</a:t>
            </a:fld>
            <a:endParaRPr lang="en-US"/>
          </a:p>
        </p:txBody>
      </p:sp>
    </p:spTree>
    <p:extLst>
      <p:ext uri="{BB962C8B-B14F-4D97-AF65-F5344CB8AC3E}">
        <p14:creationId xmlns:p14="http://schemas.microsoft.com/office/powerpoint/2010/main" val="3721039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mn-lt"/>
            </a:endParaRPr>
          </a:p>
        </p:txBody>
      </p:sp>
      <p:sp>
        <p:nvSpPr>
          <p:cNvPr id="4" name="Slide Number Placeholder 3"/>
          <p:cNvSpPr>
            <a:spLocks noGrp="1"/>
          </p:cNvSpPr>
          <p:nvPr>
            <p:ph type="sldNum" sz="quarter" idx="10"/>
          </p:nvPr>
        </p:nvSpPr>
        <p:spPr/>
        <p:txBody>
          <a:bodyPr/>
          <a:lstStyle/>
          <a:p>
            <a:fld id="{45023831-BE13-4F8E-86D0-EFCC65096AC6}" type="slidenum">
              <a:rPr lang="en-US" smtClean="0"/>
              <a:t>8</a:t>
            </a:fld>
            <a:endParaRPr lang="en-US"/>
          </a:p>
        </p:txBody>
      </p:sp>
    </p:spTree>
    <p:extLst>
      <p:ext uri="{BB962C8B-B14F-4D97-AF65-F5344CB8AC3E}">
        <p14:creationId xmlns:p14="http://schemas.microsoft.com/office/powerpoint/2010/main" val="782118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mn-lt"/>
            </a:endParaRPr>
          </a:p>
        </p:txBody>
      </p:sp>
      <p:sp>
        <p:nvSpPr>
          <p:cNvPr id="4" name="Slide Number Placeholder 3"/>
          <p:cNvSpPr>
            <a:spLocks noGrp="1"/>
          </p:cNvSpPr>
          <p:nvPr>
            <p:ph type="sldNum" sz="quarter" idx="10"/>
          </p:nvPr>
        </p:nvSpPr>
        <p:spPr/>
        <p:txBody>
          <a:bodyPr/>
          <a:lstStyle/>
          <a:p>
            <a:fld id="{45023831-BE13-4F8E-86D0-EFCC65096AC6}" type="slidenum">
              <a:rPr lang="en-US" smtClean="0"/>
              <a:t>9</a:t>
            </a:fld>
            <a:endParaRPr lang="en-US"/>
          </a:p>
        </p:txBody>
      </p:sp>
    </p:spTree>
    <p:extLst>
      <p:ext uri="{BB962C8B-B14F-4D97-AF65-F5344CB8AC3E}">
        <p14:creationId xmlns:p14="http://schemas.microsoft.com/office/powerpoint/2010/main" val="1068469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latin typeface="+mn-lt"/>
            </a:endParaRPr>
          </a:p>
        </p:txBody>
      </p:sp>
      <p:sp>
        <p:nvSpPr>
          <p:cNvPr id="4" name="Slide Number Placeholder 3"/>
          <p:cNvSpPr>
            <a:spLocks noGrp="1"/>
          </p:cNvSpPr>
          <p:nvPr>
            <p:ph type="sldNum" sz="quarter" idx="10"/>
          </p:nvPr>
        </p:nvSpPr>
        <p:spPr/>
        <p:txBody>
          <a:bodyPr/>
          <a:lstStyle/>
          <a:p>
            <a:fld id="{45023831-BE13-4F8E-86D0-EFCC65096AC6}" type="slidenum">
              <a:rPr lang="en-US" smtClean="0"/>
              <a:t>12</a:t>
            </a:fld>
            <a:endParaRPr lang="en-US"/>
          </a:p>
        </p:txBody>
      </p:sp>
    </p:spTree>
    <p:extLst>
      <p:ext uri="{BB962C8B-B14F-4D97-AF65-F5344CB8AC3E}">
        <p14:creationId xmlns:p14="http://schemas.microsoft.com/office/powerpoint/2010/main" val="264392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0D3D-EE4E-BD40-B794-2AE9DF6584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E5AEA8-09EC-D646-8FEC-829DF2F792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FB05D6-21FF-5A41-B5DD-8F28C8CAC847}"/>
              </a:ext>
            </a:extLst>
          </p:cNvPr>
          <p:cNvSpPr>
            <a:spLocks noGrp="1"/>
          </p:cNvSpPr>
          <p:nvPr>
            <p:ph type="dt" sz="half" idx="10"/>
          </p:nvPr>
        </p:nvSpPr>
        <p:spPr/>
        <p:txBody>
          <a:bodyPr/>
          <a:lstStyle/>
          <a:p>
            <a:fld id="{CF2379DE-F0E0-BE4D-A39C-4888AE97504F}" type="datetimeFigureOut">
              <a:rPr lang="en-US" smtClean="0"/>
              <a:t>4/10/2019</a:t>
            </a:fld>
            <a:endParaRPr lang="en-US"/>
          </a:p>
        </p:txBody>
      </p:sp>
      <p:sp>
        <p:nvSpPr>
          <p:cNvPr id="5" name="Footer Placeholder 4">
            <a:extLst>
              <a:ext uri="{FF2B5EF4-FFF2-40B4-BE49-F238E27FC236}">
                <a16:creationId xmlns:a16="http://schemas.microsoft.com/office/drawing/2014/main" id="{68466B65-A7B3-9646-93C4-F726DCE83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3FD70-1B2A-7449-93A9-96267F929C4A}"/>
              </a:ext>
            </a:extLst>
          </p:cNvPr>
          <p:cNvSpPr>
            <a:spLocks noGrp="1"/>
          </p:cNvSpPr>
          <p:nvPr>
            <p:ph type="sldNum" sz="quarter" idx="12"/>
          </p:nvPr>
        </p:nvSpPr>
        <p:spPr/>
        <p:txBody>
          <a:bodyPr/>
          <a:lstStyle/>
          <a:p>
            <a:fld id="{0C18148C-179B-994C-9539-B0DCDCAF9B9B}" type="slidenum">
              <a:rPr lang="en-US" smtClean="0"/>
              <a:t>‹#›</a:t>
            </a:fld>
            <a:endParaRPr lang="en-US"/>
          </a:p>
        </p:txBody>
      </p:sp>
    </p:spTree>
    <p:extLst>
      <p:ext uri="{BB962C8B-B14F-4D97-AF65-F5344CB8AC3E}">
        <p14:creationId xmlns:p14="http://schemas.microsoft.com/office/powerpoint/2010/main" val="112842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1BB16-E765-8F47-8564-A512B7B595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E72854-5911-1548-B250-2E3444917F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1D1FD-73AE-9C45-9913-E0EC210425D5}"/>
              </a:ext>
            </a:extLst>
          </p:cNvPr>
          <p:cNvSpPr>
            <a:spLocks noGrp="1"/>
          </p:cNvSpPr>
          <p:nvPr>
            <p:ph type="dt" sz="half" idx="10"/>
          </p:nvPr>
        </p:nvSpPr>
        <p:spPr/>
        <p:txBody>
          <a:bodyPr/>
          <a:lstStyle/>
          <a:p>
            <a:fld id="{CF2379DE-F0E0-BE4D-A39C-4888AE97504F}" type="datetimeFigureOut">
              <a:rPr lang="en-US" smtClean="0"/>
              <a:t>4/10/2019</a:t>
            </a:fld>
            <a:endParaRPr lang="en-US"/>
          </a:p>
        </p:txBody>
      </p:sp>
      <p:sp>
        <p:nvSpPr>
          <p:cNvPr id="5" name="Footer Placeholder 4">
            <a:extLst>
              <a:ext uri="{FF2B5EF4-FFF2-40B4-BE49-F238E27FC236}">
                <a16:creationId xmlns:a16="http://schemas.microsoft.com/office/drawing/2014/main" id="{ED3291D6-AE4E-F049-B2B0-E58A37E139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9F026-5B20-B043-9718-D6EB549DB3A6}"/>
              </a:ext>
            </a:extLst>
          </p:cNvPr>
          <p:cNvSpPr>
            <a:spLocks noGrp="1"/>
          </p:cNvSpPr>
          <p:nvPr>
            <p:ph type="sldNum" sz="quarter" idx="12"/>
          </p:nvPr>
        </p:nvSpPr>
        <p:spPr/>
        <p:txBody>
          <a:bodyPr/>
          <a:lstStyle/>
          <a:p>
            <a:fld id="{0C18148C-179B-994C-9539-B0DCDCAF9B9B}" type="slidenum">
              <a:rPr lang="en-US" smtClean="0"/>
              <a:t>‹#›</a:t>
            </a:fld>
            <a:endParaRPr lang="en-US"/>
          </a:p>
        </p:txBody>
      </p:sp>
    </p:spTree>
    <p:extLst>
      <p:ext uri="{BB962C8B-B14F-4D97-AF65-F5344CB8AC3E}">
        <p14:creationId xmlns:p14="http://schemas.microsoft.com/office/powerpoint/2010/main" val="162824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D10E13-85A9-404A-A0E3-F987D71D5D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4176DA-D3A3-1148-A818-9D962F0762A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2D7EA-5965-AE4D-9A46-B396DC745677}"/>
              </a:ext>
            </a:extLst>
          </p:cNvPr>
          <p:cNvSpPr>
            <a:spLocks noGrp="1"/>
          </p:cNvSpPr>
          <p:nvPr>
            <p:ph type="dt" sz="half" idx="10"/>
          </p:nvPr>
        </p:nvSpPr>
        <p:spPr/>
        <p:txBody>
          <a:bodyPr/>
          <a:lstStyle/>
          <a:p>
            <a:fld id="{CF2379DE-F0E0-BE4D-A39C-4888AE97504F}" type="datetimeFigureOut">
              <a:rPr lang="en-US" smtClean="0"/>
              <a:t>4/10/2019</a:t>
            </a:fld>
            <a:endParaRPr lang="en-US"/>
          </a:p>
        </p:txBody>
      </p:sp>
      <p:sp>
        <p:nvSpPr>
          <p:cNvPr id="5" name="Footer Placeholder 4">
            <a:extLst>
              <a:ext uri="{FF2B5EF4-FFF2-40B4-BE49-F238E27FC236}">
                <a16:creationId xmlns:a16="http://schemas.microsoft.com/office/drawing/2014/main" id="{037AB549-4FD1-B44B-9ACD-2EB1C6F43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5D5C3-F511-6245-8418-BD7636750502}"/>
              </a:ext>
            </a:extLst>
          </p:cNvPr>
          <p:cNvSpPr>
            <a:spLocks noGrp="1"/>
          </p:cNvSpPr>
          <p:nvPr>
            <p:ph type="sldNum" sz="quarter" idx="12"/>
          </p:nvPr>
        </p:nvSpPr>
        <p:spPr/>
        <p:txBody>
          <a:bodyPr/>
          <a:lstStyle/>
          <a:p>
            <a:fld id="{0C18148C-179B-994C-9539-B0DCDCAF9B9B}" type="slidenum">
              <a:rPr lang="en-US" smtClean="0"/>
              <a:t>‹#›</a:t>
            </a:fld>
            <a:endParaRPr lang="en-US"/>
          </a:p>
        </p:txBody>
      </p:sp>
    </p:spTree>
    <p:extLst>
      <p:ext uri="{BB962C8B-B14F-4D97-AF65-F5344CB8AC3E}">
        <p14:creationId xmlns:p14="http://schemas.microsoft.com/office/powerpoint/2010/main" val="3196495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6096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4"/>
          <p:cNvSpPr>
            <a:spLocks noGrp="1"/>
          </p:cNvSpPr>
          <p:nvPr>
            <p:ph type="body" sz="quarter" idx="16" hasCustomPrompt="1"/>
          </p:nvPr>
        </p:nvSpPr>
        <p:spPr>
          <a:xfrm>
            <a:off x="609600" y="2743200"/>
            <a:ext cx="3355975" cy="1169988"/>
          </a:xfrm>
        </p:spPr>
        <p:txBody>
          <a:bodyPr/>
          <a:lstStyle>
            <a:lvl1pPr marL="0" indent="0">
              <a:lnSpc>
                <a:spcPct val="130000"/>
              </a:lnSpc>
              <a:buNone/>
              <a:defRPr sz="1200" baseline="0"/>
            </a:lvl1pPr>
          </a:lstStyle>
          <a:p>
            <a:pPr lvl="0"/>
            <a:r>
              <a:rPr lang="en-US"/>
              <a:t>Click to edit Master text styles</a:t>
            </a:r>
          </a:p>
        </p:txBody>
      </p:sp>
    </p:spTree>
    <p:extLst>
      <p:ext uri="{BB962C8B-B14F-4D97-AF65-F5344CB8AC3E}">
        <p14:creationId xmlns:p14="http://schemas.microsoft.com/office/powerpoint/2010/main" val="984387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ubhea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10858500" cy="594360"/>
          </a:xfrm>
        </p:spPr>
        <p:txBody>
          <a:bodyPr vert="horz" lIns="0" tIns="45720" rIns="0" bIns="0" rtlCol="0" anchor="t" anchorCtr="0">
            <a:noAutofit/>
          </a:bodyPr>
          <a:lstStyle>
            <a:lvl1pPr>
              <a:defRPr lang="en-US" sz="3600" b="0" spc="-75" dirty="0">
                <a:solidFill>
                  <a:schemeClr val="bg1"/>
                </a:solidFill>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609920" y="1124712"/>
            <a:ext cx="10858165" cy="475488"/>
          </a:xfrm>
        </p:spPr>
        <p:txBody>
          <a:bodyPr vert="horz" lIns="0" tIns="0" rIns="0" bIns="0" rtlCol="0">
            <a:noAutofit/>
          </a:bodyPr>
          <a:lstStyle>
            <a:lvl1pPr marL="0" indent="0">
              <a:buNone/>
              <a:defRPr lang="en-US" sz="1200">
                <a:solidFill>
                  <a:schemeClr val="bg1"/>
                </a:solidFill>
              </a:defRPr>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228516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AD4A8-ECF1-F64D-810B-2ABF2EE226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EDF227-5EF1-3044-AFF4-5186BACE0D7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3FB-E0BB-7148-93F6-6475EFFEC79D}"/>
              </a:ext>
            </a:extLst>
          </p:cNvPr>
          <p:cNvSpPr>
            <a:spLocks noGrp="1"/>
          </p:cNvSpPr>
          <p:nvPr>
            <p:ph type="dt" sz="half" idx="10"/>
          </p:nvPr>
        </p:nvSpPr>
        <p:spPr/>
        <p:txBody>
          <a:bodyPr/>
          <a:lstStyle/>
          <a:p>
            <a:fld id="{CF2379DE-F0E0-BE4D-A39C-4888AE97504F}" type="datetimeFigureOut">
              <a:rPr lang="en-US" smtClean="0"/>
              <a:t>4/10/2019</a:t>
            </a:fld>
            <a:endParaRPr lang="en-US"/>
          </a:p>
        </p:txBody>
      </p:sp>
      <p:sp>
        <p:nvSpPr>
          <p:cNvPr id="5" name="Footer Placeholder 4">
            <a:extLst>
              <a:ext uri="{FF2B5EF4-FFF2-40B4-BE49-F238E27FC236}">
                <a16:creationId xmlns:a16="http://schemas.microsoft.com/office/drawing/2014/main" id="{C7134486-8A74-2D43-9757-4B8A824FE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AFDF4-5960-EC41-B5AB-228E5164B176}"/>
              </a:ext>
            </a:extLst>
          </p:cNvPr>
          <p:cNvSpPr>
            <a:spLocks noGrp="1"/>
          </p:cNvSpPr>
          <p:nvPr>
            <p:ph type="sldNum" sz="quarter" idx="12"/>
          </p:nvPr>
        </p:nvSpPr>
        <p:spPr/>
        <p:txBody>
          <a:bodyPr/>
          <a:lstStyle/>
          <a:p>
            <a:fld id="{0C18148C-179B-994C-9539-B0DCDCAF9B9B}" type="slidenum">
              <a:rPr lang="en-US" smtClean="0"/>
              <a:t>‹#›</a:t>
            </a:fld>
            <a:endParaRPr lang="en-US"/>
          </a:p>
        </p:txBody>
      </p:sp>
    </p:spTree>
    <p:extLst>
      <p:ext uri="{BB962C8B-B14F-4D97-AF65-F5344CB8AC3E}">
        <p14:creationId xmlns:p14="http://schemas.microsoft.com/office/powerpoint/2010/main" val="128731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8F6F-C59C-B241-AE07-3A98EB18CB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41444B-7A3B-EF4D-883F-E70C1E3AD0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12EA51E-8EB4-774C-AD17-722C7BB135EF}"/>
              </a:ext>
            </a:extLst>
          </p:cNvPr>
          <p:cNvSpPr>
            <a:spLocks noGrp="1"/>
          </p:cNvSpPr>
          <p:nvPr>
            <p:ph type="dt" sz="half" idx="10"/>
          </p:nvPr>
        </p:nvSpPr>
        <p:spPr/>
        <p:txBody>
          <a:bodyPr/>
          <a:lstStyle/>
          <a:p>
            <a:fld id="{CF2379DE-F0E0-BE4D-A39C-4888AE97504F}" type="datetimeFigureOut">
              <a:rPr lang="en-US" smtClean="0"/>
              <a:t>4/10/2019</a:t>
            </a:fld>
            <a:endParaRPr lang="en-US"/>
          </a:p>
        </p:txBody>
      </p:sp>
      <p:sp>
        <p:nvSpPr>
          <p:cNvPr id="5" name="Footer Placeholder 4">
            <a:extLst>
              <a:ext uri="{FF2B5EF4-FFF2-40B4-BE49-F238E27FC236}">
                <a16:creationId xmlns:a16="http://schemas.microsoft.com/office/drawing/2014/main" id="{9B856EF0-E06E-1C4C-9C51-D4C8D3D1B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82672-FE3D-9746-81C7-5E761C6F09F2}"/>
              </a:ext>
            </a:extLst>
          </p:cNvPr>
          <p:cNvSpPr>
            <a:spLocks noGrp="1"/>
          </p:cNvSpPr>
          <p:nvPr>
            <p:ph type="sldNum" sz="quarter" idx="12"/>
          </p:nvPr>
        </p:nvSpPr>
        <p:spPr/>
        <p:txBody>
          <a:bodyPr/>
          <a:lstStyle/>
          <a:p>
            <a:fld id="{0C18148C-179B-994C-9539-B0DCDCAF9B9B}" type="slidenum">
              <a:rPr lang="en-US" smtClean="0"/>
              <a:t>‹#›</a:t>
            </a:fld>
            <a:endParaRPr lang="en-US"/>
          </a:p>
        </p:txBody>
      </p:sp>
    </p:spTree>
    <p:extLst>
      <p:ext uri="{BB962C8B-B14F-4D97-AF65-F5344CB8AC3E}">
        <p14:creationId xmlns:p14="http://schemas.microsoft.com/office/powerpoint/2010/main" val="3177794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EDF2-05AD-7444-B4F5-D8BB093FF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4AEE4C-A43B-BF47-999F-61FC13BCEBD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2798DA-7088-4B4A-B5D0-D8E23771DDB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5679A4-A6F3-2446-95B3-B5728E9C2595}"/>
              </a:ext>
            </a:extLst>
          </p:cNvPr>
          <p:cNvSpPr>
            <a:spLocks noGrp="1"/>
          </p:cNvSpPr>
          <p:nvPr>
            <p:ph type="dt" sz="half" idx="10"/>
          </p:nvPr>
        </p:nvSpPr>
        <p:spPr/>
        <p:txBody>
          <a:bodyPr/>
          <a:lstStyle/>
          <a:p>
            <a:fld id="{CF2379DE-F0E0-BE4D-A39C-4888AE97504F}" type="datetimeFigureOut">
              <a:rPr lang="en-US" smtClean="0"/>
              <a:t>4/10/2019</a:t>
            </a:fld>
            <a:endParaRPr lang="en-US"/>
          </a:p>
        </p:txBody>
      </p:sp>
      <p:sp>
        <p:nvSpPr>
          <p:cNvPr id="6" name="Footer Placeholder 5">
            <a:extLst>
              <a:ext uri="{FF2B5EF4-FFF2-40B4-BE49-F238E27FC236}">
                <a16:creationId xmlns:a16="http://schemas.microsoft.com/office/drawing/2014/main" id="{FD8A17E2-0689-7742-952D-BE31780BF8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C37875-07AF-C54B-ABA6-F3B523BFEBFB}"/>
              </a:ext>
            </a:extLst>
          </p:cNvPr>
          <p:cNvSpPr>
            <a:spLocks noGrp="1"/>
          </p:cNvSpPr>
          <p:nvPr>
            <p:ph type="sldNum" sz="quarter" idx="12"/>
          </p:nvPr>
        </p:nvSpPr>
        <p:spPr/>
        <p:txBody>
          <a:bodyPr/>
          <a:lstStyle/>
          <a:p>
            <a:fld id="{0C18148C-179B-994C-9539-B0DCDCAF9B9B}" type="slidenum">
              <a:rPr lang="en-US" smtClean="0"/>
              <a:t>‹#›</a:t>
            </a:fld>
            <a:endParaRPr lang="en-US"/>
          </a:p>
        </p:txBody>
      </p:sp>
    </p:spTree>
    <p:extLst>
      <p:ext uri="{BB962C8B-B14F-4D97-AF65-F5344CB8AC3E}">
        <p14:creationId xmlns:p14="http://schemas.microsoft.com/office/powerpoint/2010/main" val="3180726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E5A2-11A7-2E40-A9CA-8917B71BFA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85D21B-9138-B145-BB6A-D6F06320C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D4A3B00-54E8-2145-95DB-D46212E98F0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C5D99F-9DFB-F147-B54E-E9EDDA0DC4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8AEB0E-018C-5242-932E-C363F2E4E19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D18AD0-58BD-9247-8A8A-9194E1039F06}"/>
              </a:ext>
            </a:extLst>
          </p:cNvPr>
          <p:cNvSpPr>
            <a:spLocks noGrp="1"/>
          </p:cNvSpPr>
          <p:nvPr>
            <p:ph type="dt" sz="half" idx="10"/>
          </p:nvPr>
        </p:nvSpPr>
        <p:spPr/>
        <p:txBody>
          <a:bodyPr/>
          <a:lstStyle/>
          <a:p>
            <a:fld id="{CF2379DE-F0E0-BE4D-A39C-4888AE97504F}" type="datetimeFigureOut">
              <a:rPr lang="en-US" smtClean="0"/>
              <a:t>4/10/2019</a:t>
            </a:fld>
            <a:endParaRPr lang="en-US"/>
          </a:p>
        </p:txBody>
      </p:sp>
      <p:sp>
        <p:nvSpPr>
          <p:cNvPr id="8" name="Footer Placeholder 7">
            <a:extLst>
              <a:ext uri="{FF2B5EF4-FFF2-40B4-BE49-F238E27FC236}">
                <a16:creationId xmlns:a16="http://schemas.microsoft.com/office/drawing/2014/main" id="{924054C2-C547-F842-A70D-B064519822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6BC410-6965-7D43-BD89-808C2E0C736C}"/>
              </a:ext>
            </a:extLst>
          </p:cNvPr>
          <p:cNvSpPr>
            <a:spLocks noGrp="1"/>
          </p:cNvSpPr>
          <p:nvPr>
            <p:ph type="sldNum" sz="quarter" idx="12"/>
          </p:nvPr>
        </p:nvSpPr>
        <p:spPr/>
        <p:txBody>
          <a:bodyPr/>
          <a:lstStyle/>
          <a:p>
            <a:fld id="{0C18148C-179B-994C-9539-B0DCDCAF9B9B}" type="slidenum">
              <a:rPr lang="en-US" smtClean="0"/>
              <a:t>‹#›</a:t>
            </a:fld>
            <a:endParaRPr lang="en-US"/>
          </a:p>
        </p:txBody>
      </p:sp>
    </p:spTree>
    <p:extLst>
      <p:ext uri="{BB962C8B-B14F-4D97-AF65-F5344CB8AC3E}">
        <p14:creationId xmlns:p14="http://schemas.microsoft.com/office/powerpoint/2010/main" val="150876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B163-4D99-F54B-8154-408BFBEFAA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AEE110-B202-3049-81A4-BC9FD7C62F9F}"/>
              </a:ext>
            </a:extLst>
          </p:cNvPr>
          <p:cNvSpPr>
            <a:spLocks noGrp="1"/>
          </p:cNvSpPr>
          <p:nvPr>
            <p:ph type="dt" sz="half" idx="10"/>
          </p:nvPr>
        </p:nvSpPr>
        <p:spPr/>
        <p:txBody>
          <a:bodyPr/>
          <a:lstStyle/>
          <a:p>
            <a:fld id="{CF2379DE-F0E0-BE4D-A39C-4888AE97504F}" type="datetimeFigureOut">
              <a:rPr lang="en-US" smtClean="0"/>
              <a:t>4/10/2019</a:t>
            </a:fld>
            <a:endParaRPr lang="en-US"/>
          </a:p>
        </p:txBody>
      </p:sp>
      <p:sp>
        <p:nvSpPr>
          <p:cNvPr id="4" name="Footer Placeholder 3">
            <a:extLst>
              <a:ext uri="{FF2B5EF4-FFF2-40B4-BE49-F238E27FC236}">
                <a16:creationId xmlns:a16="http://schemas.microsoft.com/office/drawing/2014/main" id="{830976AE-AEA2-CF43-89BE-18DB1A7CC3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5196E0-9A3A-D144-BC5D-3A42A62757BC}"/>
              </a:ext>
            </a:extLst>
          </p:cNvPr>
          <p:cNvSpPr>
            <a:spLocks noGrp="1"/>
          </p:cNvSpPr>
          <p:nvPr>
            <p:ph type="sldNum" sz="quarter" idx="12"/>
          </p:nvPr>
        </p:nvSpPr>
        <p:spPr/>
        <p:txBody>
          <a:bodyPr/>
          <a:lstStyle/>
          <a:p>
            <a:fld id="{0C18148C-179B-994C-9539-B0DCDCAF9B9B}" type="slidenum">
              <a:rPr lang="en-US" smtClean="0"/>
              <a:t>‹#›</a:t>
            </a:fld>
            <a:endParaRPr lang="en-US"/>
          </a:p>
        </p:txBody>
      </p:sp>
    </p:spTree>
    <p:extLst>
      <p:ext uri="{BB962C8B-B14F-4D97-AF65-F5344CB8AC3E}">
        <p14:creationId xmlns:p14="http://schemas.microsoft.com/office/powerpoint/2010/main" val="205773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1F1755-D4F6-7E42-9AF4-C94683F55325}"/>
              </a:ext>
            </a:extLst>
          </p:cNvPr>
          <p:cNvSpPr>
            <a:spLocks noGrp="1"/>
          </p:cNvSpPr>
          <p:nvPr>
            <p:ph type="dt" sz="half" idx="10"/>
          </p:nvPr>
        </p:nvSpPr>
        <p:spPr/>
        <p:txBody>
          <a:bodyPr/>
          <a:lstStyle/>
          <a:p>
            <a:fld id="{CF2379DE-F0E0-BE4D-A39C-4888AE97504F}" type="datetimeFigureOut">
              <a:rPr lang="en-US" smtClean="0"/>
              <a:t>4/10/2019</a:t>
            </a:fld>
            <a:endParaRPr lang="en-US"/>
          </a:p>
        </p:txBody>
      </p:sp>
      <p:sp>
        <p:nvSpPr>
          <p:cNvPr id="3" name="Footer Placeholder 2">
            <a:extLst>
              <a:ext uri="{FF2B5EF4-FFF2-40B4-BE49-F238E27FC236}">
                <a16:creationId xmlns:a16="http://schemas.microsoft.com/office/drawing/2014/main" id="{5DB0070F-06FA-1545-8122-15C6817987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FD0267-9D6E-9045-A6CF-834C5489B75C}"/>
              </a:ext>
            </a:extLst>
          </p:cNvPr>
          <p:cNvSpPr>
            <a:spLocks noGrp="1"/>
          </p:cNvSpPr>
          <p:nvPr>
            <p:ph type="sldNum" sz="quarter" idx="12"/>
          </p:nvPr>
        </p:nvSpPr>
        <p:spPr/>
        <p:txBody>
          <a:bodyPr/>
          <a:lstStyle/>
          <a:p>
            <a:fld id="{0C18148C-179B-994C-9539-B0DCDCAF9B9B}" type="slidenum">
              <a:rPr lang="en-US" smtClean="0"/>
              <a:t>‹#›</a:t>
            </a:fld>
            <a:endParaRPr lang="en-US"/>
          </a:p>
        </p:txBody>
      </p:sp>
    </p:spTree>
    <p:extLst>
      <p:ext uri="{BB962C8B-B14F-4D97-AF65-F5344CB8AC3E}">
        <p14:creationId xmlns:p14="http://schemas.microsoft.com/office/powerpoint/2010/main" val="148526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E8F91-AE11-A544-A301-2D6962534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15892A-633B-2948-AF57-56FFC008B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DF5934-2868-2C4F-89F1-442A2E69A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700830-BF0D-BB47-A983-EEA07FA58657}"/>
              </a:ext>
            </a:extLst>
          </p:cNvPr>
          <p:cNvSpPr>
            <a:spLocks noGrp="1"/>
          </p:cNvSpPr>
          <p:nvPr>
            <p:ph type="dt" sz="half" idx="10"/>
          </p:nvPr>
        </p:nvSpPr>
        <p:spPr/>
        <p:txBody>
          <a:bodyPr/>
          <a:lstStyle/>
          <a:p>
            <a:fld id="{CF2379DE-F0E0-BE4D-A39C-4888AE97504F}" type="datetimeFigureOut">
              <a:rPr lang="en-US" smtClean="0"/>
              <a:t>4/10/2019</a:t>
            </a:fld>
            <a:endParaRPr lang="en-US"/>
          </a:p>
        </p:txBody>
      </p:sp>
      <p:sp>
        <p:nvSpPr>
          <p:cNvPr id="6" name="Footer Placeholder 5">
            <a:extLst>
              <a:ext uri="{FF2B5EF4-FFF2-40B4-BE49-F238E27FC236}">
                <a16:creationId xmlns:a16="http://schemas.microsoft.com/office/drawing/2014/main" id="{4B36676B-E77B-E440-9948-8B2CC5B203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6BFB50-0462-A845-86B1-5459D1ADFA10}"/>
              </a:ext>
            </a:extLst>
          </p:cNvPr>
          <p:cNvSpPr>
            <a:spLocks noGrp="1"/>
          </p:cNvSpPr>
          <p:nvPr>
            <p:ph type="sldNum" sz="quarter" idx="12"/>
          </p:nvPr>
        </p:nvSpPr>
        <p:spPr/>
        <p:txBody>
          <a:bodyPr/>
          <a:lstStyle/>
          <a:p>
            <a:fld id="{0C18148C-179B-994C-9539-B0DCDCAF9B9B}" type="slidenum">
              <a:rPr lang="en-US" smtClean="0"/>
              <a:t>‹#›</a:t>
            </a:fld>
            <a:endParaRPr lang="en-US"/>
          </a:p>
        </p:txBody>
      </p:sp>
    </p:spTree>
    <p:extLst>
      <p:ext uri="{BB962C8B-B14F-4D97-AF65-F5344CB8AC3E}">
        <p14:creationId xmlns:p14="http://schemas.microsoft.com/office/powerpoint/2010/main" val="70580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356CD-32B0-5844-ACF0-019A88677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78E2B0-5036-B144-B3E1-76869E009A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7F53A1-7D8A-6A46-A96D-E2F22B577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66350B3-1C50-124A-AE22-FF85AFD1A175}"/>
              </a:ext>
            </a:extLst>
          </p:cNvPr>
          <p:cNvSpPr>
            <a:spLocks noGrp="1"/>
          </p:cNvSpPr>
          <p:nvPr>
            <p:ph type="dt" sz="half" idx="10"/>
          </p:nvPr>
        </p:nvSpPr>
        <p:spPr/>
        <p:txBody>
          <a:bodyPr/>
          <a:lstStyle/>
          <a:p>
            <a:fld id="{CF2379DE-F0E0-BE4D-A39C-4888AE97504F}" type="datetimeFigureOut">
              <a:rPr lang="en-US" smtClean="0"/>
              <a:t>4/10/2019</a:t>
            </a:fld>
            <a:endParaRPr lang="en-US"/>
          </a:p>
        </p:txBody>
      </p:sp>
      <p:sp>
        <p:nvSpPr>
          <p:cNvPr id="6" name="Footer Placeholder 5">
            <a:extLst>
              <a:ext uri="{FF2B5EF4-FFF2-40B4-BE49-F238E27FC236}">
                <a16:creationId xmlns:a16="http://schemas.microsoft.com/office/drawing/2014/main" id="{DF137601-F08A-C943-BD69-EFB9A1835D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4524DC-F6DD-C146-88C4-D66460FCDDA7}"/>
              </a:ext>
            </a:extLst>
          </p:cNvPr>
          <p:cNvSpPr>
            <a:spLocks noGrp="1"/>
          </p:cNvSpPr>
          <p:nvPr>
            <p:ph type="sldNum" sz="quarter" idx="12"/>
          </p:nvPr>
        </p:nvSpPr>
        <p:spPr/>
        <p:txBody>
          <a:bodyPr/>
          <a:lstStyle/>
          <a:p>
            <a:fld id="{0C18148C-179B-994C-9539-B0DCDCAF9B9B}" type="slidenum">
              <a:rPr lang="en-US" smtClean="0"/>
              <a:t>‹#›</a:t>
            </a:fld>
            <a:endParaRPr lang="en-US"/>
          </a:p>
        </p:txBody>
      </p:sp>
    </p:spTree>
    <p:extLst>
      <p:ext uri="{BB962C8B-B14F-4D97-AF65-F5344CB8AC3E}">
        <p14:creationId xmlns:p14="http://schemas.microsoft.com/office/powerpoint/2010/main" val="2693050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0F8018-DD34-654C-827A-12246603C2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EA38D1-18E3-F44E-B168-C89B0F956A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41D0-F391-304F-A8FB-4A06FBD843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379DE-F0E0-BE4D-A39C-4888AE97504F}" type="datetimeFigureOut">
              <a:rPr lang="en-US" smtClean="0"/>
              <a:t>4/10/2019</a:t>
            </a:fld>
            <a:endParaRPr lang="en-US"/>
          </a:p>
        </p:txBody>
      </p:sp>
      <p:sp>
        <p:nvSpPr>
          <p:cNvPr id="5" name="Footer Placeholder 4">
            <a:extLst>
              <a:ext uri="{FF2B5EF4-FFF2-40B4-BE49-F238E27FC236}">
                <a16:creationId xmlns:a16="http://schemas.microsoft.com/office/drawing/2014/main" id="{59DA20CF-75D5-B145-85E8-14CF4B243A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D813CA-85C7-6D48-9E8A-0F2750BAC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18148C-179B-994C-9539-B0DCDCAF9B9B}" type="slidenum">
              <a:rPr lang="en-US" smtClean="0"/>
              <a:t>‹#›</a:t>
            </a:fld>
            <a:endParaRPr lang="en-US"/>
          </a:p>
        </p:txBody>
      </p:sp>
    </p:spTree>
    <p:extLst>
      <p:ext uri="{BB962C8B-B14F-4D97-AF65-F5344CB8AC3E}">
        <p14:creationId xmlns:p14="http://schemas.microsoft.com/office/powerpoint/2010/main" val="2977585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people twee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99281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CC55442-4EF3-4BC2-813C-98AE0CC67283}"/>
              </a:ext>
            </a:extLst>
          </p:cNvPr>
          <p:cNvSpPr/>
          <p:nvPr/>
        </p:nvSpPr>
        <p:spPr>
          <a:xfrm>
            <a:off x="0" y="4965198"/>
            <a:ext cx="12192000" cy="2027616"/>
          </a:xfrm>
          <a:prstGeom prst="rect">
            <a:avLst/>
          </a:prstGeom>
          <a:solidFill>
            <a:srgbClr val="7030A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Verdana"/>
              <a:ea typeface="+mn-ea"/>
              <a:cs typeface="+mn-cs"/>
            </a:endParaRPr>
          </a:p>
        </p:txBody>
      </p:sp>
      <p:sp>
        <p:nvSpPr>
          <p:cNvPr id="10" name="object 6"/>
          <p:cNvSpPr txBox="1"/>
          <p:nvPr/>
        </p:nvSpPr>
        <p:spPr>
          <a:xfrm>
            <a:off x="-156389" y="5023390"/>
            <a:ext cx="12870903" cy="1723548"/>
          </a:xfrm>
          <a:prstGeom prst="rect">
            <a:avLst/>
          </a:prstGeom>
        </p:spPr>
        <p:txBody>
          <a:bodyPr vert="horz" wrap="square" lIns="0" tIns="55879" rIns="0" bIns="0" rtlCol="0">
            <a:spAutoFit/>
          </a:bodyPr>
          <a:lstStyle/>
          <a:p>
            <a:pPr marL="908685" marR="1201420">
              <a:lnSpc>
                <a:spcPts val="4200"/>
              </a:lnSpc>
              <a:spcBef>
                <a:spcPts val="439"/>
              </a:spcBef>
              <a:defRPr/>
            </a:pPr>
            <a:r>
              <a:rPr lang="en-US" sz="3200" b="1" spc="-35" dirty="0">
                <a:solidFill>
                  <a:srgbClr val="FFFFFF"/>
                </a:solidFill>
                <a:cs typeface="Open Sans Light"/>
              </a:rPr>
              <a:t>Exploring the Associations Between Sleep Disorders and Stress Using Social Media Analysis</a:t>
            </a:r>
          </a:p>
          <a:p>
            <a:pPr marL="908685" marR="1201420" lvl="0">
              <a:lnSpc>
                <a:spcPts val="4200"/>
              </a:lnSpc>
              <a:spcBef>
                <a:spcPts val="439"/>
              </a:spcBef>
              <a:defRPr/>
            </a:pPr>
            <a:endParaRPr lang="en-US" sz="3200" b="1" dirty="0">
              <a:solidFill>
                <a:srgbClr val="FFFFFF"/>
              </a:solidFill>
              <a:cs typeface="Open Sans Light"/>
            </a:endParaRPr>
          </a:p>
        </p:txBody>
      </p:sp>
      <p:sp>
        <p:nvSpPr>
          <p:cNvPr id="27" name="object 6">
            <a:extLst>
              <a:ext uri="{FF2B5EF4-FFF2-40B4-BE49-F238E27FC236}">
                <a16:creationId xmlns:a16="http://schemas.microsoft.com/office/drawing/2014/main" id="{C3AB6677-E8C9-3C40-82FE-26F8D8795280}"/>
              </a:ext>
            </a:extLst>
          </p:cNvPr>
          <p:cNvSpPr txBox="1"/>
          <p:nvPr/>
        </p:nvSpPr>
        <p:spPr>
          <a:xfrm>
            <a:off x="-110410" y="6187149"/>
            <a:ext cx="11453324" cy="487312"/>
          </a:xfrm>
          <a:prstGeom prst="rect">
            <a:avLst/>
          </a:prstGeom>
        </p:spPr>
        <p:txBody>
          <a:bodyPr vert="horz" wrap="square" lIns="0" tIns="55879" rIns="0" bIns="0" rtlCol="0">
            <a:spAutoFit/>
          </a:bodyPr>
          <a:lstStyle/>
          <a:p>
            <a:pPr marL="872685" marR="1201420" lvl="0">
              <a:defRPr/>
            </a:pPr>
            <a:r>
              <a:rPr lang="en-US" sz="2800" spc="-35" dirty="0">
                <a:solidFill>
                  <a:srgbClr val="FFFFFF"/>
                </a:solidFill>
                <a:cs typeface="Open Sans Light"/>
              </a:rPr>
              <a:t>Willis Cheung, Julian Mulia, Justin Woods</a:t>
            </a:r>
            <a:endParaRPr lang="en-US" sz="2800" dirty="0">
              <a:solidFill>
                <a:srgbClr val="FFFFFF"/>
              </a:solidFill>
              <a:cs typeface="Open Sans Light"/>
            </a:endParaRPr>
          </a:p>
        </p:txBody>
      </p:sp>
    </p:spTree>
    <p:extLst>
      <p:ext uri="{BB962C8B-B14F-4D97-AF65-F5344CB8AC3E}">
        <p14:creationId xmlns:p14="http://schemas.microsoft.com/office/powerpoint/2010/main" val="3336592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e 5">
            <a:extLst>
              <a:ext uri="{FF2B5EF4-FFF2-40B4-BE49-F238E27FC236}">
                <a16:creationId xmlns:a16="http://schemas.microsoft.com/office/drawing/2014/main" id="{F7FADC19-FF53-EC46-BEB2-4BC5ADB614A1}"/>
              </a:ext>
            </a:extLst>
          </p:cNvPr>
          <p:cNvSpPr/>
          <p:nvPr/>
        </p:nvSpPr>
        <p:spPr>
          <a:xfrm>
            <a:off x="-1607950" y="-1558072"/>
            <a:ext cx="3306122" cy="3212816"/>
          </a:xfrm>
          <a:prstGeom prst="pie">
            <a:avLst>
              <a:gd name="adj1" fmla="val 0"/>
              <a:gd name="adj2" fmla="val 5400000"/>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CAB5DA24-7174-EF45-A071-7987777EABE4}"/>
              </a:ext>
            </a:extLst>
          </p:cNvPr>
          <p:cNvSpPr txBox="1"/>
          <p:nvPr/>
        </p:nvSpPr>
        <p:spPr>
          <a:xfrm>
            <a:off x="-1100020" y="458878"/>
            <a:ext cx="3762103" cy="369332"/>
          </a:xfrm>
          <a:prstGeom prst="rect">
            <a:avLst/>
          </a:prstGeom>
          <a:noFill/>
        </p:spPr>
        <p:txBody>
          <a:bodyPr wrap="square" rtlCol="0">
            <a:spAutoFit/>
          </a:bodyPr>
          <a:lstStyle/>
          <a:p>
            <a:pPr algn="ctr"/>
            <a:r>
              <a:rPr lang="en-US" b="1" dirty="0">
                <a:solidFill>
                  <a:schemeClr val="bg1"/>
                </a:solidFill>
              </a:rPr>
              <a:t>Visualizations</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5839"/>
          <a:stretch/>
        </p:blipFill>
        <p:spPr>
          <a:xfrm>
            <a:off x="6474995" y="2555239"/>
            <a:ext cx="5227570" cy="3383205"/>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t="6674"/>
          <a:stretch/>
        </p:blipFill>
        <p:spPr>
          <a:xfrm>
            <a:off x="1005840" y="2555239"/>
            <a:ext cx="5130800" cy="3291139"/>
          </a:xfrm>
          <a:prstGeom prst="rect">
            <a:avLst/>
          </a:prstGeom>
        </p:spPr>
      </p:pic>
      <p:sp>
        <p:nvSpPr>
          <p:cNvPr id="10" name="TextBox 9"/>
          <p:cNvSpPr txBox="1"/>
          <p:nvPr/>
        </p:nvSpPr>
        <p:spPr>
          <a:xfrm>
            <a:off x="1363939" y="1728705"/>
            <a:ext cx="3766861" cy="584775"/>
          </a:xfrm>
          <a:prstGeom prst="rect">
            <a:avLst/>
          </a:prstGeom>
          <a:noFill/>
        </p:spPr>
        <p:txBody>
          <a:bodyPr wrap="square" rtlCol="0">
            <a:spAutoFit/>
          </a:bodyPr>
          <a:lstStyle/>
          <a:p>
            <a:pPr algn="ctr"/>
            <a:r>
              <a:rPr lang="en-US" sz="1600" b="1" dirty="0">
                <a:solidFill>
                  <a:srgbClr val="7030A0"/>
                </a:solidFill>
                <a:latin typeface="Gill Sans Light"/>
              </a:rPr>
              <a:t>Aggregate counts for all labels, separated by regular sleeping hours</a:t>
            </a:r>
          </a:p>
        </p:txBody>
      </p:sp>
      <p:sp>
        <p:nvSpPr>
          <p:cNvPr id="11" name="TextBox 10"/>
          <p:cNvSpPr txBox="1"/>
          <p:nvPr/>
        </p:nvSpPr>
        <p:spPr>
          <a:xfrm>
            <a:off x="6903443" y="1728705"/>
            <a:ext cx="3836321" cy="584775"/>
          </a:xfrm>
          <a:prstGeom prst="rect">
            <a:avLst/>
          </a:prstGeom>
          <a:noFill/>
        </p:spPr>
        <p:txBody>
          <a:bodyPr wrap="square" rtlCol="0">
            <a:spAutoFit/>
          </a:bodyPr>
          <a:lstStyle/>
          <a:p>
            <a:pPr algn="ctr"/>
            <a:r>
              <a:rPr lang="en-US" sz="1600" b="1" dirty="0">
                <a:solidFill>
                  <a:srgbClr val="7030A0"/>
                </a:solidFill>
                <a:latin typeface="Gill Sans Light"/>
              </a:rPr>
              <a:t>Percentage filled counts for all labels, separated by regular sleeping hours</a:t>
            </a:r>
          </a:p>
        </p:txBody>
      </p:sp>
    </p:spTree>
    <p:extLst>
      <p:ext uri="{BB962C8B-B14F-4D97-AF65-F5344CB8AC3E}">
        <p14:creationId xmlns:p14="http://schemas.microsoft.com/office/powerpoint/2010/main" val="2950063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e 5">
            <a:extLst>
              <a:ext uri="{FF2B5EF4-FFF2-40B4-BE49-F238E27FC236}">
                <a16:creationId xmlns:a16="http://schemas.microsoft.com/office/drawing/2014/main" id="{F7FADC19-FF53-EC46-BEB2-4BC5ADB614A1}"/>
              </a:ext>
            </a:extLst>
          </p:cNvPr>
          <p:cNvSpPr/>
          <p:nvPr/>
        </p:nvSpPr>
        <p:spPr>
          <a:xfrm>
            <a:off x="-1607950" y="-1558072"/>
            <a:ext cx="3306122" cy="3212816"/>
          </a:xfrm>
          <a:prstGeom prst="pie">
            <a:avLst>
              <a:gd name="adj1" fmla="val 0"/>
              <a:gd name="adj2" fmla="val 5400000"/>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CAB5DA24-7174-EF45-A071-7987777EABE4}"/>
              </a:ext>
            </a:extLst>
          </p:cNvPr>
          <p:cNvSpPr txBox="1"/>
          <p:nvPr/>
        </p:nvSpPr>
        <p:spPr>
          <a:xfrm>
            <a:off x="-1100020" y="458878"/>
            <a:ext cx="3762103" cy="369332"/>
          </a:xfrm>
          <a:prstGeom prst="rect">
            <a:avLst/>
          </a:prstGeom>
          <a:noFill/>
        </p:spPr>
        <p:txBody>
          <a:bodyPr wrap="square" rtlCol="0">
            <a:spAutoFit/>
          </a:bodyPr>
          <a:lstStyle/>
          <a:p>
            <a:pPr algn="ctr"/>
            <a:r>
              <a:rPr lang="en-US" b="1" dirty="0">
                <a:solidFill>
                  <a:schemeClr val="bg1"/>
                </a:solidFill>
              </a:rPr>
              <a:t>Visualizations</a:t>
            </a:r>
          </a:p>
        </p:txBody>
      </p:sp>
      <p:pic>
        <p:nvPicPr>
          <p:cNvPr id="12" name="Picture 11">
            <a:extLst>
              <a:ext uri="{FF2B5EF4-FFF2-40B4-BE49-F238E27FC236}">
                <a16:creationId xmlns:a16="http://schemas.microsoft.com/office/drawing/2014/main" id="{F5A15BE4-02C8-C446-9171-03D47E9DF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4239" y="521513"/>
            <a:ext cx="5039331" cy="1783763"/>
          </a:xfrm>
          <a:prstGeom prst="snip2DiagRect">
            <a:avLst/>
          </a:prstGeom>
          <a:solidFill>
            <a:srgbClr val="FFFFFF">
              <a:shade val="85000"/>
            </a:srgbClr>
          </a:solidFill>
          <a:ln w="38100" cap="sq">
            <a:solidFill>
              <a:srgbClr val="7030A0"/>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5" name="TextBox 14"/>
          <p:cNvSpPr txBox="1"/>
          <p:nvPr/>
        </p:nvSpPr>
        <p:spPr>
          <a:xfrm>
            <a:off x="1698172" y="1828591"/>
            <a:ext cx="3326873" cy="338554"/>
          </a:xfrm>
          <a:prstGeom prst="rect">
            <a:avLst/>
          </a:prstGeom>
          <a:noFill/>
        </p:spPr>
        <p:txBody>
          <a:bodyPr wrap="square" rtlCol="0">
            <a:spAutoFit/>
          </a:bodyPr>
          <a:lstStyle/>
          <a:p>
            <a:pPr algn="ctr"/>
            <a:r>
              <a:rPr lang="en-US" sz="1600" b="1" dirty="0">
                <a:solidFill>
                  <a:srgbClr val="7030A0"/>
                </a:solidFill>
                <a:latin typeface="Gill Sans Light"/>
              </a:rPr>
              <a:t>Sleep percentage counts per province</a:t>
            </a:r>
          </a:p>
        </p:txBody>
      </p:sp>
      <p:pic>
        <p:nvPicPr>
          <p:cNvPr id="16" name="Picture 15">
            <a:extLst>
              <a:ext uri="{FF2B5EF4-FFF2-40B4-BE49-F238E27FC236}">
                <a16:creationId xmlns:a16="http://schemas.microsoft.com/office/drawing/2014/main" id="{F5A15BE4-02C8-C446-9171-03D47E9DF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239" y="2653707"/>
            <a:ext cx="5039331" cy="1773619"/>
          </a:xfrm>
          <a:prstGeom prst="snip2DiagRect">
            <a:avLst/>
          </a:prstGeom>
          <a:solidFill>
            <a:srgbClr val="FFFFFF">
              <a:shade val="85000"/>
            </a:srgbClr>
          </a:solidFill>
          <a:ln w="38100" cap="sq">
            <a:solidFill>
              <a:srgbClr val="7030A0"/>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7" name="Picture 16">
            <a:extLst>
              <a:ext uri="{FF2B5EF4-FFF2-40B4-BE49-F238E27FC236}">
                <a16:creationId xmlns:a16="http://schemas.microsoft.com/office/drawing/2014/main" id="{F5A15BE4-02C8-C446-9171-03D47E9DF7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8228" y="4775756"/>
            <a:ext cx="4986812" cy="1773619"/>
          </a:xfrm>
          <a:prstGeom prst="snip2DiagRect">
            <a:avLst/>
          </a:prstGeom>
          <a:solidFill>
            <a:srgbClr val="FFFFFF">
              <a:shade val="85000"/>
            </a:srgbClr>
          </a:solidFill>
          <a:ln w="38100" cap="sq">
            <a:solidFill>
              <a:srgbClr val="7030A0"/>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8" name="TextBox 17"/>
          <p:cNvSpPr txBox="1"/>
          <p:nvPr/>
        </p:nvSpPr>
        <p:spPr>
          <a:xfrm>
            <a:off x="6438286" y="208798"/>
            <a:ext cx="3326873" cy="276999"/>
          </a:xfrm>
          <a:prstGeom prst="rect">
            <a:avLst/>
          </a:prstGeom>
          <a:noFill/>
        </p:spPr>
        <p:txBody>
          <a:bodyPr wrap="square" rtlCol="0">
            <a:spAutoFit/>
          </a:bodyPr>
          <a:lstStyle/>
          <a:p>
            <a:pPr algn="ctr"/>
            <a:r>
              <a:rPr lang="en-US" sz="1200" b="1" dirty="0">
                <a:solidFill>
                  <a:srgbClr val="7030A0"/>
                </a:solidFill>
                <a:latin typeface="Gill Sans Light"/>
              </a:rPr>
              <a:t>Stress Heat Map</a:t>
            </a:r>
          </a:p>
        </p:txBody>
      </p:sp>
      <p:sp>
        <p:nvSpPr>
          <p:cNvPr id="19" name="TextBox 18"/>
          <p:cNvSpPr txBox="1"/>
          <p:nvPr/>
        </p:nvSpPr>
        <p:spPr>
          <a:xfrm>
            <a:off x="6438286" y="2340992"/>
            <a:ext cx="3326873" cy="276999"/>
          </a:xfrm>
          <a:prstGeom prst="rect">
            <a:avLst/>
          </a:prstGeom>
          <a:noFill/>
        </p:spPr>
        <p:txBody>
          <a:bodyPr wrap="square" rtlCol="0">
            <a:spAutoFit/>
          </a:bodyPr>
          <a:lstStyle/>
          <a:p>
            <a:pPr algn="ctr"/>
            <a:r>
              <a:rPr lang="en-US" sz="1200" b="1" dirty="0">
                <a:solidFill>
                  <a:srgbClr val="7030A0"/>
                </a:solidFill>
                <a:latin typeface="Gill Sans Light"/>
              </a:rPr>
              <a:t>Sleep Heat Map</a:t>
            </a:r>
          </a:p>
        </p:txBody>
      </p:sp>
      <p:sp>
        <p:nvSpPr>
          <p:cNvPr id="20" name="TextBox 19"/>
          <p:cNvSpPr txBox="1"/>
          <p:nvPr/>
        </p:nvSpPr>
        <p:spPr>
          <a:xfrm>
            <a:off x="6454400" y="4463042"/>
            <a:ext cx="3326873" cy="276999"/>
          </a:xfrm>
          <a:prstGeom prst="rect">
            <a:avLst/>
          </a:prstGeom>
          <a:noFill/>
        </p:spPr>
        <p:txBody>
          <a:bodyPr wrap="square" rtlCol="0">
            <a:spAutoFit/>
          </a:bodyPr>
          <a:lstStyle/>
          <a:p>
            <a:pPr algn="ctr"/>
            <a:r>
              <a:rPr lang="en-US" sz="1200" b="1" dirty="0">
                <a:solidFill>
                  <a:srgbClr val="7030A0"/>
                </a:solidFill>
                <a:latin typeface="Gill Sans Light"/>
              </a:rPr>
              <a:t>Both Heat Map</a:t>
            </a:r>
          </a:p>
        </p:txBody>
      </p:sp>
      <p:pic>
        <p:nvPicPr>
          <p:cNvPr id="2" name="Picture 1">
            <a:extLst>
              <a:ext uri="{FF2B5EF4-FFF2-40B4-BE49-F238E27FC236}">
                <a16:creationId xmlns:a16="http://schemas.microsoft.com/office/drawing/2014/main" id="{7DC74224-B98F-46C3-8B3F-B514284C233D}"/>
              </a:ext>
            </a:extLst>
          </p:cNvPr>
          <p:cNvPicPr>
            <a:picLocks noChangeAspect="1"/>
          </p:cNvPicPr>
          <p:nvPr/>
        </p:nvPicPr>
        <p:blipFill rotWithShape="1">
          <a:blip r:embed="rId5"/>
          <a:srcRect t="5001"/>
          <a:stretch/>
        </p:blipFill>
        <p:spPr>
          <a:xfrm>
            <a:off x="489326" y="2340992"/>
            <a:ext cx="5248275" cy="4053780"/>
          </a:xfrm>
          <a:prstGeom prst="rect">
            <a:avLst/>
          </a:prstGeom>
        </p:spPr>
      </p:pic>
    </p:spTree>
    <p:extLst>
      <p:ext uri="{BB962C8B-B14F-4D97-AF65-F5344CB8AC3E}">
        <p14:creationId xmlns:p14="http://schemas.microsoft.com/office/powerpoint/2010/main" val="73725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B2F556-5213-304C-9FDA-9A8AE57976A5}"/>
              </a:ext>
            </a:extLst>
          </p:cNvPr>
          <p:cNvSpPr txBox="1"/>
          <p:nvPr/>
        </p:nvSpPr>
        <p:spPr>
          <a:xfrm>
            <a:off x="-1100020" y="458878"/>
            <a:ext cx="3762103" cy="523220"/>
          </a:xfrm>
          <a:prstGeom prst="rect">
            <a:avLst/>
          </a:prstGeom>
          <a:noFill/>
        </p:spPr>
        <p:txBody>
          <a:bodyPr wrap="square" rtlCol="0">
            <a:spAutoFit/>
          </a:bodyPr>
          <a:lstStyle/>
          <a:p>
            <a:pPr algn="ctr"/>
            <a:r>
              <a:rPr lang="en-US" sz="2800" b="1" dirty="0">
                <a:solidFill>
                  <a:schemeClr val="bg1"/>
                </a:solidFill>
              </a:rPr>
              <a:t>Solution</a:t>
            </a:r>
          </a:p>
        </p:txBody>
      </p:sp>
      <p:sp>
        <p:nvSpPr>
          <p:cNvPr id="5" name="Pie 4">
            <a:extLst>
              <a:ext uri="{FF2B5EF4-FFF2-40B4-BE49-F238E27FC236}">
                <a16:creationId xmlns:a16="http://schemas.microsoft.com/office/drawing/2014/main" id="{EFD60F30-0520-514D-8983-6C6F6A232DC0}"/>
              </a:ext>
            </a:extLst>
          </p:cNvPr>
          <p:cNvSpPr/>
          <p:nvPr/>
        </p:nvSpPr>
        <p:spPr>
          <a:xfrm>
            <a:off x="-1607950" y="-1558072"/>
            <a:ext cx="3306122" cy="3212816"/>
          </a:xfrm>
          <a:prstGeom prst="pie">
            <a:avLst>
              <a:gd name="adj1" fmla="val 0"/>
              <a:gd name="adj2" fmla="val 5400000"/>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B5454156-7451-1C4F-8EE3-7758FB06AD49}"/>
              </a:ext>
            </a:extLst>
          </p:cNvPr>
          <p:cNvSpPr txBox="1"/>
          <p:nvPr/>
        </p:nvSpPr>
        <p:spPr>
          <a:xfrm>
            <a:off x="0" y="337040"/>
            <a:ext cx="1698172" cy="461665"/>
          </a:xfrm>
          <a:prstGeom prst="rect">
            <a:avLst/>
          </a:prstGeom>
          <a:noFill/>
        </p:spPr>
        <p:txBody>
          <a:bodyPr wrap="square" rtlCol="0">
            <a:spAutoFit/>
          </a:bodyPr>
          <a:lstStyle/>
          <a:p>
            <a:pPr algn="ctr"/>
            <a:r>
              <a:rPr lang="en-US" sz="2400" b="1" dirty="0">
                <a:solidFill>
                  <a:schemeClr val="bg1"/>
                </a:solidFill>
              </a:rPr>
              <a:t>Supervised</a:t>
            </a:r>
          </a:p>
        </p:txBody>
      </p:sp>
      <p:sp>
        <p:nvSpPr>
          <p:cNvPr id="56" name="Rectangle 55">
            <a:extLst>
              <a:ext uri="{FF2B5EF4-FFF2-40B4-BE49-F238E27FC236}">
                <a16:creationId xmlns:a16="http://schemas.microsoft.com/office/drawing/2014/main" id="{8CC55442-4EF3-4BC2-813C-98AE0CC67283}"/>
              </a:ext>
            </a:extLst>
          </p:cNvPr>
          <p:cNvSpPr/>
          <p:nvPr/>
        </p:nvSpPr>
        <p:spPr>
          <a:xfrm>
            <a:off x="0" y="5747553"/>
            <a:ext cx="12192000" cy="786598"/>
          </a:xfrm>
          <a:prstGeom prst="rect">
            <a:avLst/>
          </a:prstGeom>
          <a:solidFill>
            <a:srgbClr val="7030A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rPr>
              <a:t>Neither the LR or BNB were able to predict Both sleep and stress simultaneously.</a:t>
            </a:r>
          </a:p>
          <a:p>
            <a:pPr algn="ctr"/>
            <a:r>
              <a:rPr lang="en-US" sz="1600" dirty="0">
                <a:latin typeface="Arial" panose="020B0604020202020204" pitchFamily="34" charset="0"/>
              </a:rPr>
              <a:t> Binary Naïve Bayes had an overall better performance predicting sleep and Stress independently.</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57833"/>
          <a:stretch/>
        </p:blipFill>
        <p:spPr>
          <a:xfrm>
            <a:off x="4123414" y="1109357"/>
            <a:ext cx="2468880" cy="1240304"/>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b="57424"/>
          <a:stretch/>
        </p:blipFill>
        <p:spPr>
          <a:xfrm>
            <a:off x="1396483" y="1109358"/>
            <a:ext cx="2468880" cy="1240303"/>
          </a:xfrm>
          <a:prstGeom prst="rect">
            <a:avLst/>
          </a:prstGeom>
        </p:spPr>
      </p:pic>
      <p:sp>
        <p:nvSpPr>
          <p:cNvPr id="20" name="Rectangle 19"/>
          <p:cNvSpPr/>
          <p:nvPr/>
        </p:nvSpPr>
        <p:spPr>
          <a:xfrm>
            <a:off x="1916625" y="729516"/>
            <a:ext cx="1428596" cy="369332"/>
          </a:xfrm>
          <a:prstGeom prst="rect">
            <a:avLst/>
          </a:prstGeom>
        </p:spPr>
        <p:txBody>
          <a:bodyPr wrap="none">
            <a:spAutoFit/>
          </a:bodyPr>
          <a:lstStyle/>
          <a:p>
            <a:r>
              <a:rPr lang="en-US" b="1" dirty="0">
                <a:solidFill>
                  <a:srgbClr val="7030A0"/>
                </a:solidFill>
                <a:latin typeface="Gill Sans Light"/>
              </a:rPr>
              <a:t>BNB Sleep </a:t>
            </a:r>
            <a:endParaRPr lang="en-US" dirty="0"/>
          </a:p>
        </p:txBody>
      </p:sp>
      <p:sp>
        <p:nvSpPr>
          <p:cNvPr id="21" name="Rectangle 20"/>
          <p:cNvSpPr/>
          <p:nvPr/>
        </p:nvSpPr>
        <p:spPr>
          <a:xfrm>
            <a:off x="4598672" y="729516"/>
            <a:ext cx="1518364" cy="369332"/>
          </a:xfrm>
          <a:prstGeom prst="rect">
            <a:avLst/>
          </a:prstGeom>
        </p:spPr>
        <p:txBody>
          <a:bodyPr wrap="none">
            <a:spAutoFit/>
          </a:bodyPr>
          <a:lstStyle/>
          <a:p>
            <a:r>
              <a:rPr lang="en-US" b="1" dirty="0">
                <a:solidFill>
                  <a:srgbClr val="7030A0"/>
                </a:solidFill>
                <a:latin typeface="Gill Sans Light"/>
              </a:rPr>
              <a:t>BNB Stress </a:t>
            </a:r>
            <a:endParaRPr lang="en-US" dirty="0"/>
          </a:p>
        </p:txBody>
      </p:sp>
      <p:sp>
        <p:nvSpPr>
          <p:cNvPr id="23" name="Rectangle 22"/>
          <p:cNvSpPr/>
          <p:nvPr/>
        </p:nvSpPr>
        <p:spPr>
          <a:xfrm>
            <a:off x="7466667" y="729516"/>
            <a:ext cx="1236236" cy="369332"/>
          </a:xfrm>
          <a:prstGeom prst="rect">
            <a:avLst/>
          </a:prstGeom>
        </p:spPr>
        <p:txBody>
          <a:bodyPr wrap="none">
            <a:spAutoFit/>
          </a:bodyPr>
          <a:lstStyle/>
          <a:p>
            <a:r>
              <a:rPr lang="en-US" b="1" dirty="0">
                <a:solidFill>
                  <a:srgbClr val="7030A0"/>
                </a:solidFill>
                <a:latin typeface="Gill Sans Light"/>
              </a:rPr>
              <a:t>LR Sleep </a:t>
            </a:r>
            <a:endParaRPr lang="en-US" dirty="0"/>
          </a:p>
        </p:txBody>
      </p:sp>
      <p:sp>
        <p:nvSpPr>
          <p:cNvPr id="24" name="Rectangle 23"/>
          <p:cNvSpPr/>
          <p:nvPr/>
        </p:nvSpPr>
        <p:spPr>
          <a:xfrm>
            <a:off x="10148715" y="729516"/>
            <a:ext cx="1326004" cy="369332"/>
          </a:xfrm>
          <a:prstGeom prst="rect">
            <a:avLst/>
          </a:prstGeom>
        </p:spPr>
        <p:txBody>
          <a:bodyPr wrap="none">
            <a:spAutoFit/>
          </a:bodyPr>
          <a:lstStyle/>
          <a:p>
            <a:r>
              <a:rPr lang="en-US" b="1" dirty="0">
                <a:solidFill>
                  <a:srgbClr val="7030A0"/>
                </a:solidFill>
                <a:latin typeface="Gill Sans Light"/>
              </a:rPr>
              <a:t>LR Stress </a:t>
            </a:r>
            <a:endParaRPr lang="en-US" dirty="0"/>
          </a:p>
        </p:txBody>
      </p:sp>
      <p:graphicFrame>
        <p:nvGraphicFramePr>
          <p:cNvPr id="4" name="Table 3">
            <a:extLst>
              <a:ext uri="{FF2B5EF4-FFF2-40B4-BE49-F238E27FC236}">
                <a16:creationId xmlns:a16="http://schemas.microsoft.com/office/drawing/2014/main" id="{2E97CFF9-E562-4581-B446-FC288C9B67AD}"/>
              </a:ext>
            </a:extLst>
          </p:cNvPr>
          <p:cNvGraphicFramePr>
            <a:graphicFrameLocks noGrp="1"/>
          </p:cNvGraphicFramePr>
          <p:nvPr>
            <p:extLst>
              <p:ext uri="{D42A27DB-BD31-4B8C-83A1-F6EECF244321}">
                <p14:modId xmlns:p14="http://schemas.microsoft.com/office/powerpoint/2010/main" val="3760497040"/>
              </p:ext>
            </p:extLst>
          </p:nvPr>
        </p:nvGraphicFramePr>
        <p:xfrm>
          <a:off x="3098951" y="2874604"/>
          <a:ext cx="5907905" cy="1444956"/>
        </p:xfrm>
        <a:graphic>
          <a:graphicData uri="http://schemas.openxmlformats.org/drawingml/2006/table">
            <a:tbl>
              <a:tblPr firstRow="1" bandRow="1">
                <a:tableStyleId>{073A0DAA-6AF3-43AB-8588-CEC1D06C72B9}</a:tableStyleId>
              </a:tblPr>
              <a:tblGrid>
                <a:gridCol w="1181581">
                  <a:extLst>
                    <a:ext uri="{9D8B030D-6E8A-4147-A177-3AD203B41FA5}">
                      <a16:colId xmlns:a16="http://schemas.microsoft.com/office/drawing/2014/main" val="58586224"/>
                    </a:ext>
                  </a:extLst>
                </a:gridCol>
                <a:gridCol w="1181581">
                  <a:extLst>
                    <a:ext uri="{9D8B030D-6E8A-4147-A177-3AD203B41FA5}">
                      <a16:colId xmlns:a16="http://schemas.microsoft.com/office/drawing/2014/main" val="4039626021"/>
                    </a:ext>
                  </a:extLst>
                </a:gridCol>
                <a:gridCol w="1181581">
                  <a:extLst>
                    <a:ext uri="{9D8B030D-6E8A-4147-A177-3AD203B41FA5}">
                      <a16:colId xmlns:a16="http://schemas.microsoft.com/office/drawing/2014/main" val="2344932163"/>
                    </a:ext>
                  </a:extLst>
                </a:gridCol>
                <a:gridCol w="1181581">
                  <a:extLst>
                    <a:ext uri="{9D8B030D-6E8A-4147-A177-3AD203B41FA5}">
                      <a16:colId xmlns:a16="http://schemas.microsoft.com/office/drawing/2014/main" val="1526006088"/>
                    </a:ext>
                  </a:extLst>
                </a:gridCol>
                <a:gridCol w="1181581">
                  <a:extLst>
                    <a:ext uri="{9D8B030D-6E8A-4147-A177-3AD203B41FA5}">
                      <a16:colId xmlns:a16="http://schemas.microsoft.com/office/drawing/2014/main" val="3789492141"/>
                    </a:ext>
                  </a:extLst>
                </a:gridCol>
              </a:tblGrid>
              <a:tr h="272346">
                <a:tc rowSpan="2">
                  <a:txBody>
                    <a:bodyPr/>
                    <a:lstStyle/>
                    <a:p>
                      <a:r>
                        <a:rPr lang="en-US" sz="1400" dirty="0"/>
                        <a:t>Statistic</a:t>
                      </a:r>
                    </a:p>
                  </a:txBody>
                  <a:tcPr marL="112299" marR="112299" marT="56150" marB="56150"/>
                </a:tc>
                <a:tc gridSpan="2">
                  <a:txBody>
                    <a:bodyPr/>
                    <a:lstStyle/>
                    <a:p>
                      <a:pPr algn="ctr"/>
                      <a:r>
                        <a:rPr lang="en-US" sz="1400" dirty="0"/>
                        <a:t>Binary Naïve Bayes</a:t>
                      </a:r>
                    </a:p>
                  </a:txBody>
                  <a:tcPr marL="112299" marR="112299" marT="56150" marB="56150"/>
                </a:tc>
                <a:tc hMerge="1">
                  <a:txBody>
                    <a:bodyPr/>
                    <a:lstStyle/>
                    <a:p>
                      <a:endParaRPr lang="en-US" dirty="0"/>
                    </a:p>
                  </a:txBody>
                  <a:tcPr/>
                </a:tc>
                <a:tc gridSpan="2">
                  <a:txBody>
                    <a:bodyPr/>
                    <a:lstStyle/>
                    <a:p>
                      <a:pPr algn="ctr"/>
                      <a:r>
                        <a:rPr lang="en-US" sz="1400" dirty="0"/>
                        <a:t>Logistic Regression</a:t>
                      </a:r>
                    </a:p>
                  </a:txBody>
                  <a:tcPr marL="112299" marR="112299" marT="56150" marB="56150"/>
                </a:tc>
                <a:tc hMerge="1">
                  <a:txBody>
                    <a:bodyPr/>
                    <a:lstStyle/>
                    <a:p>
                      <a:endParaRPr lang="en-US" dirty="0"/>
                    </a:p>
                  </a:txBody>
                  <a:tcPr/>
                </a:tc>
                <a:extLst>
                  <a:ext uri="{0D108BD9-81ED-4DB2-BD59-A6C34878D82A}">
                    <a16:rowId xmlns:a16="http://schemas.microsoft.com/office/drawing/2014/main" val="4097962681"/>
                  </a:ext>
                </a:extLst>
              </a:tr>
              <a:tr h="272346">
                <a:tc vMerge="1">
                  <a:txBody>
                    <a:bodyPr/>
                    <a:lstStyle/>
                    <a:p>
                      <a:endParaRPr lang="en-US" dirty="0"/>
                    </a:p>
                  </a:txBody>
                  <a:tcPr/>
                </a:tc>
                <a:tc>
                  <a:txBody>
                    <a:bodyPr/>
                    <a:lstStyle/>
                    <a:p>
                      <a:pPr algn="ctr"/>
                      <a:r>
                        <a:rPr lang="en-US" sz="1400" dirty="0"/>
                        <a:t>Sleep</a:t>
                      </a:r>
                    </a:p>
                  </a:txBody>
                  <a:tcPr marL="66463" marR="66463" marT="33232" marB="33232"/>
                </a:tc>
                <a:tc>
                  <a:txBody>
                    <a:bodyPr/>
                    <a:lstStyle/>
                    <a:p>
                      <a:pPr algn="ctr"/>
                      <a:r>
                        <a:rPr lang="en-US" sz="1400" dirty="0"/>
                        <a:t>Stress</a:t>
                      </a:r>
                    </a:p>
                  </a:txBody>
                  <a:tcPr marL="66463" marR="66463" marT="33232" marB="33232"/>
                </a:tc>
                <a:tc>
                  <a:txBody>
                    <a:bodyPr/>
                    <a:lstStyle/>
                    <a:p>
                      <a:pPr algn="ctr"/>
                      <a:r>
                        <a:rPr lang="en-US" sz="1400" dirty="0"/>
                        <a:t>Sleep</a:t>
                      </a:r>
                    </a:p>
                  </a:txBody>
                  <a:tcPr marL="66463" marR="66463" marT="33232" marB="33232"/>
                </a:tc>
                <a:tc>
                  <a:txBody>
                    <a:bodyPr/>
                    <a:lstStyle/>
                    <a:p>
                      <a:pPr algn="ctr"/>
                      <a:r>
                        <a:rPr lang="en-US" sz="1400" dirty="0"/>
                        <a:t>Stress</a:t>
                      </a:r>
                    </a:p>
                  </a:txBody>
                  <a:tcPr marL="66463" marR="66463" marT="33232" marB="33232"/>
                </a:tc>
                <a:extLst>
                  <a:ext uri="{0D108BD9-81ED-4DB2-BD59-A6C34878D82A}">
                    <a16:rowId xmlns:a16="http://schemas.microsoft.com/office/drawing/2014/main" val="4137251923"/>
                  </a:ext>
                </a:extLst>
              </a:tr>
              <a:tr h="272346">
                <a:tc>
                  <a:txBody>
                    <a:bodyPr/>
                    <a:lstStyle/>
                    <a:p>
                      <a:r>
                        <a:rPr lang="en-US" sz="1400" dirty="0"/>
                        <a:t>Precision</a:t>
                      </a:r>
                    </a:p>
                  </a:txBody>
                  <a:tcPr marL="66463" marR="66463" marT="33232" marB="33232"/>
                </a:tc>
                <a:tc>
                  <a:txBody>
                    <a:bodyPr/>
                    <a:lstStyle/>
                    <a:p>
                      <a:pPr algn="ctr" fontAlgn="b"/>
                      <a:r>
                        <a:rPr lang="en-US" sz="1400" b="0" i="0" u="none" strike="noStrike" dirty="0">
                          <a:solidFill>
                            <a:srgbClr val="000000"/>
                          </a:solidFill>
                          <a:effectLst/>
                          <a:latin typeface="Calibri" panose="020F0502020204030204" pitchFamily="34" charset="0"/>
                        </a:rPr>
                        <a:t>0.67</a:t>
                      </a:r>
                    </a:p>
                  </a:txBody>
                  <a:tcPr marL="5539" marR="5539" marT="5539" marB="0" anchor="b"/>
                </a:tc>
                <a:tc>
                  <a:txBody>
                    <a:bodyPr/>
                    <a:lstStyle/>
                    <a:p>
                      <a:pPr algn="ctr" fontAlgn="b"/>
                      <a:r>
                        <a:rPr lang="en-US" sz="1400" b="0" i="0" u="none" strike="noStrike" dirty="0">
                          <a:solidFill>
                            <a:srgbClr val="000000"/>
                          </a:solidFill>
                          <a:effectLst/>
                          <a:latin typeface="Calibri" panose="020F0502020204030204" pitchFamily="34" charset="0"/>
                        </a:rPr>
                        <a:t>0.56</a:t>
                      </a:r>
                    </a:p>
                  </a:txBody>
                  <a:tcPr marL="5539" marR="5539" marT="5539" marB="0" anchor="b"/>
                </a:tc>
                <a:tc>
                  <a:txBody>
                    <a:bodyPr/>
                    <a:lstStyle/>
                    <a:p>
                      <a:pPr algn="ctr" fontAlgn="b"/>
                      <a:r>
                        <a:rPr lang="en-US" sz="1400" b="0" i="0" u="none" strike="noStrike" dirty="0">
                          <a:solidFill>
                            <a:srgbClr val="000000"/>
                          </a:solidFill>
                          <a:effectLst/>
                          <a:latin typeface="Calibri" panose="020F0502020204030204" pitchFamily="34" charset="0"/>
                        </a:rPr>
                        <a:t>0.67</a:t>
                      </a:r>
                    </a:p>
                  </a:txBody>
                  <a:tcPr marL="5539" marR="5539" marT="5539" marB="0" anchor="b"/>
                </a:tc>
                <a:tc>
                  <a:txBody>
                    <a:bodyPr/>
                    <a:lstStyle/>
                    <a:p>
                      <a:pPr algn="ctr" fontAlgn="b"/>
                      <a:r>
                        <a:rPr lang="en-US" sz="1400" b="0" i="0" u="none" strike="noStrike">
                          <a:solidFill>
                            <a:srgbClr val="000000"/>
                          </a:solidFill>
                          <a:effectLst/>
                          <a:latin typeface="Calibri" panose="020F0502020204030204" pitchFamily="34" charset="0"/>
                        </a:rPr>
                        <a:t>0.46</a:t>
                      </a:r>
                    </a:p>
                  </a:txBody>
                  <a:tcPr marL="5539" marR="5539" marT="5539" marB="0" anchor="b"/>
                </a:tc>
                <a:extLst>
                  <a:ext uri="{0D108BD9-81ED-4DB2-BD59-A6C34878D82A}">
                    <a16:rowId xmlns:a16="http://schemas.microsoft.com/office/drawing/2014/main" val="3502522092"/>
                  </a:ext>
                </a:extLst>
              </a:tr>
              <a:tr h="272346">
                <a:tc>
                  <a:txBody>
                    <a:bodyPr/>
                    <a:lstStyle/>
                    <a:p>
                      <a:r>
                        <a:rPr lang="en-US" sz="1400" dirty="0"/>
                        <a:t>Recall</a:t>
                      </a:r>
                    </a:p>
                  </a:txBody>
                  <a:tcPr marL="66463" marR="66463" marT="33232" marB="33232"/>
                </a:tc>
                <a:tc>
                  <a:txBody>
                    <a:bodyPr/>
                    <a:lstStyle/>
                    <a:p>
                      <a:pPr algn="ctr" fontAlgn="b"/>
                      <a:r>
                        <a:rPr lang="en-US" sz="1400" b="0" i="0" u="none" strike="noStrike">
                          <a:solidFill>
                            <a:srgbClr val="000000"/>
                          </a:solidFill>
                          <a:effectLst/>
                          <a:latin typeface="Calibri" panose="020F0502020204030204" pitchFamily="34" charset="0"/>
                        </a:rPr>
                        <a:t>0.21</a:t>
                      </a:r>
                    </a:p>
                  </a:txBody>
                  <a:tcPr marL="5539" marR="5539" marT="5539" marB="0" anchor="b"/>
                </a:tc>
                <a:tc>
                  <a:txBody>
                    <a:bodyPr/>
                    <a:lstStyle/>
                    <a:p>
                      <a:pPr algn="ctr" fontAlgn="b"/>
                      <a:r>
                        <a:rPr lang="en-US" sz="1400" b="0" i="0" u="none" strike="noStrike" dirty="0">
                          <a:solidFill>
                            <a:srgbClr val="000000"/>
                          </a:solidFill>
                          <a:effectLst/>
                          <a:latin typeface="Calibri" panose="020F0502020204030204" pitchFamily="34" charset="0"/>
                        </a:rPr>
                        <a:t>0.23</a:t>
                      </a:r>
                    </a:p>
                  </a:txBody>
                  <a:tcPr marL="5539" marR="5539" marT="5539" marB="0" anchor="b"/>
                </a:tc>
                <a:tc>
                  <a:txBody>
                    <a:bodyPr/>
                    <a:lstStyle/>
                    <a:p>
                      <a:pPr algn="ctr" fontAlgn="b"/>
                      <a:r>
                        <a:rPr lang="en-US" sz="1400" b="0" i="0" u="none" strike="noStrike" dirty="0">
                          <a:solidFill>
                            <a:srgbClr val="000000"/>
                          </a:solidFill>
                          <a:effectLst/>
                          <a:latin typeface="Calibri" panose="020F0502020204030204" pitchFamily="34" charset="0"/>
                        </a:rPr>
                        <a:t>0.11</a:t>
                      </a:r>
                    </a:p>
                  </a:txBody>
                  <a:tcPr marL="5539" marR="5539" marT="5539" marB="0" anchor="b"/>
                </a:tc>
                <a:tc>
                  <a:txBody>
                    <a:bodyPr/>
                    <a:lstStyle/>
                    <a:p>
                      <a:pPr algn="ctr" fontAlgn="b"/>
                      <a:r>
                        <a:rPr lang="en-US" sz="1400" b="0" i="0" u="none" strike="noStrike" dirty="0">
                          <a:solidFill>
                            <a:srgbClr val="000000"/>
                          </a:solidFill>
                          <a:effectLst/>
                          <a:latin typeface="Calibri" panose="020F0502020204030204" pitchFamily="34" charset="0"/>
                        </a:rPr>
                        <a:t>0.11</a:t>
                      </a:r>
                    </a:p>
                  </a:txBody>
                  <a:tcPr marL="5539" marR="5539" marT="5539" marB="0" anchor="b"/>
                </a:tc>
                <a:extLst>
                  <a:ext uri="{0D108BD9-81ED-4DB2-BD59-A6C34878D82A}">
                    <a16:rowId xmlns:a16="http://schemas.microsoft.com/office/drawing/2014/main" val="2323082412"/>
                  </a:ext>
                </a:extLst>
              </a:tr>
              <a:tr h="272346">
                <a:tc>
                  <a:txBody>
                    <a:bodyPr/>
                    <a:lstStyle/>
                    <a:p>
                      <a:r>
                        <a:rPr lang="en-US" sz="1400" dirty="0"/>
                        <a:t>F-Score</a:t>
                      </a:r>
                    </a:p>
                  </a:txBody>
                  <a:tcPr marL="66463" marR="66463" marT="33232" marB="33232"/>
                </a:tc>
                <a:tc>
                  <a:txBody>
                    <a:bodyPr/>
                    <a:lstStyle/>
                    <a:p>
                      <a:pPr algn="ctr" fontAlgn="b"/>
                      <a:r>
                        <a:rPr lang="en-US" sz="1400" b="0" i="0" u="none" strike="noStrike">
                          <a:solidFill>
                            <a:srgbClr val="000000"/>
                          </a:solidFill>
                          <a:effectLst/>
                          <a:latin typeface="Calibri" panose="020F0502020204030204" pitchFamily="34" charset="0"/>
                        </a:rPr>
                        <a:t>0.32</a:t>
                      </a:r>
                    </a:p>
                  </a:txBody>
                  <a:tcPr marL="5539" marR="5539" marT="5539" marB="0" anchor="b"/>
                </a:tc>
                <a:tc>
                  <a:txBody>
                    <a:bodyPr/>
                    <a:lstStyle/>
                    <a:p>
                      <a:pPr algn="ctr" fontAlgn="b"/>
                      <a:r>
                        <a:rPr lang="en-US" sz="1400" b="0" i="0" u="none" strike="noStrike">
                          <a:solidFill>
                            <a:srgbClr val="000000"/>
                          </a:solidFill>
                          <a:effectLst/>
                          <a:latin typeface="Calibri" panose="020F0502020204030204" pitchFamily="34" charset="0"/>
                        </a:rPr>
                        <a:t>0.33</a:t>
                      </a:r>
                    </a:p>
                  </a:txBody>
                  <a:tcPr marL="5539" marR="5539" marT="5539" marB="0" anchor="b"/>
                </a:tc>
                <a:tc>
                  <a:txBody>
                    <a:bodyPr/>
                    <a:lstStyle/>
                    <a:p>
                      <a:pPr algn="ctr" fontAlgn="b"/>
                      <a:r>
                        <a:rPr lang="en-US" sz="1400" b="0" i="0" u="none" strike="noStrike" dirty="0">
                          <a:solidFill>
                            <a:srgbClr val="000000"/>
                          </a:solidFill>
                          <a:effectLst/>
                          <a:latin typeface="Calibri" panose="020F0502020204030204" pitchFamily="34" charset="0"/>
                        </a:rPr>
                        <a:t>0.18</a:t>
                      </a:r>
                    </a:p>
                  </a:txBody>
                  <a:tcPr marL="5539" marR="5539" marT="5539" marB="0" anchor="b"/>
                </a:tc>
                <a:tc>
                  <a:txBody>
                    <a:bodyPr/>
                    <a:lstStyle/>
                    <a:p>
                      <a:pPr algn="ctr" fontAlgn="b"/>
                      <a:r>
                        <a:rPr lang="en-US" sz="1400" b="0" i="0" u="none" strike="noStrike" dirty="0">
                          <a:solidFill>
                            <a:srgbClr val="000000"/>
                          </a:solidFill>
                          <a:effectLst/>
                          <a:latin typeface="Calibri" panose="020F0502020204030204" pitchFamily="34" charset="0"/>
                        </a:rPr>
                        <a:t>0.18</a:t>
                      </a:r>
                    </a:p>
                  </a:txBody>
                  <a:tcPr marL="5539" marR="5539" marT="5539" marB="0" anchor="b"/>
                </a:tc>
                <a:extLst>
                  <a:ext uri="{0D108BD9-81ED-4DB2-BD59-A6C34878D82A}">
                    <a16:rowId xmlns:a16="http://schemas.microsoft.com/office/drawing/2014/main" val="1589511681"/>
                  </a:ext>
                </a:extLst>
              </a:tr>
            </a:tbl>
          </a:graphicData>
        </a:graphic>
      </p:graphicFrame>
      <p:pic>
        <p:nvPicPr>
          <p:cNvPr id="12" name="Picture 11">
            <a:extLst>
              <a:ext uri="{FF2B5EF4-FFF2-40B4-BE49-F238E27FC236}">
                <a16:creationId xmlns:a16="http://schemas.microsoft.com/office/drawing/2014/main" id="{3042080C-2679-4D1A-A9E1-76040C3DEFB6}"/>
              </a:ext>
            </a:extLst>
          </p:cNvPr>
          <p:cNvPicPr>
            <a:picLocks noChangeAspect="1"/>
          </p:cNvPicPr>
          <p:nvPr/>
        </p:nvPicPr>
        <p:blipFill rotWithShape="1">
          <a:blip r:embed="rId5"/>
          <a:srcRect t="-1" b="55914"/>
          <a:stretch/>
        </p:blipFill>
        <p:spPr>
          <a:xfrm>
            <a:off x="9689417" y="1127415"/>
            <a:ext cx="2244600" cy="1134657"/>
          </a:xfrm>
          <a:prstGeom prst="rect">
            <a:avLst/>
          </a:prstGeom>
        </p:spPr>
      </p:pic>
      <p:pic>
        <p:nvPicPr>
          <p:cNvPr id="13" name="Picture 12">
            <a:extLst>
              <a:ext uri="{FF2B5EF4-FFF2-40B4-BE49-F238E27FC236}">
                <a16:creationId xmlns:a16="http://schemas.microsoft.com/office/drawing/2014/main" id="{DE10ACA4-4558-4A39-B2CC-3FBCA14F50EC}"/>
              </a:ext>
            </a:extLst>
          </p:cNvPr>
          <p:cNvPicPr>
            <a:picLocks noChangeAspect="1"/>
          </p:cNvPicPr>
          <p:nvPr/>
        </p:nvPicPr>
        <p:blipFill rotWithShape="1">
          <a:blip r:embed="rId6"/>
          <a:srcRect t="1" b="55973"/>
          <a:stretch/>
        </p:blipFill>
        <p:spPr>
          <a:xfrm>
            <a:off x="6929162" y="1140348"/>
            <a:ext cx="2218800" cy="1121724"/>
          </a:xfrm>
          <a:prstGeom prst="rect">
            <a:avLst/>
          </a:prstGeom>
        </p:spPr>
      </p:pic>
    </p:spTree>
    <p:extLst>
      <p:ext uri="{BB962C8B-B14F-4D97-AF65-F5344CB8AC3E}">
        <p14:creationId xmlns:p14="http://schemas.microsoft.com/office/powerpoint/2010/main" val="4187946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B2F556-5213-304C-9FDA-9A8AE57976A5}"/>
              </a:ext>
            </a:extLst>
          </p:cNvPr>
          <p:cNvSpPr txBox="1"/>
          <p:nvPr/>
        </p:nvSpPr>
        <p:spPr>
          <a:xfrm>
            <a:off x="-1100020" y="458878"/>
            <a:ext cx="3762103" cy="523220"/>
          </a:xfrm>
          <a:prstGeom prst="rect">
            <a:avLst/>
          </a:prstGeom>
          <a:noFill/>
        </p:spPr>
        <p:txBody>
          <a:bodyPr wrap="square" rtlCol="0">
            <a:spAutoFit/>
          </a:bodyPr>
          <a:lstStyle/>
          <a:p>
            <a:pPr algn="ctr"/>
            <a:r>
              <a:rPr lang="en-US" sz="2800" b="1" dirty="0">
                <a:solidFill>
                  <a:schemeClr val="bg1"/>
                </a:solidFill>
              </a:rPr>
              <a:t>Solution</a:t>
            </a:r>
          </a:p>
        </p:txBody>
      </p:sp>
      <p:sp>
        <p:nvSpPr>
          <p:cNvPr id="5" name="Pie 4">
            <a:extLst>
              <a:ext uri="{FF2B5EF4-FFF2-40B4-BE49-F238E27FC236}">
                <a16:creationId xmlns:a16="http://schemas.microsoft.com/office/drawing/2014/main" id="{EFD60F30-0520-514D-8983-6C6F6A232DC0}"/>
              </a:ext>
            </a:extLst>
          </p:cNvPr>
          <p:cNvSpPr/>
          <p:nvPr/>
        </p:nvSpPr>
        <p:spPr>
          <a:xfrm>
            <a:off x="-1607950" y="-1558072"/>
            <a:ext cx="3306122" cy="3212816"/>
          </a:xfrm>
          <a:prstGeom prst="pie">
            <a:avLst>
              <a:gd name="adj1" fmla="val 0"/>
              <a:gd name="adj2" fmla="val 5400000"/>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B5454156-7451-1C4F-8EE3-7758FB06AD49}"/>
              </a:ext>
            </a:extLst>
          </p:cNvPr>
          <p:cNvSpPr txBox="1"/>
          <p:nvPr/>
        </p:nvSpPr>
        <p:spPr>
          <a:xfrm>
            <a:off x="0" y="337040"/>
            <a:ext cx="1698172" cy="461665"/>
          </a:xfrm>
          <a:prstGeom prst="rect">
            <a:avLst/>
          </a:prstGeom>
          <a:noFill/>
        </p:spPr>
        <p:txBody>
          <a:bodyPr wrap="square" rtlCol="0">
            <a:spAutoFit/>
          </a:bodyPr>
          <a:lstStyle/>
          <a:p>
            <a:pPr algn="ctr"/>
            <a:r>
              <a:rPr lang="en-US" sz="2400" b="1" dirty="0">
                <a:solidFill>
                  <a:schemeClr val="bg1"/>
                </a:solidFill>
              </a:rPr>
              <a:t>Supervised</a:t>
            </a:r>
          </a:p>
        </p:txBody>
      </p:sp>
      <p:graphicFrame>
        <p:nvGraphicFramePr>
          <p:cNvPr id="15" name="Table 14"/>
          <p:cNvGraphicFramePr>
            <a:graphicFrameLocks noGrp="1"/>
          </p:cNvGraphicFramePr>
          <p:nvPr>
            <p:extLst>
              <p:ext uri="{D42A27DB-BD31-4B8C-83A1-F6EECF244321}">
                <p14:modId xmlns:p14="http://schemas.microsoft.com/office/powerpoint/2010/main" val="1634767823"/>
              </p:ext>
            </p:extLst>
          </p:nvPr>
        </p:nvGraphicFramePr>
        <p:xfrm>
          <a:off x="1117600" y="2244024"/>
          <a:ext cx="9428480" cy="3078480"/>
        </p:xfrm>
        <a:graphic>
          <a:graphicData uri="http://schemas.openxmlformats.org/drawingml/2006/table">
            <a:tbl>
              <a:tblPr firstRow="1" bandRow="1">
                <a:tableStyleId>{5C22544A-7EE6-4342-B048-85BDC9FD1C3A}</a:tableStyleId>
              </a:tblPr>
              <a:tblGrid>
                <a:gridCol w="866877">
                  <a:extLst>
                    <a:ext uri="{9D8B030D-6E8A-4147-A177-3AD203B41FA5}">
                      <a16:colId xmlns:a16="http://schemas.microsoft.com/office/drawing/2014/main" val="2339762233"/>
                    </a:ext>
                  </a:extLst>
                </a:gridCol>
                <a:gridCol w="4371169">
                  <a:extLst>
                    <a:ext uri="{9D8B030D-6E8A-4147-A177-3AD203B41FA5}">
                      <a16:colId xmlns:a16="http://schemas.microsoft.com/office/drawing/2014/main" val="3612636137"/>
                    </a:ext>
                  </a:extLst>
                </a:gridCol>
                <a:gridCol w="4190434">
                  <a:extLst>
                    <a:ext uri="{9D8B030D-6E8A-4147-A177-3AD203B41FA5}">
                      <a16:colId xmlns:a16="http://schemas.microsoft.com/office/drawing/2014/main" val="1785888173"/>
                    </a:ext>
                  </a:extLst>
                </a:gridCol>
              </a:tblGrid>
              <a:tr h="350520">
                <a:tc>
                  <a:txBody>
                    <a:bodyPr/>
                    <a:lstStyle/>
                    <a:p>
                      <a:endParaRPr lang="en-US" sz="2800" dirty="0"/>
                    </a:p>
                  </a:txBody>
                  <a:tcPr>
                    <a:lnR w="12700" cap="flat" cmpd="sng" algn="ctr">
                      <a:solidFill>
                        <a:srgbClr val="7030A0"/>
                      </a:solidFill>
                      <a:prstDash val="solid"/>
                      <a:round/>
                      <a:headEnd type="none" w="med" len="med"/>
                      <a:tailEnd type="none" w="med" len="med"/>
                    </a:lnR>
                    <a:lnB w="12700" cap="flat" cmpd="sng" algn="ctr">
                      <a:solidFill>
                        <a:srgbClr val="7030A0"/>
                      </a:solidFill>
                      <a:prstDash val="solid"/>
                      <a:round/>
                      <a:headEnd type="none" w="med" len="med"/>
                      <a:tailEnd type="none" w="med" len="med"/>
                    </a:lnB>
                    <a:solidFill>
                      <a:schemeClr val="bg1"/>
                    </a:solidFill>
                  </a:tcPr>
                </a:tc>
                <a:tc>
                  <a:txBody>
                    <a:bodyPr/>
                    <a:lstStyle/>
                    <a:p>
                      <a:pPr algn="ctr"/>
                      <a:r>
                        <a:rPr lang="en-US" sz="2000" dirty="0"/>
                        <a:t>Higher Odds</a:t>
                      </a:r>
                    </a:p>
                  </a:txBody>
                  <a:tcPr marL="0" marR="0" marT="0" marB="0" anchor="ctr">
                    <a:lnL w="12700" cap="flat" cmpd="sng" algn="ctr">
                      <a:solidFill>
                        <a:srgbClr val="7030A0"/>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rgbClr val="7030A0"/>
                      </a:solidFill>
                      <a:prstDash val="solid"/>
                      <a:round/>
                      <a:headEnd type="none" w="med" len="med"/>
                      <a:tailEnd type="none" w="med" len="med"/>
                    </a:lnB>
                    <a:solidFill>
                      <a:srgbClr val="7030A0"/>
                    </a:solidFill>
                  </a:tcPr>
                </a:tc>
                <a:tc>
                  <a:txBody>
                    <a:bodyPr/>
                    <a:lstStyle/>
                    <a:p>
                      <a:pPr algn="ctr"/>
                      <a:r>
                        <a:rPr lang="en-US" sz="2000" dirty="0"/>
                        <a:t>Lower Odds </a:t>
                      </a:r>
                    </a:p>
                  </a:txBody>
                  <a:tcPr marL="0" marR="0" marT="0" marB="0" anchor="ctr">
                    <a:lnR w="12700" cap="flat" cmpd="sng" algn="ctr">
                      <a:solidFill>
                        <a:srgbClr val="7030A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7030A0"/>
                      </a:solidFill>
                      <a:prstDash val="solid"/>
                      <a:round/>
                      <a:headEnd type="none" w="med" len="med"/>
                      <a:tailEnd type="none" w="med" len="med"/>
                    </a:lnB>
                    <a:solidFill>
                      <a:srgbClr val="7030A0"/>
                    </a:solidFill>
                  </a:tcPr>
                </a:tc>
                <a:extLst>
                  <a:ext uri="{0D108BD9-81ED-4DB2-BD59-A6C34878D82A}">
                    <a16:rowId xmlns:a16="http://schemas.microsoft.com/office/drawing/2014/main" val="242257271"/>
                  </a:ext>
                </a:extLst>
              </a:tr>
              <a:tr h="438150">
                <a:tc rowSpan="2">
                  <a:txBody>
                    <a:bodyPr/>
                    <a:lstStyle/>
                    <a:p>
                      <a:pPr algn="r"/>
                      <a:r>
                        <a:rPr lang="en-US" sz="2000" b="1" dirty="0">
                          <a:solidFill>
                            <a:srgbClr val="7030A0"/>
                          </a:solidFill>
                        </a:rPr>
                        <a:t>Stress</a:t>
                      </a:r>
                    </a:p>
                  </a:txBody>
                  <a:tcPr anchor="ctr">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solidFill>
                  </a:tcPr>
                </a:tc>
                <a:tc>
                  <a:txBody>
                    <a:bodyPr/>
                    <a:lstStyle/>
                    <a:p>
                      <a:r>
                        <a:rPr lang="en-US" sz="1800" dirty="0"/>
                        <a:t>Wednesday,</a:t>
                      </a:r>
                      <a:r>
                        <a:rPr lang="en-US" sz="1800" baseline="0" dirty="0"/>
                        <a:t> Thursdays and Sundays Higher odds of being stressed</a:t>
                      </a:r>
                      <a:endParaRPr lang="en-US" sz="1800" dirty="0"/>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solidFill>
                  </a:tcPr>
                </a:tc>
                <a:tc>
                  <a:txBody>
                    <a:bodyPr/>
                    <a:lstStyle/>
                    <a:p>
                      <a:r>
                        <a:rPr lang="en-US" sz="1800" dirty="0"/>
                        <a:t>A higher sentiment</a:t>
                      </a:r>
                      <a:r>
                        <a:rPr lang="en-US" sz="1800" baseline="0" dirty="0"/>
                        <a:t> score</a:t>
                      </a:r>
                      <a:r>
                        <a:rPr lang="en-US" sz="1800" dirty="0"/>
                        <a:t> had lower odds of the tweet</a:t>
                      </a:r>
                      <a:r>
                        <a:rPr lang="en-US" sz="1800" baseline="0" dirty="0"/>
                        <a:t> indicating</a:t>
                      </a:r>
                      <a:r>
                        <a:rPr lang="en-US" sz="1800" dirty="0"/>
                        <a:t> stress</a:t>
                      </a: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solidFill>
                  </a:tcPr>
                </a:tc>
                <a:extLst>
                  <a:ext uri="{0D108BD9-81ED-4DB2-BD59-A6C34878D82A}">
                    <a16:rowId xmlns:a16="http://schemas.microsoft.com/office/drawing/2014/main" val="454419525"/>
                  </a:ext>
                </a:extLst>
              </a:tr>
              <a:tr h="438150">
                <a:tc vMerge="1">
                  <a:txBody>
                    <a:bodyPr/>
                    <a:lstStyle/>
                    <a:p>
                      <a:pPr algn="r"/>
                      <a:endParaRPr lang="en-US" b="1" dirty="0">
                        <a:solidFill>
                          <a:srgbClr val="7030A0"/>
                        </a:solidFill>
                      </a:endParaRPr>
                    </a:p>
                  </a:txBody>
                  <a:tcPr anchor="ctr">
                    <a:lnR w="12700" cap="flat" cmpd="sng" algn="ctr">
                      <a:solidFill>
                        <a:srgbClr val="7030A0"/>
                      </a:solidFill>
                      <a:prstDash val="solid"/>
                      <a:round/>
                      <a:headEnd type="none" w="med" len="med"/>
                      <a:tailEnd type="none" w="med" len="med"/>
                    </a:lnR>
                    <a:lnB w="12700" cap="flat" cmpd="sng" algn="ctr">
                      <a:solidFill>
                        <a:srgbClr val="7030A0"/>
                      </a:solidFill>
                      <a:prstDash val="solid"/>
                      <a:round/>
                      <a:headEnd type="none" w="med" len="med"/>
                      <a:tailEnd type="none" w="med" len="med"/>
                    </a:lnB>
                    <a:solidFill>
                      <a:schemeClr val="bg1"/>
                    </a:solidFill>
                  </a:tcPr>
                </a:tc>
                <a:tc>
                  <a:txBody>
                    <a:bodyPr/>
                    <a:lstStyle/>
                    <a:p>
                      <a:r>
                        <a:rPr lang="en-US" sz="1800" dirty="0"/>
                        <a:t>The</a:t>
                      </a:r>
                      <a:r>
                        <a:rPr lang="en-US" sz="1800" baseline="0" dirty="0"/>
                        <a:t> Manitoba, New Brunswick, Ontario and Quebec higher odds of being stressed</a:t>
                      </a:r>
                      <a:endParaRPr lang="en-US" sz="1800" dirty="0"/>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solidFill>
                  </a:tcPr>
                </a:tc>
                <a:tc>
                  <a:txBody>
                    <a:bodyPr/>
                    <a:lstStyle/>
                    <a:p>
                      <a:r>
                        <a:rPr lang="en-US" sz="1800" b="0" i="0" u="none" strike="noStrike" kern="1200" baseline="0" dirty="0">
                          <a:solidFill>
                            <a:schemeClr val="dk1"/>
                          </a:solidFill>
                          <a:latin typeface="+mn-lt"/>
                          <a:ea typeface="+mn-ea"/>
                          <a:cs typeface="+mn-cs"/>
                        </a:rPr>
                        <a:t>Posting between </a:t>
                      </a:r>
                      <a:r>
                        <a:rPr lang="en-US" sz="1800" b="0" i="0" u="none" strike="noStrike" kern="1200" baseline="0">
                          <a:solidFill>
                            <a:schemeClr val="dk1"/>
                          </a:solidFill>
                          <a:latin typeface="+mn-lt"/>
                          <a:ea typeface="+mn-ea"/>
                          <a:cs typeface="+mn-cs"/>
                        </a:rPr>
                        <a:t>[12pm-1pm</a:t>
                      </a:r>
                      <a:r>
                        <a:rPr lang="en-US" sz="1800" b="0" i="0" u="none" strike="noStrike" kern="1200" baseline="0" dirty="0">
                          <a:solidFill>
                            <a:schemeClr val="dk1"/>
                          </a:solidFill>
                          <a:latin typeface="+mn-lt"/>
                          <a:ea typeface="+mn-ea"/>
                          <a:cs typeface="+mn-cs"/>
                        </a:rPr>
                        <a:t>] had lower odds of indicating stress</a:t>
                      </a:r>
                      <a:endParaRPr lang="en-US" sz="1800" dirty="0"/>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solidFill>
                  </a:tcPr>
                </a:tc>
                <a:extLst>
                  <a:ext uri="{0D108BD9-81ED-4DB2-BD59-A6C34878D82A}">
                    <a16:rowId xmlns:a16="http://schemas.microsoft.com/office/drawing/2014/main" val="1877452666"/>
                  </a:ext>
                </a:extLst>
              </a:tr>
              <a:tr h="438150">
                <a:tc rowSpan="2">
                  <a:txBody>
                    <a:bodyPr/>
                    <a:lstStyle/>
                    <a:p>
                      <a:pPr marL="0" algn="r" defTabSz="457200" rtl="0" eaLnBrk="1" latinLnBrk="0" hangingPunct="1"/>
                      <a:r>
                        <a:rPr lang="en-US" sz="2000" b="1" kern="1200" dirty="0">
                          <a:solidFill>
                            <a:srgbClr val="7030A0"/>
                          </a:solidFill>
                          <a:latin typeface="+mn-lt"/>
                          <a:ea typeface="+mn-ea"/>
                          <a:cs typeface="+mn-cs"/>
                        </a:rPr>
                        <a:t>Sleep </a:t>
                      </a:r>
                    </a:p>
                  </a:txBody>
                  <a:tcPr anchor="ctr">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1800" dirty="0"/>
                        <a:t>Manitob</a:t>
                      </a:r>
                      <a:r>
                        <a:rPr lang="en-US" sz="1800" baseline="0" dirty="0"/>
                        <a:t>a users had higher odds of indicating sleep disorders</a:t>
                      </a: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solidFill>
                  </a:tcPr>
                </a:tc>
                <a:tc rowSpan="2">
                  <a:txBody>
                    <a:bodyPr/>
                    <a:lstStyle/>
                    <a:p>
                      <a:r>
                        <a:rPr lang="en-US" sz="1800" b="0" i="0" u="none" strike="noStrike" kern="1200" baseline="0" dirty="0">
                          <a:solidFill>
                            <a:schemeClr val="dk1"/>
                          </a:solidFill>
                          <a:latin typeface="+mn-lt"/>
                          <a:ea typeface="+mn-ea"/>
                          <a:cs typeface="+mn-cs"/>
                        </a:rPr>
                        <a:t>*Users with higher friends’ count had lower odds of indicating sleep disorders</a:t>
                      </a:r>
                      <a:endParaRPr lang="en-US" sz="1800" dirty="0"/>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solidFill>
                  </a:tcPr>
                </a:tc>
                <a:extLst>
                  <a:ext uri="{0D108BD9-81ED-4DB2-BD59-A6C34878D82A}">
                    <a16:rowId xmlns:a16="http://schemas.microsoft.com/office/drawing/2014/main" val="3183698318"/>
                  </a:ext>
                </a:extLst>
              </a:tr>
              <a:tr h="438150">
                <a:tc vMerge="1">
                  <a:txBody>
                    <a:bodyPr/>
                    <a:lstStyle/>
                    <a:p>
                      <a:pPr marL="0" algn="r" defTabSz="457200" rtl="0" eaLnBrk="1" latinLnBrk="0" hangingPunct="1"/>
                      <a:endParaRPr lang="en-US" sz="1800" b="1" kern="1200" dirty="0">
                        <a:solidFill>
                          <a:srgbClr val="7030A0"/>
                        </a:solidFill>
                        <a:latin typeface="+mn-lt"/>
                        <a:ea typeface="+mn-ea"/>
                        <a:cs typeface="+mn-cs"/>
                      </a:endParaRPr>
                    </a:p>
                  </a:txBody>
                  <a:tcPr anchor="ctr">
                    <a:lnR w="12700" cap="flat" cmpd="sng" algn="ctr">
                      <a:solidFill>
                        <a:srgbClr val="7030A0"/>
                      </a:solidFill>
                      <a:prstDash val="solid"/>
                      <a:round/>
                      <a:headEnd type="none" w="med" len="med"/>
                      <a:tailEnd type="none" w="med" len="med"/>
                    </a:lnR>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*Posting between [1-4am], </a:t>
                      </a:r>
                      <a:r>
                        <a:rPr lang="en-US" sz="1800" dirty="0">
                          <a:solidFill>
                            <a:schemeClr val="tx1"/>
                          </a:solidFill>
                        </a:rPr>
                        <a:t>[5-7am] </a:t>
                      </a:r>
                      <a:r>
                        <a:rPr lang="en-US" sz="1800" dirty="0"/>
                        <a:t>had higher odds of indicating a sleep disorder</a:t>
                      </a:r>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solidFill>
                  </a:tcPr>
                </a:tc>
                <a:tc vMerge="1">
                  <a:txBody>
                    <a:bodyPr/>
                    <a:lstStyle/>
                    <a:p>
                      <a:endParaRPr lang="en-US" sz="1800" dirty="0"/>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solidFill>
                      <a:schemeClr val="bg1"/>
                    </a:solidFill>
                  </a:tcPr>
                </a:tc>
                <a:extLst>
                  <a:ext uri="{0D108BD9-81ED-4DB2-BD59-A6C34878D82A}">
                    <a16:rowId xmlns:a16="http://schemas.microsoft.com/office/drawing/2014/main" val="941447596"/>
                  </a:ext>
                </a:extLst>
              </a:tr>
            </a:tbl>
          </a:graphicData>
        </a:graphic>
      </p:graphicFrame>
      <p:sp>
        <p:nvSpPr>
          <p:cNvPr id="16" name="TextBox 15"/>
          <p:cNvSpPr txBox="1"/>
          <p:nvPr/>
        </p:nvSpPr>
        <p:spPr>
          <a:xfrm>
            <a:off x="4195877" y="1497154"/>
            <a:ext cx="4419803" cy="369332"/>
          </a:xfrm>
          <a:prstGeom prst="rect">
            <a:avLst/>
          </a:prstGeom>
          <a:noFill/>
        </p:spPr>
        <p:txBody>
          <a:bodyPr wrap="square" rtlCol="0">
            <a:spAutoFit/>
          </a:bodyPr>
          <a:lstStyle/>
          <a:p>
            <a:pPr algn="ctr"/>
            <a:r>
              <a:rPr lang="en-US" b="1" dirty="0">
                <a:solidFill>
                  <a:srgbClr val="7030A0"/>
                </a:solidFill>
                <a:latin typeface="Gill Sans Light"/>
              </a:rPr>
              <a:t>Logistic Regression Correlations</a:t>
            </a:r>
          </a:p>
        </p:txBody>
      </p:sp>
      <p:sp>
        <p:nvSpPr>
          <p:cNvPr id="2" name="TextBox 1">
            <a:extLst>
              <a:ext uri="{FF2B5EF4-FFF2-40B4-BE49-F238E27FC236}">
                <a16:creationId xmlns:a16="http://schemas.microsoft.com/office/drawing/2014/main" id="{BC45F9C9-8CDC-4086-BD78-AEE935B3B351}"/>
              </a:ext>
            </a:extLst>
          </p:cNvPr>
          <p:cNvSpPr txBox="1"/>
          <p:nvPr/>
        </p:nvSpPr>
        <p:spPr>
          <a:xfrm>
            <a:off x="2010136" y="5515376"/>
            <a:ext cx="4085864" cy="369332"/>
          </a:xfrm>
          <a:prstGeom prst="rect">
            <a:avLst/>
          </a:prstGeom>
          <a:noFill/>
        </p:spPr>
        <p:txBody>
          <a:bodyPr wrap="square" rtlCol="0">
            <a:spAutoFit/>
          </a:bodyPr>
          <a:lstStyle/>
          <a:p>
            <a:r>
              <a:rPr lang="en-US" dirty="0"/>
              <a:t>* Reflected in existing literature</a:t>
            </a:r>
          </a:p>
        </p:txBody>
      </p:sp>
    </p:spTree>
    <p:extLst>
      <p:ext uri="{BB962C8B-B14F-4D97-AF65-F5344CB8AC3E}">
        <p14:creationId xmlns:p14="http://schemas.microsoft.com/office/powerpoint/2010/main" val="3908327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B2F556-5213-304C-9FDA-9A8AE57976A5}"/>
              </a:ext>
            </a:extLst>
          </p:cNvPr>
          <p:cNvSpPr txBox="1"/>
          <p:nvPr/>
        </p:nvSpPr>
        <p:spPr>
          <a:xfrm>
            <a:off x="-1100020" y="458878"/>
            <a:ext cx="3762103" cy="523220"/>
          </a:xfrm>
          <a:prstGeom prst="rect">
            <a:avLst/>
          </a:prstGeom>
          <a:noFill/>
        </p:spPr>
        <p:txBody>
          <a:bodyPr wrap="square" rtlCol="0">
            <a:spAutoFit/>
          </a:bodyPr>
          <a:lstStyle/>
          <a:p>
            <a:pPr algn="ctr"/>
            <a:r>
              <a:rPr lang="en-US" sz="2800" b="1" dirty="0">
                <a:solidFill>
                  <a:schemeClr val="bg1"/>
                </a:solidFill>
              </a:rPr>
              <a:t>Solution</a:t>
            </a:r>
          </a:p>
        </p:txBody>
      </p:sp>
      <p:sp>
        <p:nvSpPr>
          <p:cNvPr id="5" name="Pie 4">
            <a:extLst>
              <a:ext uri="{FF2B5EF4-FFF2-40B4-BE49-F238E27FC236}">
                <a16:creationId xmlns:a16="http://schemas.microsoft.com/office/drawing/2014/main" id="{EFD60F30-0520-514D-8983-6C6F6A232DC0}"/>
              </a:ext>
            </a:extLst>
          </p:cNvPr>
          <p:cNvSpPr/>
          <p:nvPr/>
        </p:nvSpPr>
        <p:spPr>
          <a:xfrm>
            <a:off x="-1607950" y="-1558072"/>
            <a:ext cx="3306122" cy="3212816"/>
          </a:xfrm>
          <a:prstGeom prst="pie">
            <a:avLst>
              <a:gd name="adj1" fmla="val 0"/>
              <a:gd name="adj2" fmla="val 5400000"/>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B5454156-7451-1C4F-8EE3-7758FB06AD49}"/>
              </a:ext>
            </a:extLst>
          </p:cNvPr>
          <p:cNvSpPr txBox="1"/>
          <p:nvPr/>
        </p:nvSpPr>
        <p:spPr>
          <a:xfrm>
            <a:off x="-68055" y="151101"/>
            <a:ext cx="1698172" cy="830997"/>
          </a:xfrm>
          <a:prstGeom prst="rect">
            <a:avLst/>
          </a:prstGeom>
          <a:noFill/>
        </p:spPr>
        <p:txBody>
          <a:bodyPr wrap="square" rtlCol="0">
            <a:spAutoFit/>
          </a:bodyPr>
          <a:lstStyle/>
          <a:p>
            <a:pPr algn="ctr"/>
            <a:r>
              <a:rPr lang="en-US" sz="2400" b="1" dirty="0">
                <a:solidFill>
                  <a:schemeClr val="bg1"/>
                </a:solidFill>
              </a:rPr>
              <a:t>Un-</a:t>
            </a:r>
          </a:p>
          <a:p>
            <a:pPr algn="ctr"/>
            <a:r>
              <a:rPr lang="en-US" sz="2400" b="1" dirty="0">
                <a:solidFill>
                  <a:schemeClr val="bg1"/>
                </a:solidFill>
              </a:rPr>
              <a:t>Supervised</a:t>
            </a:r>
          </a:p>
        </p:txBody>
      </p:sp>
      <p:graphicFrame>
        <p:nvGraphicFramePr>
          <p:cNvPr id="15" name="Table 14"/>
          <p:cNvGraphicFramePr>
            <a:graphicFrameLocks noGrp="1"/>
          </p:cNvGraphicFramePr>
          <p:nvPr>
            <p:extLst>
              <p:ext uri="{D42A27DB-BD31-4B8C-83A1-F6EECF244321}">
                <p14:modId xmlns:p14="http://schemas.microsoft.com/office/powerpoint/2010/main" val="2491581089"/>
              </p:ext>
            </p:extLst>
          </p:nvPr>
        </p:nvGraphicFramePr>
        <p:xfrm>
          <a:off x="2206102" y="1340157"/>
          <a:ext cx="7626232" cy="1920240"/>
        </p:xfrm>
        <a:graphic>
          <a:graphicData uri="http://schemas.openxmlformats.org/drawingml/2006/table">
            <a:tbl>
              <a:tblPr firstRow="1" bandRow="1">
                <a:tableStyleId>{EB9631B5-78F2-41C9-869B-9F39066F8104}</a:tableStyleId>
              </a:tblPr>
              <a:tblGrid>
                <a:gridCol w="768232">
                  <a:extLst>
                    <a:ext uri="{9D8B030D-6E8A-4147-A177-3AD203B41FA5}">
                      <a16:colId xmlns:a16="http://schemas.microsoft.com/office/drawing/2014/main" val="3136389980"/>
                    </a:ext>
                  </a:extLst>
                </a:gridCol>
                <a:gridCol w="1371600">
                  <a:extLst>
                    <a:ext uri="{9D8B030D-6E8A-4147-A177-3AD203B41FA5}">
                      <a16:colId xmlns:a16="http://schemas.microsoft.com/office/drawing/2014/main" val="1689227481"/>
                    </a:ext>
                  </a:extLst>
                </a:gridCol>
                <a:gridCol w="1371600">
                  <a:extLst>
                    <a:ext uri="{9D8B030D-6E8A-4147-A177-3AD203B41FA5}">
                      <a16:colId xmlns:a16="http://schemas.microsoft.com/office/drawing/2014/main" val="284727735"/>
                    </a:ext>
                  </a:extLst>
                </a:gridCol>
                <a:gridCol w="1371600">
                  <a:extLst>
                    <a:ext uri="{9D8B030D-6E8A-4147-A177-3AD203B41FA5}">
                      <a16:colId xmlns:a16="http://schemas.microsoft.com/office/drawing/2014/main" val="2616692078"/>
                    </a:ext>
                  </a:extLst>
                </a:gridCol>
                <a:gridCol w="1371600">
                  <a:extLst>
                    <a:ext uri="{9D8B030D-6E8A-4147-A177-3AD203B41FA5}">
                      <a16:colId xmlns:a16="http://schemas.microsoft.com/office/drawing/2014/main" val="1649878066"/>
                    </a:ext>
                  </a:extLst>
                </a:gridCol>
                <a:gridCol w="1371600">
                  <a:extLst>
                    <a:ext uri="{9D8B030D-6E8A-4147-A177-3AD203B41FA5}">
                      <a16:colId xmlns:a16="http://schemas.microsoft.com/office/drawing/2014/main" val="4294719132"/>
                    </a:ext>
                  </a:extLst>
                </a:gridCol>
              </a:tblGrid>
              <a:tr h="274320">
                <a:tc>
                  <a:txBody>
                    <a:bodyPr/>
                    <a:lstStyle/>
                    <a:p>
                      <a:endParaRPr lang="en-US" sz="1200" dirty="0"/>
                    </a:p>
                  </a:txBody>
                  <a:tcPr>
                    <a:lnL>
                      <a:noFill/>
                    </a:lnL>
                    <a:lnR>
                      <a:noFill/>
                    </a:lnR>
                    <a:lnT w="25400" cmpd="sng">
                      <a:noFill/>
                    </a:lnT>
                    <a:lnB w="25400" cmpd="sng">
                      <a:noFill/>
                    </a:lnB>
                    <a:lnTlToBr w="12700" cmpd="sng">
                      <a:noFill/>
                      <a:prstDash val="solid"/>
                    </a:lnTlToBr>
                    <a:lnBlToTr w="12700" cmpd="sng">
                      <a:noFill/>
                      <a:prstDash val="solid"/>
                    </a:lnBlToTr>
                    <a:noFill/>
                  </a:tcPr>
                </a:tc>
                <a:tc>
                  <a:txBody>
                    <a:bodyPr/>
                    <a:lstStyle/>
                    <a:p>
                      <a:r>
                        <a:rPr lang="en-US" sz="1200" dirty="0"/>
                        <a:t>Topic 1</a:t>
                      </a:r>
                    </a:p>
                  </a:txBody>
                  <a:tcPr>
                    <a:lnL>
                      <a:noFill/>
                    </a:lnL>
                    <a:solidFill>
                      <a:srgbClr val="7030A0"/>
                    </a:solidFill>
                  </a:tcPr>
                </a:tc>
                <a:tc>
                  <a:txBody>
                    <a:bodyPr/>
                    <a:lstStyle/>
                    <a:p>
                      <a:r>
                        <a:rPr lang="en-US" sz="1200" dirty="0"/>
                        <a:t>Topic 2</a:t>
                      </a:r>
                    </a:p>
                  </a:txBody>
                  <a:tcPr>
                    <a:solidFill>
                      <a:srgbClr val="7030A0"/>
                    </a:solidFill>
                  </a:tcPr>
                </a:tc>
                <a:tc>
                  <a:txBody>
                    <a:bodyPr/>
                    <a:lstStyle/>
                    <a:p>
                      <a:r>
                        <a:rPr lang="en-US" sz="1200" dirty="0"/>
                        <a:t>Topic</a:t>
                      </a:r>
                      <a:r>
                        <a:rPr lang="en-US" sz="1200" baseline="0" dirty="0"/>
                        <a:t> 3</a:t>
                      </a:r>
                      <a:endParaRPr lang="en-US" sz="1200" dirty="0"/>
                    </a:p>
                  </a:txBody>
                  <a:tcPr>
                    <a:solidFill>
                      <a:srgbClr val="7030A0"/>
                    </a:solidFill>
                  </a:tcPr>
                </a:tc>
                <a:tc>
                  <a:txBody>
                    <a:bodyPr/>
                    <a:lstStyle/>
                    <a:p>
                      <a:r>
                        <a:rPr lang="en-US" sz="1200" dirty="0"/>
                        <a:t>Topic</a:t>
                      </a:r>
                      <a:r>
                        <a:rPr lang="en-US" sz="1200" baseline="0" dirty="0"/>
                        <a:t> 4</a:t>
                      </a:r>
                      <a:endParaRPr lang="en-US" sz="1200" dirty="0"/>
                    </a:p>
                  </a:txBody>
                  <a:tcPr>
                    <a:solidFill>
                      <a:srgbClr val="7030A0"/>
                    </a:solidFill>
                  </a:tcPr>
                </a:tc>
                <a:tc>
                  <a:txBody>
                    <a:bodyPr/>
                    <a:lstStyle/>
                    <a:p>
                      <a:r>
                        <a:rPr lang="en-US" sz="1200" dirty="0"/>
                        <a:t>Topic 5</a:t>
                      </a:r>
                    </a:p>
                  </a:txBody>
                  <a:tcPr>
                    <a:solidFill>
                      <a:srgbClr val="7030A0"/>
                    </a:solidFill>
                  </a:tcPr>
                </a:tc>
                <a:extLst>
                  <a:ext uri="{0D108BD9-81ED-4DB2-BD59-A6C34878D82A}">
                    <a16:rowId xmlns:a16="http://schemas.microsoft.com/office/drawing/2014/main" val="1508182120"/>
                  </a:ext>
                </a:extLst>
              </a:tr>
              <a:tr h="274320">
                <a:tc>
                  <a:txBody>
                    <a:bodyPr/>
                    <a:lstStyle/>
                    <a:p>
                      <a:pPr algn="r"/>
                      <a:r>
                        <a:rPr lang="en-US" sz="1200" dirty="0"/>
                        <a:t>1</a:t>
                      </a:r>
                    </a:p>
                  </a:txBody>
                  <a:tcPr anchor="ctr">
                    <a:lnT w="25400" cmpd="sng">
                      <a:noFill/>
                    </a:lnT>
                    <a:noFill/>
                  </a:tcPr>
                </a:tc>
                <a:tc>
                  <a:txBody>
                    <a:bodyPr/>
                    <a:lstStyle/>
                    <a:p>
                      <a:r>
                        <a:rPr lang="en-US" sz="1200" dirty="0"/>
                        <a:t>Life</a:t>
                      </a:r>
                    </a:p>
                  </a:txBody>
                  <a:tcPr/>
                </a:tc>
                <a:tc>
                  <a:txBody>
                    <a:bodyPr/>
                    <a:lstStyle/>
                    <a:p>
                      <a:r>
                        <a:rPr lang="en-US" sz="1200" dirty="0"/>
                        <a:t>Heart</a:t>
                      </a:r>
                    </a:p>
                  </a:txBody>
                  <a:tcPr/>
                </a:tc>
                <a:tc>
                  <a:txBody>
                    <a:bodyPr/>
                    <a:lstStyle/>
                    <a:p>
                      <a:r>
                        <a:rPr lang="en-US" sz="1200" dirty="0"/>
                        <a:t>Cold</a:t>
                      </a:r>
                    </a:p>
                  </a:txBody>
                  <a:tcPr/>
                </a:tc>
                <a:tc>
                  <a:txBody>
                    <a:bodyPr/>
                    <a:lstStyle/>
                    <a:p>
                      <a:r>
                        <a:rPr lang="en-US" sz="1200" dirty="0"/>
                        <a:t>Shit</a:t>
                      </a:r>
                    </a:p>
                  </a:txBody>
                  <a:tcPr/>
                </a:tc>
                <a:tc>
                  <a:txBody>
                    <a:bodyPr/>
                    <a:lstStyle/>
                    <a:p>
                      <a:r>
                        <a:rPr lang="en-US" sz="1200" dirty="0"/>
                        <a:t>School</a:t>
                      </a:r>
                    </a:p>
                  </a:txBody>
                  <a:tcPr/>
                </a:tc>
                <a:extLst>
                  <a:ext uri="{0D108BD9-81ED-4DB2-BD59-A6C34878D82A}">
                    <a16:rowId xmlns:a16="http://schemas.microsoft.com/office/drawing/2014/main" val="1676598523"/>
                  </a:ext>
                </a:extLst>
              </a:tr>
              <a:tr h="274320">
                <a:tc>
                  <a:txBody>
                    <a:bodyPr/>
                    <a:lstStyle/>
                    <a:p>
                      <a:pPr algn="r"/>
                      <a:r>
                        <a:rPr lang="en-US" sz="1200" dirty="0"/>
                        <a:t>2</a:t>
                      </a:r>
                    </a:p>
                  </a:txBody>
                  <a:tcPr anchor="ctr">
                    <a:noFill/>
                  </a:tcPr>
                </a:tc>
                <a:tc>
                  <a:txBody>
                    <a:bodyPr/>
                    <a:lstStyle/>
                    <a:p>
                      <a:r>
                        <a:rPr lang="en-US" sz="1200" dirty="0"/>
                        <a:t>Time</a:t>
                      </a:r>
                    </a:p>
                  </a:txBody>
                  <a:tcPr/>
                </a:tc>
                <a:tc>
                  <a:txBody>
                    <a:bodyPr/>
                    <a:lstStyle/>
                    <a:p>
                      <a:r>
                        <a:rPr lang="en-US" sz="1200" dirty="0"/>
                        <a:t>Coffee</a:t>
                      </a:r>
                    </a:p>
                  </a:txBody>
                  <a:tcPr/>
                </a:tc>
                <a:tc>
                  <a:txBody>
                    <a:bodyPr/>
                    <a:lstStyle/>
                    <a:p>
                      <a:r>
                        <a:rPr lang="en-US" sz="1200" dirty="0"/>
                        <a:t>Day</a:t>
                      </a:r>
                    </a:p>
                  </a:txBody>
                  <a:tcPr/>
                </a:tc>
                <a:tc>
                  <a:txBody>
                    <a:bodyPr/>
                    <a:lstStyle/>
                    <a:p>
                      <a:r>
                        <a:rPr lang="en-US" sz="1200" dirty="0"/>
                        <a:t>Fuck</a:t>
                      </a:r>
                    </a:p>
                  </a:txBody>
                  <a:tcPr/>
                </a:tc>
                <a:tc>
                  <a:txBody>
                    <a:bodyPr/>
                    <a:lstStyle/>
                    <a:p>
                      <a:r>
                        <a:rPr lang="en-US" sz="1200" dirty="0"/>
                        <a:t>Rest</a:t>
                      </a:r>
                    </a:p>
                  </a:txBody>
                  <a:tcPr/>
                </a:tc>
                <a:extLst>
                  <a:ext uri="{0D108BD9-81ED-4DB2-BD59-A6C34878D82A}">
                    <a16:rowId xmlns:a16="http://schemas.microsoft.com/office/drawing/2014/main" val="1296458166"/>
                  </a:ext>
                </a:extLst>
              </a:tr>
              <a:tr h="274320">
                <a:tc>
                  <a:txBody>
                    <a:bodyPr/>
                    <a:lstStyle/>
                    <a:p>
                      <a:pPr algn="r"/>
                      <a:r>
                        <a:rPr lang="en-US" sz="1200" dirty="0"/>
                        <a:t>3</a:t>
                      </a:r>
                    </a:p>
                  </a:txBody>
                  <a:tcPr anchor="ctr">
                    <a:noFill/>
                  </a:tcPr>
                </a:tc>
                <a:tc>
                  <a:txBody>
                    <a:bodyPr/>
                    <a:lstStyle/>
                    <a:p>
                      <a:r>
                        <a:rPr lang="en-US" sz="1200" dirty="0"/>
                        <a:t>Job</a:t>
                      </a:r>
                    </a:p>
                  </a:txBody>
                  <a:tcPr/>
                </a:tc>
                <a:tc>
                  <a:txBody>
                    <a:bodyPr/>
                    <a:lstStyle/>
                    <a:p>
                      <a:r>
                        <a:rPr lang="en-US" sz="1200" dirty="0"/>
                        <a:t>Mental</a:t>
                      </a:r>
                    </a:p>
                  </a:txBody>
                  <a:tcPr/>
                </a:tc>
                <a:tc>
                  <a:txBody>
                    <a:bodyPr/>
                    <a:lstStyle/>
                    <a:p>
                      <a:r>
                        <a:rPr lang="en-US" sz="1200" dirty="0"/>
                        <a:t>Today</a:t>
                      </a:r>
                    </a:p>
                  </a:txBody>
                  <a:tcPr/>
                </a:tc>
                <a:tc>
                  <a:txBody>
                    <a:bodyPr/>
                    <a:lstStyle/>
                    <a:p>
                      <a:r>
                        <a:rPr lang="en-US" sz="1200" dirty="0"/>
                        <a:t>Fucking</a:t>
                      </a:r>
                    </a:p>
                  </a:txBody>
                  <a:tcPr/>
                </a:tc>
                <a:tc>
                  <a:txBody>
                    <a:bodyPr/>
                    <a:lstStyle/>
                    <a:p>
                      <a:r>
                        <a:rPr lang="en-US" sz="1200" dirty="0"/>
                        <a:t>New</a:t>
                      </a:r>
                    </a:p>
                  </a:txBody>
                  <a:tcPr/>
                </a:tc>
                <a:extLst>
                  <a:ext uri="{0D108BD9-81ED-4DB2-BD59-A6C34878D82A}">
                    <a16:rowId xmlns:a16="http://schemas.microsoft.com/office/drawing/2014/main" val="2681299948"/>
                  </a:ext>
                </a:extLst>
              </a:tr>
              <a:tr h="274320">
                <a:tc>
                  <a:txBody>
                    <a:bodyPr/>
                    <a:lstStyle/>
                    <a:p>
                      <a:pPr algn="r"/>
                      <a:r>
                        <a:rPr lang="en-US" sz="1200" dirty="0"/>
                        <a:t>4</a:t>
                      </a:r>
                    </a:p>
                  </a:txBody>
                  <a:tcPr anchor="ctr">
                    <a:lnB>
                      <a:noFill/>
                    </a:lnB>
                    <a:noFill/>
                  </a:tcPr>
                </a:tc>
                <a:tc>
                  <a:txBody>
                    <a:bodyPr/>
                    <a:lstStyle/>
                    <a:p>
                      <a:r>
                        <a:rPr lang="en-US" sz="1200" dirty="0"/>
                        <a:t>Years</a:t>
                      </a:r>
                    </a:p>
                  </a:txBody>
                  <a:tcPr/>
                </a:tc>
                <a:tc>
                  <a:txBody>
                    <a:bodyPr/>
                    <a:lstStyle/>
                    <a:p>
                      <a:r>
                        <a:rPr lang="en-US" sz="1200" dirty="0"/>
                        <a:t>Love</a:t>
                      </a:r>
                    </a:p>
                  </a:txBody>
                  <a:tcPr/>
                </a:tc>
                <a:tc>
                  <a:txBody>
                    <a:bodyPr/>
                    <a:lstStyle/>
                    <a:p>
                      <a:r>
                        <a:rPr lang="en-US" sz="1200" dirty="0"/>
                        <a:t>Hours</a:t>
                      </a:r>
                    </a:p>
                  </a:txBody>
                  <a:tcPr/>
                </a:tc>
                <a:tc>
                  <a:txBody>
                    <a:bodyPr/>
                    <a:lstStyle/>
                    <a:p>
                      <a:r>
                        <a:rPr lang="en-US" sz="1200" dirty="0"/>
                        <a:t>Hate</a:t>
                      </a:r>
                    </a:p>
                  </a:txBody>
                  <a:tcPr/>
                </a:tc>
                <a:tc>
                  <a:txBody>
                    <a:bodyPr/>
                    <a:lstStyle/>
                    <a:p>
                      <a:r>
                        <a:rPr lang="en-US" sz="1200" dirty="0"/>
                        <a:t>High</a:t>
                      </a:r>
                    </a:p>
                  </a:txBody>
                  <a:tcPr/>
                </a:tc>
                <a:extLst>
                  <a:ext uri="{0D108BD9-81ED-4DB2-BD59-A6C34878D82A}">
                    <a16:rowId xmlns:a16="http://schemas.microsoft.com/office/drawing/2014/main" val="395135583"/>
                  </a:ext>
                </a:extLst>
              </a:tr>
              <a:tr h="274320">
                <a:tc>
                  <a:txBody>
                    <a:bodyPr/>
                    <a:lstStyle/>
                    <a:p>
                      <a:pPr algn="r"/>
                      <a:r>
                        <a:rPr lang="en-US" sz="1200" dirty="0"/>
                        <a:t>5</a:t>
                      </a:r>
                    </a:p>
                  </a:txBody>
                  <a:tcPr anchor="ctr">
                    <a:lnL>
                      <a:noFill/>
                    </a:lnL>
                    <a:lnR>
                      <a:noFill/>
                    </a:lnR>
                    <a:lnT>
                      <a:noFill/>
                    </a:lnT>
                    <a:lnB w="25400" cmpd="sng">
                      <a:noFill/>
                    </a:lnB>
                    <a:lnTlToBr w="12700" cmpd="sng">
                      <a:noFill/>
                      <a:prstDash val="solid"/>
                    </a:lnTlToBr>
                    <a:lnBlToTr w="12700" cmpd="sng">
                      <a:noFill/>
                      <a:prstDash val="solid"/>
                    </a:lnBlToTr>
                    <a:noFill/>
                  </a:tcPr>
                </a:tc>
                <a:tc>
                  <a:txBody>
                    <a:bodyPr/>
                    <a:lstStyle/>
                    <a:p>
                      <a:r>
                        <a:rPr lang="en-US" sz="1200" dirty="0"/>
                        <a:t>Ago</a:t>
                      </a:r>
                    </a:p>
                  </a:txBody>
                  <a:tcPr>
                    <a:lnL>
                      <a:noFill/>
                    </a:lnL>
                    <a:lnB w="28575" cap="flat" cmpd="sng" algn="ctr">
                      <a:solidFill>
                        <a:schemeClr val="tx1"/>
                      </a:solidFill>
                      <a:prstDash val="solid"/>
                      <a:round/>
                      <a:headEnd type="none" w="med" len="med"/>
                      <a:tailEnd type="none" w="med" len="med"/>
                    </a:lnB>
                  </a:tcPr>
                </a:tc>
                <a:tc>
                  <a:txBody>
                    <a:bodyPr/>
                    <a:lstStyle/>
                    <a:p>
                      <a:r>
                        <a:rPr lang="en-US" sz="1200" dirty="0"/>
                        <a:t>Health</a:t>
                      </a:r>
                    </a:p>
                  </a:txBody>
                  <a:tcPr>
                    <a:lnB w="28575" cap="flat" cmpd="sng" algn="ctr">
                      <a:solidFill>
                        <a:schemeClr val="tx1"/>
                      </a:solidFill>
                      <a:prstDash val="solid"/>
                      <a:round/>
                      <a:headEnd type="none" w="med" len="med"/>
                      <a:tailEnd type="none" w="med" len="med"/>
                    </a:lnB>
                  </a:tcPr>
                </a:tc>
                <a:tc>
                  <a:txBody>
                    <a:bodyPr/>
                    <a:lstStyle/>
                    <a:p>
                      <a:r>
                        <a:rPr lang="en-US" sz="1200" dirty="0"/>
                        <a:t>Late</a:t>
                      </a:r>
                    </a:p>
                  </a:txBody>
                  <a:tcPr>
                    <a:lnB w="28575" cap="flat" cmpd="sng" algn="ctr">
                      <a:solidFill>
                        <a:schemeClr val="tx1"/>
                      </a:solidFill>
                      <a:prstDash val="solid"/>
                      <a:round/>
                      <a:headEnd type="none" w="med" len="med"/>
                      <a:tailEnd type="none" w="med" len="med"/>
                    </a:lnB>
                  </a:tcPr>
                </a:tc>
                <a:tc>
                  <a:txBody>
                    <a:bodyPr/>
                    <a:lstStyle/>
                    <a:p>
                      <a:r>
                        <a:rPr lang="en-US" sz="1200" dirty="0"/>
                        <a:t>People</a:t>
                      </a:r>
                    </a:p>
                  </a:txBody>
                  <a:tcPr>
                    <a:lnB w="28575" cap="flat" cmpd="sng" algn="ctr">
                      <a:solidFill>
                        <a:schemeClr val="tx1"/>
                      </a:solidFill>
                      <a:prstDash val="solid"/>
                      <a:round/>
                      <a:headEnd type="none" w="med" len="med"/>
                      <a:tailEnd type="none" w="med" len="med"/>
                    </a:lnB>
                  </a:tcPr>
                </a:tc>
                <a:tc>
                  <a:txBody>
                    <a:bodyPr/>
                    <a:lstStyle/>
                    <a:p>
                      <a:r>
                        <a:rPr lang="en-US" sz="1200" dirty="0"/>
                        <a:t>Year</a:t>
                      </a:r>
                    </a:p>
                  </a:txBody>
                  <a:tcP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5280698"/>
                  </a:ext>
                </a:extLst>
              </a:tr>
              <a:tr h="274320">
                <a:tc>
                  <a:txBody>
                    <a:bodyPr/>
                    <a:lstStyle/>
                    <a:p>
                      <a:pPr algn="r"/>
                      <a:r>
                        <a:rPr lang="en-US" sz="1200" dirty="0"/>
                        <a:t>About</a:t>
                      </a:r>
                      <a:r>
                        <a:rPr lang="en-US" sz="1200" baseline="0" dirty="0"/>
                        <a:t> </a:t>
                      </a:r>
                      <a:r>
                        <a:rPr lang="en-US" sz="1200" baseline="0" dirty="0">
                          <a:sym typeface="Wingdings" panose="05000000000000000000" pitchFamily="2" charset="2"/>
                        </a:rPr>
                        <a:t></a:t>
                      </a:r>
                      <a:endParaRPr lang="en-US" sz="1200" dirty="0"/>
                    </a:p>
                  </a:txBody>
                  <a:tcPr anchor="ctr">
                    <a:lnL>
                      <a:noFill/>
                    </a:lnL>
                    <a:lnR>
                      <a:noFill/>
                    </a:lnR>
                    <a:lnT>
                      <a:noFill/>
                    </a:lnT>
                    <a:lnB w="25400" cmpd="sng">
                      <a:noFill/>
                    </a:lnB>
                    <a:lnTlToBr w="12700" cmpd="sng">
                      <a:noFill/>
                      <a:prstDash val="solid"/>
                    </a:lnTlToBr>
                    <a:lnBlToTr w="12700" cmpd="sng">
                      <a:noFill/>
                      <a:prstDash val="solid"/>
                    </a:lnBlToTr>
                    <a:noFill/>
                  </a:tcPr>
                </a:tc>
                <a:tc>
                  <a:txBody>
                    <a:bodyPr/>
                    <a:lstStyle/>
                    <a:p>
                      <a:r>
                        <a:rPr lang="en-US" sz="1200" dirty="0"/>
                        <a:t>Work/Life</a:t>
                      </a:r>
                    </a:p>
                  </a:txBody>
                  <a:tcPr>
                    <a:lnL>
                      <a:noFill/>
                    </a:lnL>
                    <a:lnT w="28575" cap="flat" cmpd="sng" algn="ctr">
                      <a:solidFill>
                        <a:schemeClr val="tx1"/>
                      </a:solidFill>
                      <a:prstDash val="solid"/>
                      <a:round/>
                      <a:headEnd type="none" w="med" len="med"/>
                      <a:tailEnd type="none" w="med" len="med"/>
                    </a:lnT>
                  </a:tcPr>
                </a:tc>
                <a:tc>
                  <a:txBody>
                    <a:bodyPr/>
                    <a:lstStyle/>
                    <a:p>
                      <a:r>
                        <a:rPr lang="en-US" sz="1200" dirty="0"/>
                        <a:t>Positive Sentiment</a:t>
                      </a:r>
                    </a:p>
                  </a:txBody>
                  <a:tcPr>
                    <a:lnT w="28575" cap="flat" cmpd="sng" algn="ctr">
                      <a:solidFill>
                        <a:schemeClr val="tx1"/>
                      </a:solidFill>
                      <a:prstDash val="solid"/>
                      <a:round/>
                      <a:headEnd type="none" w="med" len="med"/>
                      <a:tailEnd type="none" w="med" len="med"/>
                    </a:lnT>
                  </a:tcPr>
                </a:tc>
                <a:tc>
                  <a:txBody>
                    <a:bodyPr/>
                    <a:lstStyle/>
                    <a:p>
                      <a:r>
                        <a:rPr lang="en-US" sz="1200" dirty="0"/>
                        <a:t>Weather</a:t>
                      </a:r>
                    </a:p>
                  </a:txBody>
                  <a:tcPr>
                    <a:lnT w="28575" cap="flat" cmpd="sng" algn="ctr">
                      <a:solidFill>
                        <a:schemeClr val="tx1"/>
                      </a:solidFill>
                      <a:prstDash val="solid"/>
                      <a:round/>
                      <a:headEnd type="none" w="med" len="med"/>
                      <a:tailEnd type="none" w="med" len="med"/>
                    </a:lnT>
                  </a:tcPr>
                </a:tc>
                <a:tc>
                  <a:txBody>
                    <a:bodyPr/>
                    <a:lstStyle/>
                    <a:p>
                      <a:r>
                        <a:rPr lang="en-US" sz="1200" dirty="0"/>
                        <a:t>Stress Sentiment</a:t>
                      </a:r>
                    </a:p>
                  </a:txBody>
                  <a:tcPr>
                    <a:lnT w="28575" cap="flat" cmpd="sng" algn="ctr">
                      <a:solidFill>
                        <a:schemeClr val="tx1"/>
                      </a:solidFill>
                      <a:prstDash val="solid"/>
                      <a:round/>
                      <a:headEnd type="none" w="med" len="med"/>
                      <a:tailEnd type="none" w="med" len="med"/>
                    </a:lnT>
                  </a:tcPr>
                </a:tc>
                <a:tc>
                  <a:txBody>
                    <a:bodyPr/>
                    <a:lstStyle/>
                    <a:p>
                      <a:r>
                        <a:rPr lang="en-US" sz="1200" dirty="0"/>
                        <a:t>School</a:t>
                      </a:r>
                    </a:p>
                  </a:txBody>
                  <a:tcP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69789360"/>
                  </a:ext>
                </a:extLst>
              </a:tr>
            </a:tbl>
          </a:graphicData>
        </a:graphic>
      </p:graphicFrame>
      <p:sp>
        <p:nvSpPr>
          <p:cNvPr id="16" name="TextBox 15"/>
          <p:cNvSpPr txBox="1"/>
          <p:nvPr/>
        </p:nvSpPr>
        <p:spPr>
          <a:xfrm>
            <a:off x="4642225" y="1038953"/>
            <a:ext cx="3326873" cy="338554"/>
          </a:xfrm>
          <a:prstGeom prst="rect">
            <a:avLst/>
          </a:prstGeom>
          <a:noFill/>
        </p:spPr>
        <p:txBody>
          <a:bodyPr wrap="square" rtlCol="0">
            <a:spAutoFit/>
          </a:bodyPr>
          <a:lstStyle/>
          <a:p>
            <a:pPr algn="ctr"/>
            <a:r>
              <a:rPr lang="en-US" sz="1600" b="1" dirty="0">
                <a:solidFill>
                  <a:srgbClr val="7030A0"/>
                </a:solidFill>
                <a:latin typeface="Gill Sans Light"/>
              </a:rPr>
              <a:t>LDA Topics</a:t>
            </a:r>
          </a:p>
        </p:txBody>
      </p:sp>
      <p:graphicFrame>
        <p:nvGraphicFramePr>
          <p:cNvPr id="17" name="Table 16"/>
          <p:cNvGraphicFramePr>
            <a:graphicFrameLocks noGrp="1"/>
          </p:cNvGraphicFramePr>
          <p:nvPr>
            <p:extLst>
              <p:ext uri="{D42A27DB-BD31-4B8C-83A1-F6EECF244321}">
                <p14:modId xmlns:p14="http://schemas.microsoft.com/office/powerpoint/2010/main" val="2231770042"/>
              </p:ext>
            </p:extLst>
          </p:nvPr>
        </p:nvGraphicFramePr>
        <p:xfrm>
          <a:off x="2193978" y="3813389"/>
          <a:ext cx="8097520" cy="2103120"/>
        </p:xfrm>
        <a:graphic>
          <a:graphicData uri="http://schemas.openxmlformats.org/drawingml/2006/table">
            <a:tbl>
              <a:tblPr firstRow="1" bandRow="1">
                <a:tableStyleId>{EB9631B5-78F2-41C9-869B-9F39066F8104}</a:tableStyleId>
              </a:tblPr>
              <a:tblGrid>
                <a:gridCol w="782320">
                  <a:extLst>
                    <a:ext uri="{9D8B030D-6E8A-4147-A177-3AD203B41FA5}">
                      <a16:colId xmlns:a16="http://schemas.microsoft.com/office/drawing/2014/main" val="3136389980"/>
                    </a:ext>
                  </a:extLst>
                </a:gridCol>
                <a:gridCol w="1463040">
                  <a:extLst>
                    <a:ext uri="{9D8B030D-6E8A-4147-A177-3AD203B41FA5}">
                      <a16:colId xmlns:a16="http://schemas.microsoft.com/office/drawing/2014/main" val="1689227481"/>
                    </a:ext>
                  </a:extLst>
                </a:gridCol>
                <a:gridCol w="1463040">
                  <a:extLst>
                    <a:ext uri="{9D8B030D-6E8A-4147-A177-3AD203B41FA5}">
                      <a16:colId xmlns:a16="http://schemas.microsoft.com/office/drawing/2014/main" val="284727735"/>
                    </a:ext>
                  </a:extLst>
                </a:gridCol>
                <a:gridCol w="1463040">
                  <a:extLst>
                    <a:ext uri="{9D8B030D-6E8A-4147-A177-3AD203B41FA5}">
                      <a16:colId xmlns:a16="http://schemas.microsoft.com/office/drawing/2014/main" val="2616692078"/>
                    </a:ext>
                  </a:extLst>
                </a:gridCol>
                <a:gridCol w="1463040">
                  <a:extLst>
                    <a:ext uri="{9D8B030D-6E8A-4147-A177-3AD203B41FA5}">
                      <a16:colId xmlns:a16="http://schemas.microsoft.com/office/drawing/2014/main" val="1649878066"/>
                    </a:ext>
                  </a:extLst>
                </a:gridCol>
                <a:gridCol w="1463040">
                  <a:extLst>
                    <a:ext uri="{9D8B030D-6E8A-4147-A177-3AD203B41FA5}">
                      <a16:colId xmlns:a16="http://schemas.microsoft.com/office/drawing/2014/main" val="4294719132"/>
                    </a:ext>
                  </a:extLst>
                </a:gridCol>
              </a:tblGrid>
              <a:tr h="0">
                <a:tc>
                  <a:txBody>
                    <a:bodyPr/>
                    <a:lstStyle/>
                    <a:p>
                      <a:endParaRPr lang="en-US" sz="1200" dirty="0"/>
                    </a:p>
                  </a:txBody>
                  <a:tcPr>
                    <a:lnL>
                      <a:noFill/>
                    </a:lnL>
                    <a:lnR>
                      <a:noFill/>
                    </a:lnR>
                    <a:lnT w="25400" cmpd="sng">
                      <a:noFill/>
                    </a:lnT>
                    <a:lnB w="25400" cmpd="sng">
                      <a:noFill/>
                    </a:lnB>
                    <a:lnTlToBr w="12700" cmpd="sng">
                      <a:noFill/>
                      <a:prstDash val="solid"/>
                    </a:lnTlToBr>
                    <a:lnBlToTr w="12700" cmpd="sng">
                      <a:noFill/>
                      <a:prstDash val="solid"/>
                    </a:lnBlToTr>
                    <a:noFill/>
                  </a:tcPr>
                </a:tc>
                <a:tc>
                  <a:txBody>
                    <a:bodyPr/>
                    <a:lstStyle/>
                    <a:p>
                      <a:r>
                        <a:rPr lang="en-US" sz="1200" dirty="0"/>
                        <a:t>Topic 1</a:t>
                      </a:r>
                    </a:p>
                  </a:txBody>
                  <a:tcPr>
                    <a:lnL>
                      <a:noFill/>
                    </a:lnL>
                    <a:solidFill>
                      <a:srgbClr val="7030A0"/>
                    </a:solidFill>
                  </a:tcPr>
                </a:tc>
                <a:tc>
                  <a:txBody>
                    <a:bodyPr/>
                    <a:lstStyle/>
                    <a:p>
                      <a:r>
                        <a:rPr lang="en-US" sz="1200" dirty="0"/>
                        <a:t>Topic 2</a:t>
                      </a:r>
                    </a:p>
                  </a:txBody>
                  <a:tcPr>
                    <a:solidFill>
                      <a:srgbClr val="7030A0"/>
                    </a:solidFill>
                  </a:tcPr>
                </a:tc>
                <a:tc>
                  <a:txBody>
                    <a:bodyPr/>
                    <a:lstStyle/>
                    <a:p>
                      <a:r>
                        <a:rPr lang="en-US" sz="1200" dirty="0"/>
                        <a:t>Topic</a:t>
                      </a:r>
                      <a:r>
                        <a:rPr lang="en-US" sz="1200" baseline="0" dirty="0"/>
                        <a:t> 3</a:t>
                      </a:r>
                      <a:endParaRPr lang="en-US" sz="1200" dirty="0"/>
                    </a:p>
                  </a:txBody>
                  <a:tcPr>
                    <a:solidFill>
                      <a:srgbClr val="7030A0"/>
                    </a:solidFill>
                  </a:tcPr>
                </a:tc>
                <a:tc>
                  <a:txBody>
                    <a:bodyPr/>
                    <a:lstStyle/>
                    <a:p>
                      <a:r>
                        <a:rPr lang="en-US" sz="1200" dirty="0"/>
                        <a:t>Topic </a:t>
                      </a:r>
                      <a:r>
                        <a:rPr lang="en-US" sz="1200" baseline="0" dirty="0"/>
                        <a:t>4</a:t>
                      </a:r>
                      <a:endParaRPr lang="en-US" sz="1200" dirty="0"/>
                    </a:p>
                  </a:txBody>
                  <a:tcPr>
                    <a:solidFill>
                      <a:srgbClr val="7030A0"/>
                    </a:solidFill>
                  </a:tcPr>
                </a:tc>
                <a:tc>
                  <a:txBody>
                    <a:bodyPr/>
                    <a:lstStyle/>
                    <a:p>
                      <a:r>
                        <a:rPr lang="en-US" sz="1200" dirty="0"/>
                        <a:t>Topic 5</a:t>
                      </a:r>
                    </a:p>
                  </a:txBody>
                  <a:tcPr>
                    <a:solidFill>
                      <a:srgbClr val="7030A0"/>
                    </a:solidFill>
                  </a:tcPr>
                </a:tc>
                <a:extLst>
                  <a:ext uri="{0D108BD9-81ED-4DB2-BD59-A6C34878D82A}">
                    <a16:rowId xmlns:a16="http://schemas.microsoft.com/office/drawing/2014/main" val="1508182120"/>
                  </a:ext>
                </a:extLst>
              </a:tr>
              <a:tr h="274320">
                <a:tc>
                  <a:txBody>
                    <a:bodyPr/>
                    <a:lstStyle/>
                    <a:p>
                      <a:pPr algn="r"/>
                      <a:r>
                        <a:rPr lang="en-US" sz="1200" dirty="0"/>
                        <a:t>1</a:t>
                      </a:r>
                    </a:p>
                  </a:txBody>
                  <a:tcPr anchor="ctr">
                    <a:lnT w="25400" cmpd="sng">
                      <a:noFill/>
                    </a:lnT>
                    <a:noFill/>
                  </a:tcPr>
                </a:tc>
                <a:tc>
                  <a:txBody>
                    <a:bodyPr/>
                    <a:lstStyle/>
                    <a:p>
                      <a:r>
                        <a:rPr lang="en-US" sz="1200" dirty="0"/>
                        <a:t>Life</a:t>
                      </a:r>
                    </a:p>
                  </a:txBody>
                  <a:tcPr/>
                </a:tc>
                <a:tc>
                  <a:txBody>
                    <a:bodyPr/>
                    <a:lstStyle/>
                    <a:p>
                      <a:r>
                        <a:rPr lang="en-US" sz="1200" dirty="0"/>
                        <a:t>Cold</a:t>
                      </a:r>
                    </a:p>
                  </a:txBody>
                  <a:tcPr/>
                </a:tc>
                <a:tc>
                  <a:txBody>
                    <a:bodyPr/>
                    <a:lstStyle/>
                    <a:p>
                      <a:r>
                        <a:rPr lang="en-US" sz="1200" dirty="0"/>
                        <a:t>Emoji_red_heart</a:t>
                      </a:r>
                    </a:p>
                  </a:txBody>
                  <a:tcPr/>
                </a:tc>
                <a:tc>
                  <a:txBody>
                    <a:bodyPr/>
                    <a:lstStyle/>
                    <a:p>
                      <a:r>
                        <a:rPr lang="en-US" sz="1200" dirty="0"/>
                        <a:t>Emoji_Pizza</a:t>
                      </a:r>
                    </a:p>
                  </a:txBody>
                  <a:tcPr/>
                </a:tc>
                <a:tc>
                  <a:txBody>
                    <a:bodyPr/>
                    <a:lstStyle/>
                    <a:p>
                      <a:r>
                        <a:rPr lang="en-US" sz="1200" dirty="0"/>
                        <a:t>Mental</a:t>
                      </a:r>
                    </a:p>
                  </a:txBody>
                  <a:tcPr/>
                </a:tc>
                <a:extLst>
                  <a:ext uri="{0D108BD9-81ED-4DB2-BD59-A6C34878D82A}">
                    <a16:rowId xmlns:a16="http://schemas.microsoft.com/office/drawing/2014/main" val="1676598523"/>
                  </a:ext>
                </a:extLst>
              </a:tr>
              <a:tr h="274320">
                <a:tc>
                  <a:txBody>
                    <a:bodyPr/>
                    <a:lstStyle/>
                    <a:p>
                      <a:pPr algn="r"/>
                      <a:r>
                        <a:rPr lang="en-US" sz="1200" dirty="0"/>
                        <a:t>2</a:t>
                      </a:r>
                    </a:p>
                  </a:txBody>
                  <a:tcPr anchor="ctr">
                    <a:noFill/>
                  </a:tcPr>
                </a:tc>
                <a:tc>
                  <a:txBody>
                    <a:bodyPr/>
                    <a:lstStyle/>
                    <a:p>
                      <a:r>
                        <a:rPr lang="en-US" sz="1200" dirty="0"/>
                        <a:t>Time</a:t>
                      </a:r>
                    </a:p>
                  </a:txBody>
                  <a:tcPr/>
                </a:tc>
                <a:tc>
                  <a:txBody>
                    <a:bodyPr/>
                    <a:lstStyle/>
                    <a:p>
                      <a:r>
                        <a:rPr lang="en-US" sz="1200" dirty="0"/>
                        <a:t>Coffee</a:t>
                      </a:r>
                    </a:p>
                  </a:txBody>
                  <a:tcPr/>
                </a:tc>
                <a:tc>
                  <a:txBody>
                    <a:bodyPr/>
                    <a:lstStyle/>
                    <a:p>
                      <a:r>
                        <a:rPr lang="en-US" sz="1200" dirty="0"/>
                        <a:t>School</a:t>
                      </a:r>
                    </a:p>
                  </a:txBody>
                  <a:tcPr/>
                </a:tc>
                <a:tc>
                  <a:txBody>
                    <a:bodyPr/>
                    <a:lstStyle/>
                    <a:p>
                      <a:r>
                        <a:rPr lang="en-US" sz="1200" dirty="0"/>
                        <a:t>Wind</a:t>
                      </a:r>
                    </a:p>
                  </a:txBody>
                  <a:tcPr/>
                </a:tc>
                <a:tc>
                  <a:txBody>
                    <a:bodyPr/>
                    <a:lstStyle/>
                    <a:p>
                      <a:r>
                        <a:rPr lang="en-US" sz="1200" dirty="0"/>
                        <a:t>Health</a:t>
                      </a:r>
                    </a:p>
                  </a:txBody>
                  <a:tcPr/>
                </a:tc>
                <a:extLst>
                  <a:ext uri="{0D108BD9-81ED-4DB2-BD59-A6C34878D82A}">
                    <a16:rowId xmlns:a16="http://schemas.microsoft.com/office/drawing/2014/main" val="1296458166"/>
                  </a:ext>
                </a:extLst>
              </a:tr>
              <a:tr h="274320">
                <a:tc>
                  <a:txBody>
                    <a:bodyPr/>
                    <a:lstStyle/>
                    <a:p>
                      <a:pPr algn="r"/>
                      <a:r>
                        <a:rPr lang="en-US" sz="1200" dirty="0"/>
                        <a:t>3</a:t>
                      </a:r>
                    </a:p>
                  </a:txBody>
                  <a:tcPr anchor="ctr">
                    <a:noFill/>
                  </a:tcPr>
                </a:tc>
                <a:tc>
                  <a:txBody>
                    <a:bodyPr/>
                    <a:lstStyle/>
                    <a:p>
                      <a:r>
                        <a:rPr lang="en-US" sz="1200" dirty="0"/>
                        <a:t>School</a:t>
                      </a:r>
                    </a:p>
                  </a:txBody>
                  <a:tcPr/>
                </a:tc>
                <a:tc>
                  <a:txBody>
                    <a:bodyPr/>
                    <a:lstStyle/>
                    <a:p>
                      <a:r>
                        <a:rPr lang="en-US" sz="1200" dirty="0"/>
                        <a:t>Emoji_snowflake</a:t>
                      </a:r>
                    </a:p>
                  </a:txBody>
                  <a:tcPr/>
                </a:tc>
                <a:tc>
                  <a:txBody>
                    <a:bodyPr/>
                    <a:lstStyle/>
                    <a:p>
                      <a:r>
                        <a:rPr lang="en-US" sz="1200" dirty="0"/>
                        <a:t>Avenue</a:t>
                      </a:r>
                    </a:p>
                  </a:txBody>
                  <a:tcPr/>
                </a:tc>
                <a:tc>
                  <a:txBody>
                    <a:bodyPr/>
                    <a:lstStyle/>
                    <a:p>
                      <a:r>
                        <a:rPr lang="en-US" sz="1200" dirty="0"/>
                        <a:t>Pressure</a:t>
                      </a:r>
                    </a:p>
                  </a:txBody>
                  <a:tcPr/>
                </a:tc>
                <a:tc>
                  <a:txBody>
                    <a:bodyPr/>
                    <a:lstStyle/>
                    <a:p>
                      <a:r>
                        <a:rPr lang="en-US" sz="1200" dirty="0"/>
                        <a:t>Stigma</a:t>
                      </a:r>
                    </a:p>
                  </a:txBody>
                  <a:tcPr/>
                </a:tc>
                <a:extLst>
                  <a:ext uri="{0D108BD9-81ED-4DB2-BD59-A6C34878D82A}">
                    <a16:rowId xmlns:a16="http://schemas.microsoft.com/office/drawing/2014/main" val="2681299948"/>
                  </a:ext>
                </a:extLst>
              </a:tr>
              <a:tr h="274320">
                <a:tc>
                  <a:txBody>
                    <a:bodyPr/>
                    <a:lstStyle/>
                    <a:p>
                      <a:pPr algn="r"/>
                      <a:r>
                        <a:rPr lang="en-US" sz="1200" dirty="0"/>
                        <a:t>4</a:t>
                      </a:r>
                    </a:p>
                  </a:txBody>
                  <a:tcPr anchor="ctr">
                    <a:lnB>
                      <a:noFill/>
                    </a:lnB>
                    <a:noFill/>
                  </a:tcPr>
                </a:tc>
                <a:tc>
                  <a:txBody>
                    <a:bodyPr/>
                    <a:lstStyle/>
                    <a:p>
                      <a:r>
                        <a:rPr lang="en-US" sz="1200" dirty="0"/>
                        <a:t>Cold</a:t>
                      </a:r>
                    </a:p>
                  </a:txBody>
                  <a:tcPr/>
                </a:tc>
                <a:tc>
                  <a:txBody>
                    <a:bodyPr/>
                    <a:lstStyle/>
                    <a:p>
                      <a:r>
                        <a:rPr lang="en-US" sz="1200" dirty="0"/>
                        <a:t>Emoji_heavy_minus</a:t>
                      </a:r>
                    </a:p>
                  </a:txBody>
                  <a:tcPr/>
                </a:tc>
                <a:tc>
                  <a:txBody>
                    <a:bodyPr/>
                    <a:lstStyle/>
                    <a:p>
                      <a:r>
                        <a:rPr lang="en-US" sz="1200" dirty="0"/>
                        <a:t>Alarm</a:t>
                      </a:r>
                    </a:p>
                  </a:txBody>
                  <a:tcPr/>
                </a:tc>
                <a:tc>
                  <a:txBody>
                    <a:bodyPr/>
                    <a:lstStyle/>
                    <a:p>
                      <a:r>
                        <a:rPr lang="en-US" sz="1200" dirty="0"/>
                        <a:t>Rain</a:t>
                      </a:r>
                    </a:p>
                  </a:txBody>
                  <a:tcPr/>
                </a:tc>
                <a:tc>
                  <a:txBody>
                    <a:bodyPr/>
                    <a:lstStyle/>
                    <a:p>
                      <a:r>
                        <a:rPr lang="en-US" sz="1200" dirty="0"/>
                        <a:t>Fighting</a:t>
                      </a:r>
                    </a:p>
                  </a:txBody>
                  <a:tcPr/>
                </a:tc>
                <a:extLst>
                  <a:ext uri="{0D108BD9-81ED-4DB2-BD59-A6C34878D82A}">
                    <a16:rowId xmlns:a16="http://schemas.microsoft.com/office/drawing/2014/main" val="395135583"/>
                  </a:ext>
                </a:extLst>
              </a:tr>
              <a:tr h="274320">
                <a:tc>
                  <a:txBody>
                    <a:bodyPr/>
                    <a:lstStyle/>
                    <a:p>
                      <a:pPr algn="r"/>
                      <a:r>
                        <a:rPr lang="en-US" sz="1200" dirty="0"/>
                        <a:t>5</a:t>
                      </a:r>
                    </a:p>
                  </a:txBody>
                  <a:tcPr anchor="ctr">
                    <a:lnL>
                      <a:noFill/>
                    </a:lnL>
                    <a:lnR>
                      <a:noFill/>
                    </a:lnR>
                    <a:lnT>
                      <a:noFill/>
                    </a:lnT>
                    <a:lnB w="25400" cmpd="sng">
                      <a:noFill/>
                    </a:lnB>
                    <a:lnTlToBr w="12700" cmpd="sng">
                      <a:noFill/>
                      <a:prstDash val="solid"/>
                    </a:lnTlToBr>
                    <a:lnBlToTr w="12700" cmpd="sng">
                      <a:noFill/>
                      <a:prstDash val="solid"/>
                    </a:lnBlToTr>
                    <a:noFill/>
                  </a:tcPr>
                </a:tc>
                <a:tc>
                  <a:txBody>
                    <a:bodyPr/>
                    <a:lstStyle/>
                    <a:p>
                      <a:r>
                        <a:rPr lang="en-US" sz="1200" dirty="0"/>
                        <a:t>Shit</a:t>
                      </a:r>
                    </a:p>
                  </a:txBody>
                  <a:tcPr>
                    <a:lnL>
                      <a:noFill/>
                    </a:lnL>
                    <a:lnB w="28575" cap="flat" cmpd="sng" algn="ctr">
                      <a:solidFill>
                        <a:schemeClr val="tx1"/>
                      </a:solidFill>
                      <a:prstDash val="solid"/>
                      <a:round/>
                      <a:headEnd type="none" w="med" len="med"/>
                      <a:tailEnd type="none" w="med" len="med"/>
                    </a:lnB>
                  </a:tcPr>
                </a:tc>
                <a:tc>
                  <a:txBody>
                    <a:bodyPr/>
                    <a:lstStyle/>
                    <a:p>
                      <a:r>
                        <a:rPr lang="en-US" sz="1200" dirty="0"/>
                        <a:t>snow</a:t>
                      </a:r>
                    </a:p>
                  </a:txBody>
                  <a:tcPr>
                    <a:lnB w="28575" cap="flat" cmpd="sng" algn="ctr">
                      <a:solidFill>
                        <a:schemeClr val="tx1"/>
                      </a:solidFill>
                      <a:prstDash val="solid"/>
                      <a:round/>
                      <a:headEnd type="none" w="med" len="med"/>
                      <a:tailEnd type="none" w="med" len="med"/>
                    </a:lnB>
                  </a:tcPr>
                </a:tc>
                <a:tc>
                  <a:txBody>
                    <a:bodyPr/>
                    <a:lstStyle/>
                    <a:p>
                      <a:r>
                        <a:rPr lang="en-US" sz="1200" dirty="0"/>
                        <a:t>Institution</a:t>
                      </a:r>
                    </a:p>
                  </a:txBody>
                  <a:tcPr>
                    <a:lnB w="28575" cap="flat" cmpd="sng" algn="ctr">
                      <a:solidFill>
                        <a:schemeClr val="tx1"/>
                      </a:solidFill>
                      <a:prstDash val="solid"/>
                      <a:round/>
                      <a:headEnd type="none" w="med" len="med"/>
                      <a:tailEnd type="none" w="med" len="med"/>
                    </a:lnB>
                  </a:tcPr>
                </a:tc>
                <a:tc>
                  <a:txBody>
                    <a:bodyPr/>
                    <a:lstStyle/>
                    <a:p>
                      <a:r>
                        <a:rPr lang="en-US" sz="1200" dirty="0"/>
                        <a:t>Forecast</a:t>
                      </a:r>
                    </a:p>
                  </a:txBody>
                  <a:tcPr>
                    <a:lnB w="28575" cap="flat" cmpd="sng" algn="ctr">
                      <a:solidFill>
                        <a:schemeClr val="tx1"/>
                      </a:solidFill>
                      <a:prstDash val="solid"/>
                      <a:round/>
                      <a:headEnd type="none" w="med" len="med"/>
                      <a:tailEnd type="none" w="med" len="med"/>
                    </a:lnB>
                  </a:tcPr>
                </a:tc>
                <a:tc>
                  <a:txBody>
                    <a:bodyPr/>
                    <a:lstStyle/>
                    <a:p>
                      <a:r>
                        <a:rPr lang="en-US" sz="1200" dirty="0"/>
                        <a:t>Alcohol</a:t>
                      </a:r>
                      <a:r>
                        <a:rPr lang="en-US" sz="1200" baseline="0" dirty="0"/>
                        <a:t> Awareness</a:t>
                      </a:r>
                      <a:endParaRPr lang="en-US" sz="1200" dirty="0"/>
                    </a:p>
                  </a:txBody>
                  <a:tcP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5280698"/>
                  </a:ext>
                </a:extLst>
              </a:tr>
              <a:tr h="274320">
                <a:tc>
                  <a:txBody>
                    <a:bodyPr/>
                    <a:lstStyle/>
                    <a:p>
                      <a:pPr algn="r"/>
                      <a:r>
                        <a:rPr lang="en-US" sz="1200" dirty="0"/>
                        <a:t>About</a:t>
                      </a:r>
                      <a:r>
                        <a:rPr lang="en-US" sz="1200" baseline="0" dirty="0"/>
                        <a:t> </a:t>
                      </a:r>
                      <a:r>
                        <a:rPr lang="en-US" sz="1200" baseline="0" dirty="0">
                          <a:sym typeface="Wingdings" panose="05000000000000000000" pitchFamily="2" charset="2"/>
                        </a:rPr>
                        <a:t></a:t>
                      </a:r>
                      <a:endParaRPr lang="en-US" sz="1200" dirty="0"/>
                    </a:p>
                  </a:txBody>
                  <a:tcPr anchor="ctr">
                    <a:lnL>
                      <a:noFill/>
                    </a:lnL>
                    <a:lnR>
                      <a:noFill/>
                    </a:lnR>
                    <a:lnT>
                      <a:noFill/>
                    </a:lnT>
                    <a:lnB w="25400" cmpd="sng">
                      <a:noFill/>
                    </a:lnB>
                    <a:lnTlToBr w="12700" cmpd="sng">
                      <a:noFill/>
                      <a:prstDash val="solid"/>
                    </a:lnTlToBr>
                    <a:lnBlToTr w="12700" cmpd="sng">
                      <a:noFill/>
                      <a:prstDash val="solid"/>
                    </a:lnBlToTr>
                    <a:noFill/>
                  </a:tcPr>
                </a:tc>
                <a:tc>
                  <a:txBody>
                    <a:bodyPr/>
                    <a:lstStyle/>
                    <a:p>
                      <a:r>
                        <a:rPr lang="en-US" sz="1200" dirty="0"/>
                        <a:t>Complaints</a:t>
                      </a:r>
                      <a:r>
                        <a:rPr lang="en-US" sz="1200" baseline="0" dirty="0"/>
                        <a:t> on school/life</a:t>
                      </a:r>
                      <a:endParaRPr lang="en-US" sz="1200" dirty="0"/>
                    </a:p>
                  </a:txBody>
                  <a:tcPr>
                    <a:lnL>
                      <a:noFill/>
                    </a:lnL>
                    <a:lnT w="28575" cap="flat" cmpd="sng" algn="ctr">
                      <a:solidFill>
                        <a:schemeClr val="tx1"/>
                      </a:solidFill>
                      <a:prstDash val="solid"/>
                      <a:round/>
                      <a:headEnd type="none" w="med" len="med"/>
                      <a:tailEnd type="none" w="med" len="med"/>
                    </a:lnT>
                  </a:tcPr>
                </a:tc>
                <a:tc>
                  <a:txBody>
                    <a:bodyPr/>
                    <a:lstStyle/>
                    <a:p>
                      <a:r>
                        <a:rPr lang="en-US" sz="1200" dirty="0"/>
                        <a:t>Complaints</a:t>
                      </a:r>
                      <a:r>
                        <a:rPr lang="en-US" sz="1200" baseline="0" dirty="0"/>
                        <a:t> on weather/cold</a:t>
                      </a:r>
                      <a:endParaRPr lang="en-US" sz="1200" dirty="0"/>
                    </a:p>
                  </a:txBody>
                  <a:tcPr>
                    <a:lnT w="28575" cap="flat" cmpd="sng" algn="ctr">
                      <a:solidFill>
                        <a:schemeClr val="tx1"/>
                      </a:solidFill>
                      <a:prstDash val="solid"/>
                      <a:round/>
                      <a:headEnd type="none" w="med" len="med"/>
                      <a:tailEnd type="none" w="med" len="med"/>
                    </a:lnT>
                  </a:tcPr>
                </a:tc>
                <a:tc>
                  <a:txBody>
                    <a:bodyPr/>
                    <a:lstStyle/>
                    <a:p>
                      <a:r>
                        <a:rPr lang="en-US" sz="1200" dirty="0"/>
                        <a:t>Unknown</a:t>
                      </a:r>
                    </a:p>
                  </a:txBody>
                  <a:tcPr>
                    <a:lnT w="28575" cap="flat" cmpd="sng" algn="ctr">
                      <a:solidFill>
                        <a:schemeClr val="tx1"/>
                      </a:solidFill>
                      <a:prstDash val="solid"/>
                      <a:round/>
                      <a:headEnd type="none" w="med" len="med"/>
                      <a:tailEnd type="none" w="med" len="med"/>
                    </a:lnT>
                  </a:tcPr>
                </a:tc>
                <a:tc>
                  <a:txBody>
                    <a:bodyPr/>
                    <a:lstStyle/>
                    <a:p>
                      <a:r>
                        <a:rPr lang="en-US" sz="1200" dirty="0"/>
                        <a:t>Weather forecast</a:t>
                      </a:r>
                    </a:p>
                  </a:txBody>
                  <a:tcPr>
                    <a:lnT w="28575" cap="flat" cmpd="sng" algn="ctr">
                      <a:solidFill>
                        <a:schemeClr val="tx1"/>
                      </a:solidFill>
                      <a:prstDash val="solid"/>
                      <a:round/>
                      <a:headEnd type="none" w="med" len="med"/>
                      <a:tailEnd type="none" w="med" len="med"/>
                    </a:lnT>
                  </a:tcPr>
                </a:tc>
                <a:tc>
                  <a:txBody>
                    <a:bodyPr/>
                    <a:lstStyle/>
                    <a:p>
                      <a:r>
                        <a:rPr lang="en-US" sz="1200" dirty="0"/>
                        <a:t>Support</a:t>
                      </a:r>
                      <a:r>
                        <a:rPr lang="en-US" sz="1200" baseline="0" dirty="0"/>
                        <a:t> Talks</a:t>
                      </a:r>
                      <a:endParaRPr lang="en-US" sz="1200" dirty="0"/>
                    </a:p>
                  </a:txBody>
                  <a:tcP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69789360"/>
                  </a:ext>
                </a:extLst>
              </a:tr>
            </a:tbl>
          </a:graphicData>
        </a:graphic>
      </p:graphicFrame>
      <p:sp>
        <p:nvSpPr>
          <p:cNvPr id="18" name="TextBox 17"/>
          <p:cNvSpPr txBox="1"/>
          <p:nvPr/>
        </p:nvSpPr>
        <p:spPr>
          <a:xfrm>
            <a:off x="4642225" y="3507105"/>
            <a:ext cx="3326873" cy="338554"/>
          </a:xfrm>
          <a:prstGeom prst="rect">
            <a:avLst/>
          </a:prstGeom>
          <a:noFill/>
        </p:spPr>
        <p:txBody>
          <a:bodyPr wrap="square" rtlCol="0">
            <a:spAutoFit/>
          </a:bodyPr>
          <a:lstStyle/>
          <a:p>
            <a:pPr algn="ctr"/>
            <a:r>
              <a:rPr lang="en-US" sz="1600" b="1" dirty="0">
                <a:solidFill>
                  <a:srgbClr val="7030A0"/>
                </a:solidFill>
                <a:latin typeface="Gill Sans Light"/>
              </a:rPr>
              <a:t>BTM Topics</a:t>
            </a:r>
          </a:p>
        </p:txBody>
      </p:sp>
    </p:spTree>
    <p:extLst>
      <p:ext uri="{BB962C8B-B14F-4D97-AF65-F5344CB8AC3E}">
        <p14:creationId xmlns:p14="http://schemas.microsoft.com/office/powerpoint/2010/main" val="1502231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B2F556-5213-304C-9FDA-9A8AE57976A5}"/>
              </a:ext>
            </a:extLst>
          </p:cNvPr>
          <p:cNvSpPr txBox="1"/>
          <p:nvPr/>
        </p:nvSpPr>
        <p:spPr>
          <a:xfrm>
            <a:off x="-1100020" y="458878"/>
            <a:ext cx="3762103" cy="523220"/>
          </a:xfrm>
          <a:prstGeom prst="rect">
            <a:avLst/>
          </a:prstGeom>
          <a:noFill/>
        </p:spPr>
        <p:txBody>
          <a:bodyPr wrap="square" rtlCol="0">
            <a:spAutoFit/>
          </a:bodyPr>
          <a:lstStyle/>
          <a:p>
            <a:pPr algn="ctr"/>
            <a:r>
              <a:rPr lang="en-US" sz="2800" b="1" dirty="0">
                <a:solidFill>
                  <a:schemeClr val="bg1"/>
                </a:solidFill>
              </a:rPr>
              <a:t>Solution</a:t>
            </a:r>
          </a:p>
        </p:txBody>
      </p:sp>
      <p:sp>
        <p:nvSpPr>
          <p:cNvPr id="5" name="Pie 4">
            <a:extLst>
              <a:ext uri="{FF2B5EF4-FFF2-40B4-BE49-F238E27FC236}">
                <a16:creationId xmlns:a16="http://schemas.microsoft.com/office/drawing/2014/main" id="{EFD60F30-0520-514D-8983-6C6F6A232DC0}"/>
              </a:ext>
            </a:extLst>
          </p:cNvPr>
          <p:cNvSpPr/>
          <p:nvPr/>
        </p:nvSpPr>
        <p:spPr>
          <a:xfrm>
            <a:off x="-1607950" y="-1558072"/>
            <a:ext cx="3306122" cy="3212816"/>
          </a:xfrm>
          <a:prstGeom prst="pie">
            <a:avLst>
              <a:gd name="adj1" fmla="val 0"/>
              <a:gd name="adj2" fmla="val 5400000"/>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B5454156-7451-1C4F-8EE3-7758FB06AD49}"/>
              </a:ext>
            </a:extLst>
          </p:cNvPr>
          <p:cNvSpPr txBox="1"/>
          <p:nvPr/>
        </p:nvSpPr>
        <p:spPr>
          <a:xfrm>
            <a:off x="-68055" y="383166"/>
            <a:ext cx="1698172" cy="461665"/>
          </a:xfrm>
          <a:prstGeom prst="rect">
            <a:avLst/>
          </a:prstGeom>
          <a:noFill/>
        </p:spPr>
        <p:txBody>
          <a:bodyPr wrap="square" rtlCol="0">
            <a:spAutoFit/>
          </a:bodyPr>
          <a:lstStyle/>
          <a:p>
            <a:pPr algn="ctr"/>
            <a:r>
              <a:rPr lang="en-US" sz="2400" b="1" dirty="0">
                <a:solidFill>
                  <a:schemeClr val="bg1"/>
                </a:solidFill>
              </a:rPr>
              <a:t>Conclusions</a:t>
            </a:r>
          </a:p>
        </p:txBody>
      </p:sp>
      <p:sp>
        <p:nvSpPr>
          <p:cNvPr id="10" name="Rounded Rectangle 9">
            <a:extLst>
              <a:ext uri="{FF2B5EF4-FFF2-40B4-BE49-F238E27FC236}">
                <a16:creationId xmlns:a16="http://schemas.microsoft.com/office/drawing/2014/main" id="{984549FC-0F5E-364C-9B2D-F705BC8066D7}"/>
              </a:ext>
            </a:extLst>
          </p:cNvPr>
          <p:cNvSpPr/>
          <p:nvPr/>
        </p:nvSpPr>
        <p:spPr>
          <a:xfrm>
            <a:off x="1434720" y="1654744"/>
            <a:ext cx="9850256" cy="1240806"/>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a:solidFill>
                  <a:schemeClr val="tx1"/>
                </a:solidFill>
                <a:latin typeface="Gill Sans Light"/>
                <a:cs typeface="Gill Sans Light"/>
              </a:rPr>
              <a:t>The models developed were not able to effectively show an association between sleep and stress disorders in Canada using Twitter data with the current 2000 labelled points.  Further work refining filtering and labelling of the remaining 98000 data points is required to further develop and improve the models.  </a:t>
            </a:r>
          </a:p>
        </p:txBody>
      </p:sp>
      <p:sp>
        <p:nvSpPr>
          <p:cNvPr id="11" name="Oval 10">
            <a:extLst>
              <a:ext uri="{FF2B5EF4-FFF2-40B4-BE49-F238E27FC236}">
                <a16:creationId xmlns:a16="http://schemas.microsoft.com/office/drawing/2014/main" id="{B168F71D-824B-E349-B971-006B082BA9ED}"/>
              </a:ext>
            </a:extLst>
          </p:cNvPr>
          <p:cNvSpPr/>
          <p:nvPr/>
        </p:nvSpPr>
        <p:spPr>
          <a:xfrm>
            <a:off x="1122117" y="1688480"/>
            <a:ext cx="625207" cy="5771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12" name="Rounded Rectangle 11">
            <a:extLst>
              <a:ext uri="{FF2B5EF4-FFF2-40B4-BE49-F238E27FC236}">
                <a16:creationId xmlns:a16="http://schemas.microsoft.com/office/drawing/2014/main" id="{984549FC-0F5E-364C-9B2D-F705BC8066D7}"/>
              </a:ext>
            </a:extLst>
          </p:cNvPr>
          <p:cNvSpPr/>
          <p:nvPr/>
        </p:nvSpPr>
        <p:spPr>
          <a:xfrm>
            <a:off x="1434720" y="3375232"/>
            <a:ext cx="9850256" cy="946216"/>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a:solidFill>
                  <a:schemeClr val="tx1"/>
                </a:solidFill>
                <a:latin typeface="Gill Sans Light"/>
                <a:cs typeface="Gill Sans Light"/>
              </a:rPr>
              <a:t>The sleep models found similar findings in existing literature affecting sleep, such as: numbers of friends, sentiment of tweet and time of day.</a:t>
            </a:r>
          </a:p>
        </p:txBody>
      </p:sp>
      <p:sp>
        <p:nvSpPr>
          <p:cNvPr id="13" name="Oval 12">
            <a:extLst>
              <a:ext uri="{FF2B5EF4-FFF2-40B4-BE49-F238E27FC236}">
                <a16:creationId xmlns:a16="http://schemas.microsoft.com/office/drawing/2014/main" id="{B168F71D-824B-E349-B971-006B082BA9ED}"/>
              </a:ext>
            </a:extLst>
          </p:cNvPr>
          <p:cNvSpPr/>
          <p:nvPr/>
        </p:nvSpPr>
        <p:spPr>
          <a:xfrm>
            <a:off x="1122117" y="3114378"/>
            <a:ext cx="625207" cy="5771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14" name="Rounded Rectangle 13">
            <a:extLst>
              <a:ext uri="{FF2B5EF4-FFF2-40B4-BE49-F238E27FC236}">
                <a16:creationId xmlns:a16="http://schemas.microsoft.com/office/drawing/2014/main" id="{984549FC-0F5E-364C-9B2D-F705BC8066D7}"/>
              </a:ext>
            </a:extLst>
          </p:cNvPr>
          <p:cNvSpPr/>
          <p:nvPr/>
        </p:nvSpPr>
        <p:spPr>
          <a:xfrm>
            <a:off x="1434720" y="4793082"/>
            <a:ext cx="9850256" cy="946216"/>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a:solidFill>
                  <a:schemeClr val="tx1"/>
                </a:solidFill>
                <a:latin typeface="Gill Sans Light"/>
                <a:cs typeface="Gill Sans Light"/>
              </a:rPr>
              <a:t>The stress model showcased the following factors affecting stress, such as:  day of week, province, time of day and tweet sentiments. They all had a significant effect identifying tweets with stress.</a:t>
            </a:r>
          </a:p>
        </p:txBody>
      </p:sp>
      <p:sp>
        <p:nvSpPr>
          <p:cNvPr id="19" name="Oval 18">
            <a:extLst>
              <a:ext uri="{FF2B5EF4-FFF2-40B4-BE49-F238E27FC236}">
                <a16:creationId xmlns:a16="http://schemas.microsoft.com/office/drawing/2014/main" id="{B168F71D-824B-E349-B971-006B082BA9ED}"/>
              </a:ext>
            </a:extLst>
          </p:cNvPr>
          <p:cNvSpPr/>
          <p:nvPr/>
        </p:nvSpPr>
        <p:spPr>
          <a:xfrm>
            <a:off x="1122117" y="4532228"/>
            <a:ext cx="625207" cy="57715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Tree>
    <p:extLst>
      <p:ext uri="{BB962C8B-B14F-4D97-AF65-F5344CB8AC3E}">
        <p14:creationId xmlns:p14="http://schemas.microsoft.com/office/powerpoint/2010/main" val="390113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e 2">
            <a:extLst>
              <a:ext uri="{FF2B5EF4-FFF2-40B4-BE49-F238E27FC236}">
                <a16:creationId xmlns:a16="http://schemas.microsoft.com/office/drawing/2014/main" id="{335B152B-46A6-B84E-AFE3-6B03D4C182EA}"/>
              </a:ext>
            </a:extLst>
          </p:cNvPr>
          <p:cNvSpPr/>
          <p:nvPr/>
        </p:nvSpPr>
        <p:spPr>
          <a:xfrm>
            <a:off x="-1607950" y="-1558072"/>
            <a:ext cx="3306122" cy="3212816"/>
          </a:xfrm>
          <a:prstGeom prst="pie">
            <a:avLst>
              <a:gd name="adj1" fmla="val 0"/>
              <a:gd name="adj2" fmla="val 5400000"/>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01F830BF-92BC-FF4A-B7A4-EC9B634562E2}"/>
              </a:ext>
            </a:extLst>
          </p:cNvPr>
          <p:cNvSpPr txBox="1"/>
          <p:nvPr/>
        </p:nvSpPr>
        <p:spPr>
          <a:xfrm>
            <a:off x="-1100020" y="458878"/>
            <a:ext cx="3762103" cy="461665"/>
          </a:xfrm>
          <a:prstGeom prst="rect">
            <a:avLst/>
          </a:prstGeom>
          <a:noFill/>
        </p:spPr>
        <p:txBody>
          <a:bodyPr wrap="square" rtlCol="0">
            <a:spAutoFit/>
          </a:bodyPr>
          <a:lstStyle/>
          <a:p>
            <a:pPr algn="ctr"/>
            <a:r>
              <a:rPr lang="en-US" sz="2400" b="1" dirty="0">
                <a:solidFill>
                  <a:schemeClr val="bg1"/>
                </a:solidFill>
              </a:rPr>
              <a:t>Questions</a:t>
            </a:r>
          </a:p>
        </p:txBody>
      </p:sp>
      <p:pic>
        <p:nvPicPr>
          <p:cNvPr id="3076" name="Picture 4" descr="Image result for twitter bi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8243" y="1654744"/>
            <a:ext cx="4460077" cy="36260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18480" y="2844800"/>
            <a:ext cx="867545" cy="1862048"/>
          </a:xfrm>
          <a:prstGeom prst="rect">
            <a:avLst/>
          </a:prstGeom>
          <a:noFill/>
        </p:spPr>
        <p:txBody>
          <a:bodyPr wrap="none" rtlCol="0">
            <a:spAutoFit/>
          </a:bodyPr>
          <a:lstStyle/>
          <a:p>
            <a:r>
              <a:rPr lang="en-US" sz="11500" dirty="0">
                <a:solidFill>
                  <a:schemeClr val="bg1"/>
                </a:solidFill>
              </a:rPr>
              <a:t>?</a:t>
            </a:r>
          </a:p>
        </p:txBody>
      </p:sp>
    </p:spTree>
    <p:extLst>
      <p:ext uri="{BB962C8B-B14F-4D97-AF65-F5344CB8AC3E}">
        <p14:creationId xmlns:p14="http://schemas.microsoft.com/office/powerpoint/2010/main" val="3599100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131057" y="0"/>
            <a:ext cx="3966842" cy="6858000"/>
          </a:xfrm>
          <a:prstGeom prst="rect">
            <a:avLst/>
          </a:prstGeom>
          <a:gradFill flip="none" rotWithShape="1">
            <a:gsLst>
              <a:gs pos="0">
                <a:srgbClr val="ECEAEB"/>
              </a:gs>
              <a:gs pos="100000">
                <a:srgbClr val="140503"/>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Image result for cant sleep"/>
          <p:cNvPicPr>
            <a:picLocks noChangeAspect="1" noChangeArrowheads="1"/>
          </p:cNvPicPr>
          <p:nvPr/>
        </p:nvPicPr>
        <p:blipFill rotWithShape="1">
          <a:blip r:embed="rId2">
            <a:extLst>
              <a:ext uri="{28A0092B-C50C-407E-A947-70E740481C1C}">
                <a14:useLocalDpi xmlns:a14="http://schemas.microsoft.com/office/drawing/2010/main" val="0"/>
              </a:ext>
            </a:extLst>
          </a:blip>
          <a:srcRect l="15058" r="23192"/>
          <a:stretch/>
        </p:blipFill>
        <p:spPr bwMode="auto">
          <a:xfrm>
            <a:off x="8097899" y="0"/>
            <a:ext cx="4227452" cy="6857999"/>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DF29585F-0625-894A-B6D8-3489E0A374A2}"/>
              </a:ext>
            </a:extLst>
          </p:cNvPr>
          <p:cNvSpPr/>
          <p:nvPr/>
        </p:nvSpPr>
        <p:spPr>
          <a:xfrm>
            <a:off x="8709612" y="3810995"/>
            <a:ext cx="2926080" cy="2834640"/>
          </a:xfrm>
          <a:prstGeom prst="ellipse">
            <a:avLst/>
          </a:prstGeom>
          <a:solidFill>
            <a:srgbClr val="7030A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2" name="Picture 4"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39830" t="833" r="21315" b="-833"/>
          <a:stretch/>
        </p:blipFill>
        <p:spPr bwMode="auto">
          <a:xfrm>
            <a:off x="-64" y="0"/>
            <a:ext cx="4131121" cy="6949440"/>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a:extLst>
              <a:ext uri="{FF2B5EF4-FFF2-40B4-BE49-F238E27FC236}">
                <a16:creationId xmlns:a16="http://schemas.microsoft.com/office/drawing/2014/main" id="{CC261EBB-37BD-344B-BA29-137E85C3ACDA}"/>
              </a:ext>
            </a:extLst>
          </p:cNvPr>
          <p:cNvSpPr/>
          <p:nvPr/>
        </p:nvSpPr>
        <p:spPr>
          <a:xfrm>
            <a:off x="4556759" y="3810995"/>
            <a:ext cx="2926080" cy="2834640"/>
          </a:xfrm>
          <a:prstGeom prst="ellipse">
            <a:avLst/>
          </a:prstGeom>
          <a:solidFill>
            <a:srgbClr val="7030A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A40FBDB-488A-064D-AA5B-BEB2EE8F491D}"/>
              </a:ext>
            </a:extLst>
          </p:cNvPr>
          <p:cNvSpPr/>
          <p:nvPr/>
        </p:nvSpPr>
        <p:spPr>
          <a:xfrm>
            <a:off x="484626" y="3810995"/>
            <a:ext cx="2926080" cy="2834640"/>
          </a:xfrm>
          <a:prstGeom prst="ellipse">
            <a:avLst/>
          </a:prstGeom>
          <a:solidFill>
            <a:srgbClr val="7030A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D13CD22-6363-B74D-B44F-3EEF624BF676}"/>
              </a:ext>
            </a:extLst>
          </p:cNvPr>
          <p:cNvSpPr txBox="1"/>
          <p:nvPr/>
        </p:nvSpPr>
        <p:spPr>
          <a:xfrm>
            <a:off x="81245" y="4628151"/>
            <a:ext cx="3762103" cy="1200329"/>
          </a:xfrm>
          <a:prstGeom prst="rect">
            <a:avLst/>
          </a:prstGeom>
          <a:noFill/>
        </p:spPr>
        <p:txBody>
          <a:bodyPr wrap="square" rtlCol="0">
            <a:spAutoFit/>
          </a:bodyPr>
          <a:lstStyle/>
          <a:p>
            <a:pPr algn="ctr"/>
            <a:r>
              <a:rPr lang="en-US" sz="4400" b="1" dirty="0">
                <a:solidFill>
                  <a:schemeClr val="bg1"/>
                </a:solidFill>
              </a:rPr>
              <a:t>25%</a:t>
            </a:r>
          </a:p>
          <a:p>
            <a:pPr algn="ctr"/>
            <a:r>
              <a:rPr lang="en-US" sz="2800" dirty="0">
                <a:solidFill>
                  <a:schemeClr val="bg1"/>
                </a:solidFill>
              </a:rPr>
              <a:t>Excessive stress</a:t>
            </a:r>
          </a:p>
        </p:txBody>
      </p:sp>
      <p:sp>
        <p:nvSpPr>
          <p:cNvPr id="5" name="TextBox 4">
            <a:extLst>
              <a:ext uri="{FF2B5EF4-FFF2-40B4-BE49-F238E27FC236}">
                <a16:creationId xmlns:a16="http://schemas.microsoft.com/office/drawing/2014/main" id="{24047CAE-6793-FB46-A60F-8F06656507A8}"/>
              </a:ext>
            </a:extLst>
          </p:cNvPr>
          <p:cNvSpPr txBox="1"/>
          <p:nvPr/>
        </p:nvSpPr>
        <p:spPr>
          <a:xfrm>
            <a:off x="4138748" y="4184107"/>
            <a:ext cx="3762103" cy="2062103"/>
          </a:xfrm>
          <a:prstGeom prst="rect">
            <a:avLst/>
          </a:prstGeom>
          <a:noFill/>
        </p:spPr>
        <p:txBody>
          <a:bodyPr wrap="square" rtlCol="0">
            <a:spAutoFit/>
          </a:bodyPr>
          <a:lstStyle/>
          <a:p>
            <a:pPr algn="ctr"/>
            <a:r>
              <a:rPr lang="en-US" sz="4400" b="1" dirty="0">
                <a:solidFill>
                  <a:schemeClr val="bg1"/>
                </a:solidFill>
              </a:rPr>
              <a:t>50%</a:t>
            </a:r>
          </a:p>
          <a:p>
            <a:pPr algn="ctr"/>
            <a:r>
              <a:rPr lang="en-US" sz="2800" dirty="0">
                <a:solidFill>
                  <a:schemeClr val="bg1"/>
                </a:solidFill>
              </a:rPr>
              <a:t>Stress patients</a:t>
            </a:r>
          </a:p>
          <a:p>
            <a:pPr algn="ctr"/>
            <a:r>
              <a:rPr lang="en-US" sz="2800" dirty="0">
                <a:solidFill>
                  <a:schemeClr val="bg1"/>
                </a:solidFill>
              </a:rPr>
              <a:t>also suffer from</a:t>
            </a:r>
          </a:p>
          <a:p>
            <a:pPr algn="ctr"/>
            <a:r>
              <a:rPr lang="en-US" sz="2800" dirty="0">
                <a:solidFill>
                  <a:schemeClr val="bg1"/>
                </a:solidFill>
              </a:rPr>
              <a:t> sleep disorders</a:t>
            </a:r>
          </a:p>
        </p:txBody>
      </p:sp>
      <p:sp>
        <p:nvSpPr>
          <p:cNvPr id="6" name="TextBox 5">
            <a:extLst>
              <a:ext uri="{FF2B5EF4-FFF2-40B4-BE49-F238E27FC236}">
                <a16:creationId xmlns:a16="http://schemas.microsoft.com/office/drawing/2014/main" id="{2DF7FB10-CBA5-E94D-AC82-5A20BDB90A2A}"/>
              </a:ext>
            </a:extLst>
          </p:cNvPr>
          <p:cNvSpPr txBox="1"/>
          <p:nvPr/>
        </p:nvSpPr>
        <p:spPr>
          <a:xfrm>
            <a:off x="8306231" y="4412707"/>
            <a:ext cx="3762103" cy="1631216"/>
          </a:xfrm>
          <a:prstGeom prst="rect">
            <a:avLst/>
          </a:prstGeom>
          <a:noFill/>
        </p:spPr>
        <p:txBody>
          <a:bodyPr wrap="square" rtlCol="0">
            <a:spAutoFit/>
          </a:bodyPr>
          <a:lstStyle/>
          <a:p>
            <a:pPr algn="ctr"/>
            <a:r>
              <a:rPr lang="en-US" sz="4400" b="1" dirty="0">
                <a:solidFill>
                  <a:schemeClr val="bg1"/>
                </a:solidFill>
              </a:rPr>
              <a:t>35%</a:t>
            </a:r>
          </a:p>
          <a:p>
            <a:pPr algn="ctr"/>
            <a:r>
              <a:rPr lang="en-US" sz="2800" dirty="0">
                <a:solidFill>
                  <a:schemeClr val="bg1"/>
                </a:solidFill>
              </a:rPr>
              <a:t>Sleeping </a:t>
            </a:r>
          </a:p>
          <a:p>
            <a:pPr algn="ctr"/>
            <a:r>
              <a:rPr lang="en-US" sz="2800" dirty="0">
                <a:solidFill>
                  <a:schemeClr val="bg1"/>
                </a:solidFill>
              </a:rPr>
              <a:t>disorders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8480" y="-157027"/>
            <a:ext cx="3728484" cy="3863249"/>
          </a:xfrm>
          <a:prstGeom prst="rect">
            <a:avLst/>
          </a:prstGeom>
        </p:spPr>
      </p:pic>
    </p:spTree>
    <p:extLst>
      <p:ext uri="{BB962C8B-B14F-4D97-AF65-F5344CB8AC3E}">
        <p14:creationId xmlns:p14="http://schemas.microsoft.com/office/powerpoint/2010/main" val="438750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B2F556-5213-304C-9FDA-9A8AE57976A5}"/>
              </a:ext>
            </a:extLst>
          </p:cNvPr>
          <p:cNvSpPr txBox="1"/>
          <p:nvPr/>
        </p:nvSpPr>
        <p:spPr>
          <a:xfrm>
            <a:off x="-1100020" y="458878"/>
            <a:ext cx="3762103" cy="523220"/>
          </a:xfrm>
          <a:prstGeom prst="rect">
            <a:avLst/>
          </a:prstGeom>
          <a:noFill/>
        </p:spPr>
        <p:txBody>
          <a:bodyPr wrap="square" rtlCol="0">
            <a:spAutoFit/>
          </a:bodyPr>
          <a:lstStyle/>
          <a:p>
            <a:pPr algn="ctr"/>
            <a:r>
              <a:rPr lang="en-US" sz="2800" b="1" dirty="0">
                <a:solidFill>
                  <a:schemeClr val="bg1"/>
                </a:solidFill>
              </a:rPr>
              <a:t>Solution</a:t>
            </a:r>
          </a:p>
        </p:txBody>
      </p:sp>
      <p:sp>
        <p:nvSpPr>
          <p:cNvPr id="5" name="Pie 4">
            <a:extLst>
              <a:ext uri="{FF2B5EF4-FFF2-40B4-BE49-F238E27FC236}">
                <a16:creationId xmlns:a16="http://schemas.microsoft.com/office/drawing/2014/main" id="{EFD60F30-0520-514D-8983-6C6F6A232DC0}"/>
              </a:ext>
            </a:extLst>
          </p:cNvPr>
          <p:cNvSpPr/>
          <p:nvPr/>
        </p:nvSpPr>
        <p:spPr>
          <a:xfrm>
            <a:off x="-1607950" y="-1558072"/>
            <a:ext cx="3306122" cy="3212816"/>
          </a:xfrm>
          <a:prstGeom prst="pie">
            <a:avLst>
              <a:gd name="adj1" fmla="val 0"/>
              <a:gd name="adj2" fmla="val 5400000"/>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B5454156-7451-1C4F-8EE3-7758FB06AD49}"/>
              </a:ext>
            </a:extLst>
          </p:cNvPr>
          <p:cNvSpPr txBox="1"/>
          <p:nvPr/>
        </p:nvSpPr>
        <p:spPr>
          <a:xfrm>
            <a:off x="93232" y="419546"/>
            <a:ext cx="1249235" cy="461665"/>
          </a:xfrm>
          <a:prstGeom prst="rect">
            <a:avLst/>
          </a:prstGeom>
          <a:noFill/>
        </p:spPr>
        <p:txBody>
          <a:bodyPr wrap="square" rtlCol="0">
            <a:spAutoFit/>
          </a:bodyPr>
          <a:lstStyle/>
          <a:p>
            <a:pPr algn="ctr"/>
            <a:r>
              <a:rPr lang="en-US" sz="2400" b="1" dirty="0">
                <a:solidFill>
                  <a:schemeClr val="bg1"/>
                </a:solidFill>
              </a:rPr>
              <a:t>Why?</a:t>
            </a:r>
          </a:p>
        </p:txBody>
      </p:sp>
      <p:pic>
        <p:nvPicPr>
          <p:cNvPr id="8" name="Picture 14" descr="http://www.sclance.com/pngs/stress-png/stress_png_13222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5102" y="1546085"/>
            <a:ext cx="1761461" cy="17614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079354" y="1064605"/>
            <a:ext cx="2747539" cy="646331"/>
          </a:xfrm>
          <a:prstGeom prst="rect">
            <a:avLst/>
          </a:prstGeom>
          <a:noFill/>
        </p:spPr>
        <p:txBody>
          <a:bodyPr wrap="square" rtlCol="0">
            <a:spAutoFit/>
          </a:bodyPr>
          <a:lstStyle/>
          <a:p>
            <a:r>
              <a:rPr lang="en-US" sz="3600" b="1" dirty="0">
                <a:solidFill>
                  <a:srgbClr val="7030A0"/>
                </a:solidFill>
                <a:latin typeface="Gill Sans Light"/>
              </a:rPr>
              <a:t>Stressed?</a:t>
            </a:r>
          </a:p>
        </p:txBody>
      </p:sp>
      <p:pic>
        <p:nvPicPr>
          <p:cNvPr id="10" name="Picture 12" descr="Image result for no sleep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8252" y="1606790"/>
            <a:ext cx="1640051" cy="164005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863690" y="1064605"/>
            <a:ext cx="3299610" cy="646331"/>
          </a:xfrm>
          <a:prstGeom prst="rect">
            <a:avLst/>
          </a:prstGeom>
          <a:noFill/>
        </p:spPr>
        <p:txBody>
          <a:bodyPr wrap="square" rtlCol="0">
            <a:spAutoFit/>
          </a:bodyPr>
          <a:lstStyle/>
          <a:p>
            <a:r>
              <a:rPr lang="en-US" sz="3600" b="1" dirty="0">
                <a:solidFill>
                  <a:srgbClr val="7030A0"/>
                </a:solidFill>
                <a:latin typeface="Gill Sans Light"/>
              </a:rPr>
              <a:t>Can’t Sleep?</a:t>
            </a:r>
          </a:p>
        </p:txBody>
      </p:sp>
      <p:sp>
        <p:nvSpPr>
          <p:cNvPr id="12" name="TextBox 11"/>
          <p:cNvSpPr txBox="1"/>
          <p:nvPr/>
        </p:nvSpPr>
        <p:spPr>
          <a:xfrm>
            <a:off x="5687178" y="2103650"/>
            <a:ext cx="1732275" cy="646331"/>
          </a:xfrm>
          <a:prstGeom prst="rect">
            <a:avLst/>
          </a:prstGeom>
          <a:noFill/>
        </p:spPr>
        <p:txBody>
          <a:bodyPr wrap="square" rtlCol="0">
            <a:spAutoFit/>
          </a:bodyPr>
          <a:lstStyle/>
          <a:p>
            <a:r>
              <a:rPr lang="en-US" sz="3600" b="1" dirty="0">
                <a:solidFill>
                  <a:srgbClr val="7030A0"/>
                </a:solidFill>
                <a:latin typeface="Gill Sans Light"/>
              </a:rPr>
              <a:t>Both?</a:t>
            </a:r>
          </a:p>
        </p:txBody>
      </p:sp>
      <p:grpSp>
        <p:nvGrpSpPr>
          <p:cNvPr id="13" name="Group 4"/>
          <p:cNvGrpSpPr>
            <a:grpSpLocks noChangeAspect="1"/>
          </p:cNvGrpSpPr>
          <p:nvPr/>
        </p:nvGrpSpPr>
        <p:grpSpPr bwMode="auto">
          <a:xfrm rot="2325137">
            <a:off x="7375284" y="1707248"/>
            <a:ext cx="1479386" cy="1216152"/>
            <a:chOff x="1037" y="366"/>
            <a:chExt cx="562" cy="462"/>
          </a:xfrm>
          <a:solidFill>
            <a:srgbClr val="86BC25"/>
          </a:solidFill>
        </p:grpSpPr>
        <p:sp>
          <p:nvSpPr>
            <p:cNvPr id="14" name="Freeform 5"/>
            <p:cNvSpPr>
              <a:spLocks/>
            </p:cNvSpPr>
            <p:nvPr/>
          </p:nvSpPr>
          <p:spPr bwMode="auto">
            <a:xfrm>
              <a:off x="1102" y="366"/>
              <a:ext cx="497" cy="385"/>
            </a:xfrm>
            <a:custGeom>
              <a:avLst/>
              <a:gdLst>
                <a:gd name="T0" fmla="*/ 1 w 123"/>
                <a:gd name="T1" fmla="*/ 91 h 95"/>
                <a:gd name="T2" fmla="*/ 3 w 123"/>
                <a:gd name="T3" fmla="*/ 94 h 95"/>
                <a:gd name="T4" fmla="*/ 6 w 123"/>
                <a:gd name="T5" fmla="*/ 92 h 95"/>
                <a:gd name="T6" fmla="*/ 120 w 123"/>
                <a:gd name="T7" fmla="*/ 6 h 95"/>
                <a:gd name="T8" fmla="*/ 122 w 123"/>
                <a:gd name="T9" fmla="*/ 3 h 95"/>
                <a:gd name="T10" fmla="*/ 120 w 123"/>
                <a:gd name="T11" fmla="*/ 1 h 95"/>
                <a:gd name="T12" fmla="*/ 1 w 123"/>
                <a:gd name="T13" fmla="*/ 91 h 95"/>
              </a:gdLst>
              <a:ahLst/>
              <a:cxnLst>
                <a:cxn ang="0">
                  <a:pos x="T0" y="T1"/>
                </a:cxn>
                <a:cxn ang="0">
                  <a:pos x="T2" y="T3"/>
                </a:cxn>
                <a:cxn ang="0">
                  <a:pos x="T4" y="T5"/>
                </a:cxn>
                <a:cxn ang="0">
                  <a:pos x="T6" y="T7"/>
                </a:cxn>
                <a:cxn ang="0">
                  <a:pos x="T8" y="T9"/>
                </a:cxn>
                <a:cxn ang="0">
                  <a:pos x="T10" y="T11"/>
                </a:cxn>
                <a:cxn ang="0">
                  <a:pos x="T12" y="T13"/>
                </a:cxn>
              </a:cxnLst>
              <a:rect l="0" t="0" r="r" b="b"/>
              <a:pathLst>
                <a:path w="123" h="95">
                  <a:moveTo>
                    <a:pt x="1" y="91"/>
                  </a:moveTo>
                  <a:cubicBezTo>
                    <a:pt x="0" y="92"/>
                    <a:pt x="1" y="94"/>
                    <a:pt x="3" y="94"/>
                  </a:cubicBezTo>
                  <a:cubicBezTo>
                    <a:pt x="4" y="95"/>
                    <a:pt x="6" y="94"/>
                    <a:pt x="6" y="92"/>
                  </a:cubicBezTo>
                  <a:cubicBezTo>
                    <a:pt x="15" y="54"/>
                    <a:pt x="77" y="7"/>
                    <a:pt x="120" y="6"/>
                  </a:cubicBezTo>
                  <a:cubicBezTo>
                    <a:pt x="121" y="6"/>
                    <a:pt x="123" y="5"/>
                    <a:pt x="122" y="3"/>
                  </a:cubicBezTo>
                  <a:cubicBezTo>
                    <a:pt x="122" y="2"/>
                    <a:pt x="121" y="0"/>
                    <a:pt x="120" y="1"/>
                  </a:cubicBezTo>
                  <a:cubicBezTo>
                    <a:pt x="74" y="2"/>
                    <a:pt x="10" y="50"/>
                    <a:pt x="1" y="91"/>
                  </a:cubicBez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6"/>
            <p:cNvSpPr>
              <a:spLocks/>
            </p:cNvSpPr>
            <p:nvPr/>
          </p:nvSpPr>
          <p:spPr bwMode="auto">
            <a:xfrm>
              <a:off x="1037" y="670"/>
              <a:ext cx="178" cy="158"/>
            </a:xfrm>
            <a:custGeom>
              <a:avLst/>
              <a:gdLst>
                <a:gd name="T0" fmla="*/ 3 w 44"/>
                <a:gd name="T1" fmla="*/ 3 h 39"/>
                <a:gd name="T2" fmla="*/ 6 w 44"/>
                <a:gd name="T3" fmla="*/ 37 h 39"/>
                <a:gd name="T4" fmla="*/ 7 w 44"/>
                <a:gd name="T5" fmla="*/ 39 h 39"/>
                <a:gd name="T6" fmla="*/ 9 w 44"/>
                <a:gd name="T7" fmla="*/ 38 h 39"/>
                <a:gd name="T8" fmla="*/ 34 w 44"/>
                <a:gd name="T9" fmla="*/ 25 h 39"/>
                <a:gd name="T10" fmla="*/ 43 w 44"/>
                <a:gd name="T11" fmla="*/ 19 h 39"/>
                <a:gd name="T12" fmla="*/ 44 w 44"/>
                <a:gd name="T13" fmla="*/ 15 h 39"/>
                <a:gd name="T14" fmla="*/ 40 w 44"/>
                <a:gd name="T15" fmla="*/ 14 h 39"/>
                <a:gd name="T16" fmla="*/ 31 w 44"/>
                <a:gd name="T17" fmla="*/ 20 h 39"/>
                <a:gd name="T18" fmla="*/ 10 w 44"/>
                <a:gd name="T19" fmla="*/ 32 h 39"/>
                <a:gd name="T20" fmla="*/ 7 w 44"/>
                <a:gd name="T21" fmla="*/ 17 h 39"/>
                <a:gd name="T22" fmla="*/ 8 w 44"/>
                <a:gd name="T23" fmla="*/ 4 h 39"/>
                <a:gd name="T24" fmla="*/ 8 w 44"/>
                <a:gd name="T25" fmla="*/ 3 h 39"/>
                <a:gd name="T26" fmla="*/ 6 w 44"/>
                <a:gd name="T27" fmla="*/ 1 h 39"/>
                <a:gd name="T28" fmla="*/ 3 w 44"/>
                <a:gd name="T29"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9">
                  <a:moveTo>
                    <a:pt x="3" y="3"/>
                  </a:moveTo>
                  <a:cubicBezTo>
                    <a:pt x="0" y="13"/>
                    <a:pt x="3" y="27"/>
                    <a:pt x="6" y="37"/>
                  </a:cubicBezTo>
                  <a:cubicBezTo>
                    <a:pt x="7" y="39"/>
                    <a:pt x="7" y="39"/>
                    <a:pt x="7" y="39"/>
                  </a:cubicBezTo>
                  <a:cubicBezTo>
                    <a:pt x="9" y="38"/>
                    <a:pt x="9" y="38"/>
                    <a:pt x="9" y="38"/>
                  </a:cubicBezTo>
                  <a:cubicBezTo>
                    <a:pt x="18" y="36"/>
                    <a:pt x="26" y="30"/>
                    <a:pt x="34" y="25"/>
                  </a:cubicBezTo>
                  <a:cubicBezTo>
                    <a:pt x="43" y="19"/>
                    <a:pt x="43" y="19"/>
                    <a:pt x="43" y="19"/>
                  </a:cubicBezTo>
                  <a:cubicBezTo>
                    <a:pt x="44" y="18"/>
                    <a:pt x="44" y="16"/>
                    <a:pt x="44" y="15"/>
                  </a:cubicBezTo>
                  <a:cubicBezTo>
                    <a:pt x="43" y="13"/>
                    <a:pt x="41" y="13"/>
                    <a:pt x="40" y="14"/>
                  </a:cubicBezTo>
                  <a:cubicBezTo>
                    <a:pt x="31" y="20"/>
                    <a:pt x="31" y="20"/>
                    <a:pt x="31" y="20"/>
                  </a:cubicBezTo>
                  <a:cubicBezTo>
                    <a:pt x="24" y="25"/>
                    <a:pt x="17" y="30"/>
                    <a:pt x="10" y="32"/>
                  </a:cubicBezTo>
                  <a:cubicBezTo>
                    <a:pt x="9" y="28"/>
                    <a:pt x="8" y="22"/>
                    <a:pt x="7" y="17"/>
                  </a:cubicBezTo>
                  <a:cubicBezTo>
                    <a:pt x="7" y="12"/>
                    <a:pt x="7" y="8"/>
                    <a:pt x="8" y="4"/>
                  </a:cubicBezTo>
                  <a:cubicBezTo>
                    <a:pt x="8" y="4"/>
                    <a:pt x="8" y="3"/>
                    <a:pt x="8" y="3"/>
                  </a:cubicBezTo>
                  <a:cubicBezTo>
                    <a:pt x="8" y="2"/>
                    <a:pt x="7" y="1"/>
                    <a:pt x="6" y="1"/>
                  </a:cubicBezTo>
                  <a:cubicBezTo>
                    <a:pt x="4" y="0"/>
                    <a:pt x="3" y="1"/>
                    <a:pt x="3" y="3"/>
                  </a:cubicBez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4"/>
          <p:cNvGrpSpPr>
            <a:grpSpLocks noChangeAspect="1"/>
          </p:cNvGrpSpPr>
          <p:nvPr/>
        </p:nvGrpSpPr>
        <p:grpSpPr bwMode="auto">
          <a:xfrm rot="19007561" flipH="1">
            <a:off x="3953987" y="1709596"/>
            <a:ext cx="1473676" cy="1211457"/>
            <a:chOff x="1037" y="366"/>
            <a:chExt cx="562" cy="462"/>
          </a:xfrm>
          <a:solidFill>
            <a:srgbClr val="86BC25"/>
          </a:solidFill>
        </p:grpSpPr>
        <p:sp>
          <p:nvSpPr>
            <p:cNvPr id="17" name="Freeform 5"/>
            <p:cNvSpPr>
              <a:spLocks/>
            </p:cNvSpPr>
            <p:nvPr/>
          </p:nvSpPr>
          <p:spPr bwMode="auto">
            <a:xfrm>
              <a:off x="1102" y="366"/>
              <a:ext cx="497" cy="385"/>
            </a:xfrm>
            <a:custGeom>
              <a:avLst/>
              <a:gdLst>
                <a:gd name="T0" fmla="*/ 1 w 123"/>
                <a:gd name="T1" fmla="*/ 91 h 95"/>
                <a:gd name="T2" fmla="*/ 3 w 123"/>
                <a:gd name="T3" fmla="*/ 94 h 95"/>
                <a:gd name="T4" fmla="*/ 6 w 123"/>
                <a:gd name="T5" fmla="*/ 92 h 95"/>
                <a:gd name="T6" fmla="*/ 120 w 123"/>
                <a:gd name="T7" fmla="*/ 6 h 95"/>
                <a:gd name="T8" fmla="*/ 122 w 123"/>
                <a:gd name="T9" fmla="*/ 3 h 95"/>
                <a:gd name="T10" fmla="*/ 120 w 123"/>
                <a:gd name="T11" fmla="*/ 1 h 95"/>
                <a:gd name="T12" fmla="*/ 1 w 123"/>
                <a:gd name="T13" fmla="*/ 91 h 95"/>
              </a:gdLst>
              <a:ahLst/>
              <a:cxnLst>
                <a:cxn ang="0">
                  <a:pos x="T0" y="T1"/>
                </a:cxn>
                <a:cxn ang="0">
                  <a:pos x="T2" y="T3"/>
                </a:cxn>
                <a:cxn ang="0">
                  <a:pos x="T4" y="T5"/>
                </a:cxn>
                <a:cxn ang="0">
                  <a:pos x="T6" y="T7"/>
                </a:cxn>
                <a:cxn ang="0">
                  <a:pos x="T8" y="T9"/>
                </a:cxn>
                <a:cxn ang="0">
                  <a:pos x="T10" y="T11"/>
                </a:cxn>
                <a:cxn ang="0">
                  <a:pos x="T12" y="T13"/>
                </a:cxn>
              </a:cxnLst>
              <a:rect l="0" t="0" r="r" b="b"/>
              <a:pathLst>
                <a:path w="123" h="95">
                  <a:moveTo>
                    <a:pt x="1" y="91"/>
                  </a:moveTo>
                  <a:cubicBezTo>
                    <a:pt x="0" y="92"/>
                    <a:pt x="1" y="94"/>
                    <a:pt x="3" y="94"/>
                  </a:cubicBezTo>
                  <a:cubicBezTo>
                    <a:pt x="4" y="95"/>
                    <a:pt x="6" y="94"/>
                    <a:pt x="6" y="92"/>
                  </a:cubicBezTo>
                  <a:cubicBezTo>
                    <a:pt x="15" y="54"/>
                    <a:pt x="77" y="7"/>
                    <a:pt x="120" y="6"/>
                  </a:cubicBezTo>
                  <a:cubicBezTo>
                    <a:pt x="121" y="6"/>
                    <a:pt x="123" y="5"/>
                    <a:pt x="122" y="3"/>
                  </a:cubicBezTo>
                  <a:cubicBezTo>
                    <a:pt x="122" y="2"/>
                    <a:pt x="121" y="0"/>
                    <a:pt x="120" y="1"/>
                  </a:cubicBezTo>
                  <a:cubicBezTo>
                    <a:pt x="74" y="2"/>
                    <a:pt x="10" y="50"/>
                    <a:pt x="1" y="91"/>
                  </a:cubicBez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6"/>
            <p:cNvSpPr>
              <a:spLocks/>
            </p:cNvSpPr>
            <p:nvPr/>
          </p:nvSpPr>
          <p:spPr bwMode="auto">
            <a:xfrm>
              <a:off x="1037" y="670"/>
              <a:ext cx="178" cy="158"/>
            </a:xfrm>
            <a:custGeom>
              <a:avLst/>
              <a:gdLst>
                <a:gd name="T0" fmla="*/ 3 w 44"/>
                <a:gd name="T1" fmla="*/ 3 h 39"/>
                <a:gd name="T2" fmla="*/ 6 w 44"/>
                <a:gd name="T3" fmla="*/ 37 h 39"/>
                <a:gd name="T4" fmla="*/ 7 w 44"/>
                <a:gd name="T5" fmla="*/ 39 h 39"/>
                <a:gd name="T6" fmla="*/ 9 w 44"/>
                <a:gd name="T7" fmla="*/ 38 h 39"/>
                <a:gd name="T8" fmla="*/ 34 w 44"/>
                <a:gd name="T9" fmla="*/ 25 h 39"/>
                <a:gd name="T10" fmla="*/ 43 w 44"/>
                <a:gd name="T11" fmla="*/ 19 h 39"/>
                <a:gd name="T12" fmla="*/ 44 w 44"/>
                <a:gd name="T13" fmla="*/ 15 h 39"/>
                <a:gd name="T14" fmla="*/ 40 w 44"/>
                <a:gd name="T15" fmla="*/ 14 h 39"/>
                <a:gd name="T16" fmla="*/ 31 w 44"/>
                <a:gd name="T17" fmla="*/ 20 h 39"/>
                <a:gd name="T18" fmla="*/ 10 w 44"/>
                <a:gd name="T19" fmla="*/ 32 h 39"/>
                <a:gd name="T20" fmla="*/ 7 w 44"/>
                <a:gd name="T21" fmla="*/ 17 h 39"/>
                <a:gd name="T22" fmla="*/ 8 w 44"/>
                <a:gd name="T23" fmla="*/ 4 h 39"/>
                <a:gd name="T24" fmla="*/ 8 w 44"/>
                <a:gd name="T25" fmla="*/ 3 h 39"/>
                <a:gd name="T26" fmla="*/ 6 w 44"/>
                <a:gd name="T27" fmla="*/ 1 h 39"/>
                <a:gd name="T28" fmla="*/ 3 w 44"/>
                <a:gd name="T29"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39">
                  <a:moveTo>
                    <a:pt x="3" y="3"/>
                  </a:moveTo>
                  <a:cubicBezTo>
                    <a:pt x="0" y="13"/>
                    <a:pt x="3" y="27"/>
                    <a:pt x="6" y="37"/>
                  </a:cubicBezTo>
                  <a:cubicBezTo>
                    <a:pt x="7" y="39"/>
                    <a:pt x="7" y="39"/>
                    <a:pt x="7" y="39"/>
                  </a:cubicBezTo>
                  <a:cubicBezTo>
                    <a:pt x="9" y="38"/>
                    <a:pt x="9" y="38"/>
                    <a:pt x="9" y="38"/>
                  </a:cubicBezTo>
                  <a:cubicBezTo>
                    <a:pt x="18" y="36"/>
                    <a:pt x="26" y="30"/>
                    <a:pt x="34" y="25"/>
                  </a:cubicBezTo>
                  <a:cubicBezTo>
                    <a:pt x="43" y="19"/>
                    <a:pt x="43" y="19"/>
                    <a:pt x="43" y="19"/>
                  </a:cubicBezTo>
                  <a:cubicBezTo>
                    <a:pt x="44" y="18"/>
                    <a:pt x="44" y="16"/>
                    <a:pt x="44" y="15"/>
                  </a:cubicBezTo>
                  <a:cubicBezTo>
                    <a:pt x="43" y="13"/>
                    <a:pt x="41" y="13"/>
                    <a:pt x="40" y="14"/>
                  </a:cubicBezTo>
                  <a:cubicBezTo>
                    <a:pt x="31" y="20"/>
                    <a:pt x="31" y="20"/>
                    <a:pt x="31" y="20"/>
                  </a:cubicBezTo>
                  <a:cubicBezTo>
                    <a:pt x="24" y="25"/>
                    <a:pt x="17" y="30"/>
                    <a:pt x="10" y="32"/>
                  </a:cubicBezTo>
                  <a:cubicBezTo>
                    <a:pt x="9" y="28"/>
                    <a:pt x="8" y="22"/>
                    <a:pt x="7" y="17"/>
                  </a:cubicBezTo>
                  <a:cubicBezTo>
                    <a:pt x="7" y="12"/>
                    <a:pt x="7" y="8"/>
                    <a:pt x="8" y="4"/>
                  </a:cubicBezTo>
                  <a:cubicBezTo>
                    <a:pt x="8" y="4"/>
                    <a:pt x="8" y="3"/>
                    <a:pt x="8" y="3"/>
                  </a:cubicBezTo>
                  <a:cubicBezTo>
                    <a:pt x="8" y="2"/>
                    <a:pt x="7" y="1"/>
                    <a:pt x="6" y="1"/>
                  </a:cubicBezTo>
                  <a:cubicBezTo>
                    <a:pt x="4" y="0"/>
                    <a:pt x="3" y="1"/>
                    <a:pt x="3" y="3"/>
                  </a:cubicBez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9" name="Rounded Rectangle 18">
            <a:extLst>
              <a:ext uri="{FF2B5EF4-FFF2-40B4-BE49-F238E27FC236}">
                <a16:creationId xmlns:a16="http://schemas.microsoft.com/office/drawing/2014/main" id="{984549FC-0F5E-364C-9B2D-F705BC8066D7}"/>
              </a:ext>
            </a:extLst>
          </p:cNvPr>
          <p:cNvSpPr/>
          <p:nvPr/>
        </p:nvSpPr>
        <p:spPr>
          <a:xfrm>
            <a:off x="1342467" y="3472802"/>
            <a:ext cx="10030383" cy="2356497"/>
          </a:xfrm>
          <a:prstGeom prst="round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7030A0"/>
                </a:solidFill>
                <a:latin typeface="Gill Sans Light"/>
                <a:cs typeface="Gill Sans Light"/>
              </a:rPr>
              <a:t> </a:t>
            </a:r>
            <a:r>
              <a:rPr lang="en-CA" sz="2400" dirty="0">
                <a:solidFill>
                  <a:prstClr val="black"/>
                </a:solidFill>
                <a:latin typeface="Segoe UI Emoji" panose="020B0502040204020203" pitchFamily="34" charset="0"/>
                <a:ea typeface="Segoe UI Emoji" panose="020B0502040204020203" pitchFamily="34" charset="0"/>
              </a:rPr>
              <a:t>Currently, </a:t>
            </a:r>
            <a:r>
              <a:rPr lang="en-CA" sz="2400" dirty="0">
                <a:solidFill>
                  <a:srgbClr val="7030A0"/>
                </a:solidFill>
                <a:latin typeface="Segoe UI Emoji" panose="020B0502040204020203" pitchFamily="34" charset="0"/>
                <a:ea typeface="Segoe UI Emoji" panose="020B0502040204020203" pitchFamily="34" charset="0"/>
              </a:rPr>
              <a:t>stress </a:t>
            </a:r>
            <a:r>
              <a:rPr lang="en-CA" sz="2400" dirty="0">
                <a:solidFill>
                  <a:prstClr val="black"/>
                </a:solidFill>
                <a:latin typeface="Segoe UI Emoji" panose="020B0502040204020203" pitchFamily="34" charset="0"/>
                <a:ea typeface="Segoe UI Emoji" panose="020B0502040204020203" pitchFamily="34" charset="0"/>
              </a:rPr>
              <a:t>and </a:t>
            </a:r>
            <a:r>
              <a:rPr lang="en-CA" sz="2400" dirty="0">
                <a:solidFill>
                  <a:srgbClr val="7030A0"/>
                </a:solidFill>
                <a:latin typeface="Segoe UI Emoji" panose="020B0502040204020203" pitchFamily="34" charset="0"/>
                <a:ea typeface="Segoe UI Emoji" panose="020B0502040204020203" pitchFamily="34" charset="0"/>
              </a:rPr>
              <a:t>sleep disorders </a:t>
            </a:r>
            <a:r>
              <a:rPr lang="en-CA" sz="2400" dirty="0">
                <a:solidFill>
                  <a:prstClr val="black"/>
                </a:solidFill>
                <a:latin typeface="Segoe UI Emoji" panose="020B0502040204020203" pitchFamily="34" charset="0"/>
                <a:ea typeface="Segoe UI Emoji" panose="020B0502040204020203" pitchFamily="34" charset="0"/>
              </a:rPr>
              <a:t>are </a:t>
            </a:r>
            <a:r>
              <a:rPr lang="en-CA" sz="2400" dirty="0">
                <a:solidFill>
                  <a:srgbClr val="7030A0"/>
                </a:solidFill>
                <a:latin typeface="Segoe UI Emoji" panose="020B0502040204020203" pitchFamily="34" charset="0"/>
                <a:ea typeface="Segoe UI Emoji" panose="020B0502040204020203" pitchFamily="34" charset="0"/>
              </a:rPr>
              <a:t>treated under different pharmacotherapies</a:t>
            </a:r>
            <a:r>
              <a:rPr lang="en-CA" sz="2400" dirty="0">
                <a:solidFill>
                  <a:prstClr val="black"/>
                </a:solidFill>
                <a:latin typeface="Segoe UI Emoji" panose="020B0502040204020203" pitchFamily="34" charset="0"/>
                <a:ea typeface="Segoe UI Emoji" panose="020B0502040204020203" pitchFamily="34" charset="0"/>
              </a:rPr>
              <a:t>. However, clinically emerging concepts highlight the need to </a:t>
            </a:r>
            <a:r>
              <a:rPr lang="en-CA" sz="2400" dirty="0">
                <a:solidFill>
                  <a:srgbClr val="7030A0"/>
                </a:solidFill>
                <a:latin typeface="Segoe UI Emoji" panose="020B0502040204020203" pitchFamily="34" charset="0"/>
                <a:ea typeface="Segoe UI Emoji" panose="020B0502040204020203" pitchFamily="34" charset="0"/>
              </a:rPr>
              <a:t>treat patients with both co-existing symptoms differently </a:t>
            </a:r>
            <a:r>
              <a:rPr lang="en-CA" sz="2400" dirty="0">
                <a:solidFill>
                  <a:prstClr val="black"/>
                </a:solidFill>
                <a:latin typeface="Segoe UI Emoji" panose="020B0502040204020203" pitchFamily="34" charset="0"/>
                <a:ea typeface="Segoe UI Emoji" panose="020B0502040204020203" pitchFamily="34" charset="0"/>
              </a:rPr>
              <a:t>than patients with individual symptoms</a:t>
            </a:r>
            <a:endParaRPr lang="en-US" sz="2400" dirty="0"/>
          </a:p>
        </p:txBody>
      </p:sp>
      <p:sp>
        <p:nvSpPr>
          <p:cNvPr id="20" name="Oval 19">
            <a:extLst>
              <a:ext uri="{FF2B5EF4-FFF2-40B4-BE49-F238E27FC236}">
                <a16:creationId xmlns:a16="http://schemas.microsoft.com/office/drawing/2014/main" id="{B168F71D-824B-E349-B971-006B082BA9ED}"/>
              </a:ext>
            </a:extLst>
          </p:cNvPr>
          <p:cNvSpPr/>
          <p:nvPr/>
        </p:nvSpPr>
        <p:spPr>
          <a:xfrm>
            <a:off x="1010251" y="3246870"/>
            <a:ext cx="975600" cy="975375"/>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p>
        </p:txBody>
      </p:sp>
    </p:spTree>
    <p:extLst>
      <p:ext uri="{BB962C8B-B14F-4D97-AF65-F5344CB8AC3E}">
        <p14:creationId xmlns:p14="http://schemas.microsoft.com/office/powerpoint/2010/main" val="91096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a:extLst>
              <a:ext uri="{FF2B5EF4-FFF2-40B4-BE49-F238E27FC236}">
                <a16:creationId xmlns:a16="http://schemas.microsoft.com/office/drawing/2014/main" id="{984549FC-0F5E-364C-9B2D-F705BC8066D7}"/>
              </a:ext>
            </a:extLst>
          </p:cNvPr>
          <p:cNvSpPr/>
          <p:nvPr/>
        </p:nvSpPr>
        <p:spPr>
          <a:xfrm>
            <a:off x="1698172" y="4528947"/>
            <a:ext cx="10030383" cy="1814703"/>
          </a:xfrm>
          <a:prstGeom prst="round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TextBox 5">
            <a:extLst>
              <a:ext uri="{FF2B5EF4-FFF2-40B4-BE49-F238E27FC236}">
                <a16:creationId xmlns:a16="http://schemas.microsoft.com/office/drawing/2014/main" id="{5FB2F556-5213-304C-9FDA-9A8AE57976A5}"/>
              </a:ext>
            </a:extLst>
          </p:cNvPr>
          <p:cNvSpPr txBox="1"/>
          <p:nvPr/>
        </p:nvSpPr>
        <p:spPr>
          <a:xfrm>
            <a:off x="-1100020" y="458878"/>
            <a:ext cx="3762103" cy="523220"/>
          </a:xfrm>
          <a:prstGeom prst="rect">
            <a:avLst/>
          </a:prstGeom>
          <a:noFill/>
        </p:spPr>
        <p:txBody>
          <a:bodyPr wrap="square" rtlCol="0">
            <a:spAutoFit/>
          </a:bodyPr>
          <a:lstStyle/>
          <a:p>
            <a:pPr algn="ctr"/>
            <a:r>
              <a:rPr lang="en-US" sz="2800" b="1" dirty="0">
                <a:solidFill>
                  <a:schemeClr val="bg1"/>
                </a:solidFill>
              </a:rPr>
              <a:t>Solution</a:t>
            </a:r>
          </a:p>
        </p:txBody>
      </p:sp>
      <p:sp>
        <p:nvSpPr>
          <p:cNvPr id="5" name="Pie 4">
            <a:extLst>
              <a:ext uri="{FF2B5EF4-FFF2-40B4-BE49-F238E27FC236}">
                <a16:creationId xmlns:a16="http://schemas.microsoft.com/office/drawing/2014/main" id="{EFD60F30-0520-514D-8983-6C6F6A232DC0}"/>
              </a:ext>
            </a:extLst>
          </p:cNvPr>
          <p:cNvSpPr/>
          <p:nvPr/>
        </p:nvSpPr>
        <p:spPr>
          <a:xfrm>
            <a:off x="-1607950" y="-1558072"/>
            <a:ext cx="3306122" cy="3212816"/>
          </a:xfrm>
          <a:prstGeom prst="pie">
            <a:avLst>
              <a:gd name="adj1" fmla="val 0"/>
              <a:gd name="adj2" fmla="val 5400000"/>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B5454156-7451-1C4F-8EE3-7758FB06AD49}"/>
              </a:ext>
            </a:extLst>
          </p:cNvPr>
          <p:cNvSpPr txBox="1"/>
          <p:nvPr/>
        </p:nvSpPr>
        <p:spPr>
          <a:xfrm>
            <a:off x="-78218" y="248096"/>
            <a:ext cx="1630688" cy="830997"/>
          </a:xfrm>
          <a:prstGeom prst="rect">
            <a:avLst/>
          </a:prstGeom>
          <a:noFill/>
        </p:spPr>
        <p:txBody>
          <a:bodyPr wrap="square" rtlCol="0">
            <a:spAutoFit/>
          </a:bodyPr>
          <a:lstStyle/>
          <a:p>
            <a:pPr algn="ctr"/>
            <a:r>
              <a:rPr lang="en-US" sz="2400" b="1" dirty="0">
                <a:solidFill>
                  <a:schemeClr val="bg1"/>
                </a:solidFill>
              </a:rPr>
              <a:t>Research</a:t>
            </a:r>
          </a:p>
          <a:p>
            <a:pPr algn="ctr"/>
            <a:r>
              <a:rPr lang="en-US" sz="2400" b="1" dirty="0">
                <a:solidFill>
                  <a:schemeClr val="bg1"/>
                </a:solidFill>
              </a:rPr>
              <a:t>Questions</a:t>
            </a:r>
          </a:p>
        </p:txBody>
      </p:sp>
      <p:sp>
        <p:nvSpPr>
          <p:cNvPr id="19" name="Rounded Rectangle 18">
            <a:extLst>
              <a:ext uri="{FF2B5EF4-FFF2-40B4-BE49-F238E27FC236}">
                <a16:creationId xmlns:a16="http://schemas.microsoft.com/office/drawing/2014/main" id="{984549FC-0F5E-364C-9B2D-F705BC8066D7}"/>
              </a:ext>
            </a:extLst>
          </p:cNvPr>
          <p:cNvSpPr/>
          <p:nvPr/>
        </p:nvSpPr>
        <p:spPr>
          <a:xfrm>
            <a:off x="1698172" y="1974327"/>
            <a:ext cx="10030383" cy="1683273"/>
          </a:xfrm>
          <a:prstGeom prst="round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Rectangle 24">
            <a:extLst>
              <a:ext uri="{FF2B5EF4-FFF2-40B4-BE49-F238E27FC236}">
                <a16:creationId xmlns:a16="http://schemas.microsoft.com/office/drawing/2014/main" id="{24CD4AE8-415C-B14D-BFB4-F432C2EF6F6F}"/>
              </a:ext>
            </a:extLst>
          </p:cNvPr>
          <p:cNvSpPr/>
          <p:nvPr/>
        </p:nvSpPr>
        <p:spPr>
          <a:xfrm>
            <a:off x="1924051" y="5005557"/>
            <a:ext cx="9639300" cy="1200329"/>
          </a:xfrm>
          <a:prstGeom prst="rect">
            <a:avLst/>
          </a:prstGeom>
        </p:spPr>
        <p:txBody>
          <a:bodyPr wrap="square">
            <a:spAutoFit/>
          </a:bodyPr>
          <a:lstStyle/>
          <a:p>
            <a:pPr algn="just"/>
            <a:r>
              <a:rPr lang="en-CA" dirty="0">
                <a:latin typeface="Segoe UI Emoji" panose="020B0502040204020203" pitchFamily="34" charset="0"/>
                <a:ea typeface="Segoe UI Emoji" panose="020B0502040204020203" pitchFamily="34" charset="0"/>
              </a:rPr>
              <a:t>Aims to </a:t>
            </a:r>
            <a:r>
              <a:rPr lang="en-CA" dirty="0">
                <a:solidFill>
                  <a:srgbClr val="7030A0"/>
                </a:solidFill>
                <a:latin typeface="Segoe UI Emoji" panose="020B0502040204020203" pitchFamily="34" charset="0"/>
                <a:ea typeface="Segoe UI Emoji" panose="020B0502040204020203" pitchFamily="34" charset="0"/>
              </a:rPr>
              <a:t>identify trends for sleep disorders and stress in Canada</a:t>
            </a:r>
            <a:r>
              <a:rPr lang="en-CA" dirty="0">
                <a:latin typeface="Segoe UI Emoji" panose="020B0502040204020203" pitchFamily="34" charset="0"/>
                <a:ea typeface="Segoe UI Emoji" panose="020B0502040204020203" pitchFamily="34" charset="0"/>
              </a:rPr>
              <a:t>. By identifying an estimate on potential patients suffering from these disorders, </a:t>
            </a:r>
            <a:r>
              <a:rPr lang="en-CA" dirty="0">
                <a:solidFill>
                  <a:srgbClr val="7030A0"/>
                </a:solidFill>
                <a:latin typeface="Segoe UI Emoji" panose="020B0502040204020203" pitchFamily="34" charset="0"/>
                <a:ea typeface="Segoe UI Emoji" panose="020B0502040204020203" pitchFamily="34" charset="0"/>
              </a:rPr>
              <a:t>governing bodies </a:t>
            </a:r>
            <a:r>
              <a:rPr lang="en-CA" dirty="0">
                <a:latin typeface="Segoe UI Emoji" panose="020B0502040204020203" pitchFamily="34" charset="0"/>
                <a:ea typeface="Segoe UI Emoji" panose="020B0502040204020203" pitchFamily="34" charset="0"/>
              </a:rPr>
              <a:t>could use </a:t>
            </a:r>
            <a:r>
              <a:rPr lang="en-CA" dirty="0">
                <a:solidFill>
                  <a:srgbClr val="7030A0"/>
                </a:solidFill>
                <a:latin typeface="Segoe UI Emoji" panose="020B0502040204020203" pitchFamily="34" charset="0"/>
                <a:ea typeface="Segoe UI Emoji" panose="020B0502040204020203" pitchFamily="34" charset="0"/>
              </a:rPr>
              <a:t>social media </a:t>
            </a:r>
            <a:r>
              <a:rPr lang="en-CA" dirty="0">
                <a:latin typeface="Segoe UI Emoji" panose="020B0502040204020203" pitchFamily="34" charset="0"/>
                <a:ea typeface="Segoe UI Emoji" panose="020B0502040204020203" pitchFamily="34" charset="0"/>
              </a:rPr>
              <a:t>to</a:t>
            </a:r>
            <a:r>
              <a:rPr lang="en-CA" dirty="0">
                <a:solidFill>
                  <a:srgbClr val="7030A0"/>
                </a:solidFill>
                <a:latin typeface="Segoe UI Emoji" panose="020B0502040204020203" pitchFamily="34" charset="0"/>
                <a:ea typeface="Segoe UI Emoji" panose="020B0502040204020203" pitchFamily="34" charset="0"/>
              </a:rPr>
              <a:t> quickly identify sleep </a:t>
            </a:r>
            <a:r>
              <a:rPr lang="en-CA" dirty="0">
                <a:latin typeface="Segoe UI Emoji" panose="020B0502040204020203" pitchFamily="34" charset="0"/>
                <a:ea typeface="Segoe UI Emoji" panose="020B0502040204020203" pitchFamily="34" charset="0"/>
              </a:rPr>
              <a:t>and</a:t>
            </a:r>
            <a:r>
              <a:rPr lang="en-CA" dirty="0">
                <a:solidFill>
                  <a:srgbClr val="7030A0"/>
                </a:solidFill>
                <a:latin typeface="Segoe UI Emoji" panose="020B0502040204020203" pitchFamily="34" charset="0"/>
                <a:ea typeface="Segoe UI Emoji" panose="020B0502040204020203" pitchFamily="34" charset="0"/>
              </a:rPr>
              <a:t> stress trends </a:t>
            </a:r>
            <a:r>
              <a:rPr lang="en-CA" dirty="0">
                <a:latin typeface="Segoe UI Emoji" panose="020B0502040204020203" pitchFamily="34" charset="0"/>
                <a:ea typeface="Segoe UI Emoji" panose="020B0502040204020203" pitchFamily="34" charset="0"/>
              </a:rPr>
              <a:t>and </a:t>
            </a:r>
            <a:r>
              <a:rPr lang="en-CA" dirty="0">
                <a:solidFill>
                  <a:srgbClr val="7030A0"/>
                </a:solidFill>
                <a:latin typeface="Segoe UI Emoji" panose="020B0502040204020203" pitchFamily="34" charset="0"/>
                <a:ea typeface="Segoe UI Emoji" panose="020B0502040204020203" pitchFamily="34" charset="0"/>
              </a:rPr>
              <a:t>allocate resources or programs</a:t>
            </a:r>
            <a:r>
              <a:rPr lang="en-CA" dirty="0">
                <a:latin typeface="Segoe UI Emoji" panose="020B0502040204020203" pitchFamily="34" charset="0"/>
                <a:ea typeface="Segoe UI Emoji" panose="020B0502040204020203" pitchFamily="34" charset="0"/>
              </a:rPr>
              <a:t> to meet the needs of the Canadian population.</a:t>
            </a:r>
          </a:p>
        </p:txBody>
      </p:sp>
      <p:grpSp>
        <p:nvGrpSpPr>
          <p:cNvPr id="2" name="Group 1"/>
          <p:cNvGrpSpPr/>
          <p:nvPr/>
        </p:nvGrpSpPr>
        <p:grpSpPr>
          <a:xfrm>
            <a:off x="1087718" y="4022984"/>
            <a:ext cx="7503832" cy="1025266"/>
            <a:chOff x="3488018" y="3557400"/>
            <a:chExt cx="6245352" cy="1100466"/>
          </a:xfrm>
        </p:grpSpPr>
        <p:sp>
          <p:nvSpPr>
            <p:cNvPr id="22" name="Rounded Rectangle 21"/>
            <p:cNvSpPr/>
            <p:nvPr/>
          </p:nvSpPr>
          <p:spPr>
            <a:xfrm>
              <a:off x="3488018" y="3594934"/>
              <a:ext cx="6245352" cy="772549"/>
            </a:xfrm>
            <a:prstGeom prst="roundRect">
              <a:avLst/>
            </a:prstGeom>
            <a:solidFill>
              <a:srgbClr val="7030A0"/>
            </a:solidFill>
            <a:ln>
              <a:solidFill>
                <a:srgbClr val="7030A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A2B1428F-64CB-BA4D-81B6-8710CC3227A0}"/>
                </a:ext>
              </a:extLst>
            </p:cNvPr>
            <p:cNvSpPr/>
            <p:nvPr/>
          </p:nvSpPr>
          <p:spPr>
            <a:xfrm>
              <a:off x="3760461" y="3557400"/>
              <a:ext cx="5701606" cy="1100466"/>
            </a:xfrm>
            <a:prstGeom prst="rect">
              <a:avLst/>
            </a:prstGeom>
            <a:ln>
              <a:noFill/>
            </a:ln>
          </p:spPr>
          <p:txBody>
            <a:bodyPr wrap="square">
              <a:spAutoFit/>
            </a:bodyPr>
            <a:lstStyle/>
            <a:p>
              <a:pPr algn="just"/>
              <a:r>
                <a:rPr lang="en-CA" sz="2000" b="1" dirty="0">
                  <a:solidFill>
                    <a:schemeClr val="bg1"/>
                  </a:solidFill>
                  <a:latin typeface="Segoe UI Emoji" panose="020B0502040204020203" pitchFamily="34" charset="0"/>
                  <a:ea typeface="Segoe UI Emoji" panose="020B0502040204020203" pitchFamily="34" charset="0"/>
                </a:rPr>
                <a:t>RQ2 - </a:t>
              </a:r>
              <a:r>
                <a:rPr lang="en-CA" sz="2000" dirty="0">
                  <a:solidFill>
                    <a:schemeClr val="bg1"/>
                  </a:solidFill>
                  <a:latin typeface="Segoe UI Emoji" panose="020B0502040204020203" pitchFamily="34" charset="0"/>
                  <a:ea typeface="Segoe UI Emoji" panose="020B0502040204020203" pitchFamily="34" charset="0"/>
                </a:rPr>
                <a:t>What are the main trends in our Twitter data related to sleep disorder, stress and their association in Canada?</a:t>
              </a:r>
            </a:p>
          </p:txBody>
        </p:sp>
      </p:grpSp>
      <p:grpSp>
        <p:nvGrpSpPr>
          <p:cNvPr id="3" name="Group 2"/>
          <p:cNvGrpSpPr/>
          <p:nvPr/>
        </p:nvGrpSpPr>
        <p:grpSpPr>
          <a:xfrm>
            <a:off x="1087718" y="1540445"/>
            <a:ext cx="7503832" cy="707886"/>
            <a:chOff x="-75253" y="-2143437"/>
            <a:chExt cx="8417031" cy="2047685"/>
          </a:xfrm>
        </p:grpSpPr>
        <p:sp>
          <p:nvSpPr>
            <p:cNvPr id="27" name="Rounded Rectangle 26"/>
            <p:cNvSpPr/>
            <p:nvPr/>
          </p:nvSpPr>
          <p:spPr>
            <a:xfrm>
              <a:off x="-75253" y="-2107752"/>
              <a:ext cx="8417031" cy="2012000"/>
            </a:xfrm>
            <a:prstGeom prst="roundRect">
              <a:avLst/>
            </a:prstGeom>
            <a:solidFill>
              <a:srgbClr val="7030A0"/>
            </a:solidFill>
            <a:ln>
              <a:solidFill>
                <a:srgbClr val="7030A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C45EEEAB-A049-FB4C-9099-67CFCE392D27}"/>
                </a:ext>
              </a:extLst>
            </p:cNvPr>
            <p:cNvSpPr/>
            <p:nvPr/>
          </p:nvSpPr>
          <p:spPr>
            <a:xfrm>
              <a:off x="266285" y="-2143437"/>
              <a:ext cx="8032756" cy="1081665"/>
            </a:xfrm>
            <a:prstGeom prst="rect">
              <a:avLst/>
            </a:prstGeom>
            <a:ln>
              <a:noFill/>
            </a:ln>
          </p:spPr>
          <p:txBody>
            <a:bodyPr wrap="square">
              <a:spAutoFit/>
            </a:bodyPr>
            <a:lstStyle/>
            <a:p>
              <a:pPr algn="just"/>
              <a:r>
                <a:rPr lang="en-CA" sz="2000" b="1" dirty="0">
                  <a:solidFill>
                    <a:schemeClr val="bg1"/>
                  </a:solidFill>
                  <a:latin typeface="Segoe UI Emoji" panose="020B0502040204020203" pitchFamily="34" charset="0"/>
                  <a:ea typeface="Segoe UI Emoji" panose="020B0502040204020203" pitchFamily="34" charset="0"/>
                </a:rPr>
                <a:t>RQ1 - </a:t>
              </a:r>
              <a:r>
                <a:rPr lang="en-CA" sz="2000" dirty="0">
                  <a:solidFill>
                    <a:schemeClr val="bg1"/>
                  </a:solidFill>
                  <a:latin typeface="Segoe UI Emoji" panose="020B0502040204020203" pitchFamily="34" charset="0"/>
                  <a:ea typeface="Segoe UI Emoji" panose="020B0502040204020203" pitchFamily="34" charset="0"/>
                </a:rPr>
                <a:t>Is it feasible to use Twitter data to explore the association between sleep disorders and stress in Canada?</a:t>
              </a:r>
            </a:p>
          </p:txBody>
        </p:sp>
      </p:grpSp>
      <p:sp>
        <p:nvSpPr>
          <p:cNvPr id="4" name="Rectangle 3"/>
          <p:cNvSpPr/>
          <p:nvPr/>
        </p:nvSpPr>
        <p:spPr>
          <a:xfrm>
            <a:off x="1924050" y="2312938"/>
            <a:ext cx="9639300" cy="1200329"/>
          </a:xfrm>
          <a:prstGeom prst="rect">
            <a:avLst/>
          </a:prstGeom>
        </p:spPr>
        <p:txBody>
          <a:bodyPr wrap="square">
            <a:spAutoFit/>
          </a:bodyPr>
          <a:lstStyle/>
          <a:p>
            <a:pPr algn="just"/>
            <a:r>
              <a:rPr lang="en-CA" dirty="0">
                <a:latin typeface="Segoe UI Emoji" panose="020B0502040204020203" pitchFamily="34" charset="0"/>
                <a:ea typeface="Segoe UI Emoji" panose="020B0502040204020203" pitchFamily="34" charset="0"/>
              </a:rPr>
              <a:t>Aims to </a:t>
            </a:r>
            <a:r>
              <a:rPr lang="en-CA" dirty="0">
                <a:solidFill>
                  <a:srgbClr val="7030A0"/>
                </a:solidFill>
                <a:latin typeface="Segoe UI Emoji" panose="020B0502040204020203" pitchFamily="34" charset="0"/>
                <a:ea typeface="Segoe UI Emoji" panose="020B0502040204020203" pitchFamily="34" charset="0"/>
              </a:rPr>
              <a:t>show that the association </a:t>
            </a:r>
            <a:r>
              <a:rPr lang="en-CA" dirty="0">
                <a:latin typeface="Segoe UI Emoji" panose="020B0502040204020203" pitchFamily="34" charset="0"/>
                <a:ea typeface="Segoe UI Emoji" panose="020B0502040204020203" pitchFamily="34" charset="0"/>
              </a:rPr>
              <a:t>between </a:t>
            </a:r>
            <a:r>
              <a:rPr lang="en-CA" dirty="0">
                <a:solidFill>
                  <a:srgbClr val="7030A0"/>
                </a:solidFill>
                <a:latin typeface="Segoe UI Emoji" panose="020B0502040204020203" pitchFamily="34" charset="0"/>
                <a:ea typeface="Segoe UI Emoji" panose="020B0502040204020203" pitchFamily="34" charset="0"/>
              </a:rPr>
              <a:t>sleep disorders </a:t>
            </a:r>
            <a:r>
              <a:rPr lang="en-CA" dirty="0">
                <a:latin typeface="Segoe UI Emoji" panose="020B0502040204020203" pitchFamily="34" charset="0"/>
                <a:ea typeface="Segoe UI Emoji" panose="020B0502040204020203" pitchFamily="34" charset="0"/>
              </a:rPr>
              <a:t>and </a:t>
            </a:r>
            <a:r>
              <a:rPr lang="en-CA" dirty="0">
                <a:solidFill>
                  <a:srgbClr val="7030A0"/>
                </a:solidFill>
                <a:latin typeface="Segoe UI Emoji" panose="020B0502040204020203" pitchFamily="34" charset="0"/>
                <a:ea typeface="Segoe UI Emoji" panose="020B0502040204020203" pitchFamily="34" charset="0"/>
              </a:rPr>
              <a:t>stress</a:t>
            </a:r>
            <a:r>
              <a:rPr lang="en-CA" dirty="0">
                <a:latin typeface="Segoe UI Emoji" panose="020B0502040204020203" pitchFamily="34" charset="0"/>
                <a:ea typeface="Segoe UI Emoji" panose="020B0502040204020203" pitchFamily="34" charset="0"/>
              </a:rPr>
              <a:t> holds true in larger population samples and has potential to be studied through social media. If conclusions </a:t>
            </a:r>
            <a:r>
              <a:rPr lang="en-CA" dirty="0">
                <a:solidFill>
                  <a:srgbClr val="7030A0"/>
                </a:solidFill>
                <a:latin typeface="Segoe UI Emoji" panose="020B0502040204020203" pitchFamily="34" charset="0"/>
                <a:ea typeface="Segoe UI Emoji" panose="020B0502040204020203" pitchFamily="34" charset="0"/>
              </a:rPr>
              <a:t>from social media </a:t>
            </a:r>
            <a:r>
              <a:rPr lang="en-CA" dirty="0">
                <a:latin typeface="Segoe UI Emoji" panose="020B0502040204020203" pitchFamily="34" charset="0"/>
                <a:ea typeface="Segoe UI Emoji" panose="020B0502040204020203" pitchFamily="34" charset="0"/>
              </a:rPr>
              <a:t>are in line with those from the </a:t>
            </a:r>
            <a:r>
              <a:rPr lang="en-CA" dirty="0">
                <a:solidFill>
                  <a:srgbClr val="7030A0"/>
                </a:solidFill>
                <a:latin typeface="Segoe UI Emoji" panose="020B0502040204020203" pitchFamily="34" charset="0"/>
                <a:ea typeface="Segoe UI Emoji" panose="020B0502040204020203" pitchFamily="34" charset="0"/>
              </a:rPr>
              <a:t>clinical studies</a:t>
            </a:r>
            <a:r>
              <a:rPr lang="en-CA" dirty="0">
                <a:latin typeface="Segoe UI Emoji" panose="020B0502040204020203" pitchFamily="34" charset="0"/>
                <a:ea typeface="Segoe UI Emoji" panose="020B0502040204020203" pitchFamily="34" charset="0"/>
              </a:rPr>
              <a:t>, it will strengthen the position of </a:t>
            </a:r>
            <a:r>
              <a:rPr lang="en-CA" dirty="0">
                <a:solidFill>
                  <a:srgbClr val="7030A0"/>
                </a:solidFill>
                <a:latin typeface="Segoe UI Emoji" panose="020B0502040204020203" pitchFamily="34" charset="0"/>
                <a:ea typeface="Segoe UI Emoji" panose="020B0502040204020203" pitchFamily="34" charset="0"/>
              </a:rPr>
              <a:t>using treatments </a:t>
            </a:r>
            <a:r>
              <a:rPr lang="en-CA" dirty="0">
                <a:latin typeface="Segoe UI Emoji" panose="020B0502040204020203" pitchFamily="34" charset="0"/>
                <a:ea typeface="Segoe UI Emoji" panose="020B0502040204020203" pitchFamily="34" charset="0"/>
              </a:rPr>
              <a:t>that consider when </a:t>
            </a:r>
            <a:r>
              <a:rPr lang="en-CA" dirty="0">
                <a:solidFill>
                  <a:srgbClr val="7030A0"/>
                </a:solidFill>
                <a:latin typeface="Segoe UI Emoji" panose="020B0502040204020203" pitchFamily="34" charset="0"/>
                <a:ea typeface="Segoe UI Emoji" panose="020B0502040204020203" pitchFamily="34" charset="0"/>
              </a:rPr>
              <a:t>both conditions </a:t>
            </a:r>
            <a:r>
              <a:rPr lang="en-CA" dirty="0">
                <a:latin typeface="Segoe UI Emoji" panose="020B0502040204020203" pitchFamily="34" charset="0"/>
                <a:ea typeface="Segoe UI Emoji" panose="020B0502040204020203" pitchFamily="34" charset="0"/>
              </a:rPr>
              <a:t>occur simultaneously.</a:t>
            </a:r>
          </a:p>
        </p:txBody>
      </p:sp>
    </p:spTree>
    <p:extLst>
      <p:ext uri="{BB962C8B-B14F-4D97-AF65-F5344CB8AC3E}">
        <p14:creationId xmlns:p14="http://schemas.microsoft.com/office/powerpoint/2010/main" val="393780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B2F556-5213-304C-9FDA-9A8AE57976A5}"/>
              </a:ext>
            </a:extLst>
          </p:cNvPr>
          <p:cNvSpPr txBox="1"/>
          <p:nvPr/>
        </p:nvSpPr>
        <p:spPr>
          <a:xfrm>
            <a:off x="-1100020" y="458878"/>
            <a:ext cx="3762103" cy="523220"/>
          </a:xfrm>
          <a:prstGeom prst="rect">
            <a:avLst/>
          </a:prstGeom>
          <a:noFill/>
        </p:spPr>
        <p:txBody>
          <a:bodyPr wrap="square" rtlCol="0">
            <a:spAutoFit/>
          </a:bodyPr>
          <a:lstStyle/>
          <a:p>
            <a:pPr algn="ctr"/>
            <a:r>
              <a:rPr lang="en-US" sz="2800" b="1" dirty="0">
                <a:solidFill>
                  <a:schemeClr val="bg1"/>
                </a:solidFill>
              </a:rPr>
              <a:t>Solution</a:t>
            </a:r>
          </a:p>
        </p:txBody>
      </p:sp>
      <p:sp>
        <p:nvSpPr>
          <p:cNvPr id="5" name="Pie 4">
            <a:extLst>
              <a:ext uri="{FF2B5EF4-FFF2-40B4-BE49-F238E27FC236}">
                <a16:creationId xmlns:a16="http://schemas.microsoft.com/office/drawing/2014/main" id="{EFD60F30-0520-514D-8983-6C6F6A232DC0}"/>
              </a:ext>
            </a:extLst>
          </p:cNvPr>
          <p:cNvSpPr/>
          <p:nvPr/>
        </p:nvSpPr>
        <p:spPr>
          <a:xfrm>
            <a:off x="-1607950" y="-1558072"/>
            <a:ext cx="3306122" cy="3212816"/>
          </a:xfrm>
          <a:prstGeom prst="pie">
            <a:avLst>
              <a:gd name="adj1" fmla="val 0"/>
              <a:gd name="adj2" fmla="val 5400000"/>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B5454156-7451-1C4F-8EE3-7758FB06AD49}"/>
              </a:ext>
            </a:extLst>
          </p:cNvPr>
          <p:cNvSpPr txBox="1"/>
          <p:nvPr/>
        </p:nvSpPr>
        <p:spPr>
          <a:xfrm>
            <a:off x="93232" y="419546"/>
            <a:ext cx="1249235" cy="461665"/>
          </a:xfrm>
          <a:prstGeom prst="rect">
            <a:avLst/>
          </a:prstGeom>
          <a:noFill/>
        </p:spPr>
        <p:txBody>
          <a:bodyPr wrap="square" rtlCol="0">
            <a:spAutoFit/>
          </a:bodyPr>
          <a:lstStyle/>
          <a:p>
            <a:pPr algn="ctr"/>
            <a:r>
              <a:rPr lang="en-US" sz="2400" b="1" dirty="0">
                <a:solidFill>
                  <a:schemeClr val="bg1"/>
                </a:solidFill>
              </a:rPr>
              <a:t>Data Set</a:t>
            </a:r>
          </a:p>
        </p:txBody>
      </p:sp>
      <p:sp>
        <p:nvSpPr>
          <p:cNvPr id="21" name="Round Same Side Corner Rectangle 20"/>
          <p:cNvSpPr/>
          <p:nvPr/>
        </p:nvSpPr>
        <p:spPr>
          <a:xfrm>
            <a:off x="2454024" y="1605665"/>
            <a:ext cx="2962820" cy="2025230"/>
          </a:xfrm>
          <a:prstGeom prst="round2SameRect">
            <a:avLst>
              <a:gd name="adj1" fmla="val 13024"/>
              <a:gd name="adj2" fmla="val 0"/>
            </a:avLst>
          </a:prstGeom>
          <a:noFill/>
          <a:ln w="38100">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0981" y="2110198"/>
            <a:ext cx="1461340" cy="1560679"/>
          </a:xfrm>
          <a:prstGeom prst="rect">
            <a:avLst/>
          </a:prstGeom>
        </p:spPr>
      </p:pic>
      <p:sp>
        <p:nvSpPr>
          <p:cNvPr id="23" name="Round Same Side Corner Rectangle 22"/>
          <p:cNvSpPr/>
          <p:nvPr/>
        </p:nvSpPr>
        <p:spPr>
          <a:xfrm>
            <a:off x="2435694" y="1362419"/>
            <a:ext cx="2999232" cy="757737"/>
          </a:xfrm>
          <a:prstGeom prst="round2Same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Data Collection</a:t>
            </a:r>
          </a:p>
        </p:txBody>
      </p:sp>
      <p:sp>
        <p:nvSpPr>
          <p:cNvPr id="24" name="TextBox 23"/>
          <p:cNvSpPr txBox="1"/>
          <p:nvPr/>
        </p:nvSpPr>
        <p:spPr>
          <a:xfrm>
            <a:off x="2043007" y="4266307"/>
            <a:ext cx="8443655" cy="1938992"/>
          </a:xfrm>
          <a:prstGeom prst="rect">
            <a:avLst/>
          </a:prstGeom>
          <a:noFill/>
        </p:spPr>
        <p:txBody>
          <a:bodyPr wrap="square" rtlCol="0">
            <a:spAutoFit/>
          </a:bodyPr>
          <a:lstStyle/>
          <a:p>
            <a:pPr marL="342900" indent="-342900">
              <a:buClr>
                <a:srgbClr val="7030A0"/>
              </a:buClr>
              <a:buSzPct val="150000"/>
              <a:buFont typeface="Arial" panose="020B0604020202020204" pitchFamily="34" charset="0"/>
              <a:buChar char="•"/>
            </a:pPr>
            <a:r>
              <a:rPr lang="en-US" sz="2400" dirty="0"/>
              <a:t>Collected using </a:t>
            </a:r>
            <a:r>
              <a:rPr lang="en-US" sz="2400" dirty="0">
                <a:solidFill>
                  <a:srgbClr val="7030A0"/>
                </a:solidFill>
              </a:rPr>
              <a:t>Twitter Streaming API</a:t>
            </a:r>
          </a:p>
          <a:p>
            <a:pPr marL="342900" indent="-342900">
              <a:buClr>
                <a:srgbClr val="7030A0"/>
              </a:buClr>
              <a:buSzPct val="150000"/>
              <a:buFont typeface="Arial" panose="020B0604020202020204" pitchFamily="34" charset="0"/>
              <a:buChar char="•"/>
            </a:pPr>
            <a:r>
              <a:rPr lang="en-US" sz="2400" dirty="0"/>
              <a:t>Total of </a:t>
            </a:r>
            <a:r>
              <a:rPr lang="en-US" sz="2400" dirty="0">
                <a:solidFill>
                  <a:srgbClr val="7030A0"/>
                </a:solidFill>
              </a:rPr>
              <a:t>50 million </a:t>
            </a:r>
            <a:r>
              <a:rPr lang="en-US" sz="2400" dirty="0"/>
              <a:t>tweets</a:t>
            </a:r>
          </a:p>
          <a:p>
            <a:pPr marL="342900" indent="-342900">
              <a:buClr>
                <a:srgbClr val="7030A0"/>
              </a:buClr>
              <a:buSzPct val="150000"/>
              <a:buFont typeface="Arial" panose="020B0604020202020204" pitchFamily="34" charset="0"/>
              <a:buChar char="•"/>
            </a:pPr>
            <a:r>
              <a:rPr lang="en-US" sz="2400" dirty="0"/>
              <a:t>400 GB</a:t>
            </a:r>
          </a:p>
          <a:p>
            <a:pPr marL="342900" indent="-342900">
              <a:buClr>
                <a:srgbClr val="7030A0"/>
              </a:buClr>
              <a:buSzPct val="150000"/>
              <a:buFont typeface="Arial" panose="020B0604020202020204" pitchFamily="34" charset="0"/>
              <a:buChar char="•"/>
            </a:pPr>
            <a:r>
              <a:rPr lang="en-US" sz="2400" dirty="0"/>
              <a:t>Collected over a </a:t>
            </a:r>
            <a:r>
              <a:rPr lang="en-US" sz="2400" dirty="0">
                <a:solidFill>
                  <a:srgbClr val="7030A0"/>
                </a:solidFill>
              </a:rPr>
              <a:t>3-month period </a:t>
            </a:r>
            <a:r>
              <a:rPr lang="en-US" sz="2400" dirty="0"/>
              <a:t>(Nov 24, 2018 to Jan 24, 2019)</a:t>
            </a:r>
          </a:p>
          <a:p>
            <a:pPr>
              <a:buClr>
                <a:srgbClr val="7030A0"/>
              </a:buClr>
              <a:buSzPct val="150000"/>
            </a:pPr>
            <a:endParaRPr lang="en-US" sz="2400" dirty="0"/>
          </a:p>
        </p:txBody>
      </p:sp>
      <p:pic>
        <p:nvPicPr>
          <p:cNvPr id="25" name="Picture 6"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7816" y="2394851"/>
            <a:ext cx="948171" cy="1047979"/>
          </a:xfrm>
          <a:prstGeom prst="rect">
            <a:avLst/>
          </a:prstGeom>
          <a:noFill/>
          <a:extLst>
            <a:ext uri="{909E8E84-426E-40DD-AFC4-6F175D3DCCD1}">
              <a14:hiddenFill xmlns:a14="http://schemas.microsoft.com/office/drawing/2010/main">
                <a:solidFill>
                  <a:srgbClr val="FFFFFF"/>
                </a:solidFill>
              </a14:hiddenFill>
            </a:ext>
          </a:extLst>
        </p:spPr>
      </p:pic>
      <p:sp>
        <p:nvSpPr>
          <p:cNvPr id="26" name="Rounded Rectangle 25">
            <a:extLst>
              <a:ext uri="{FF2B5EF4-FFF2-40B4-BE49-F238E27FC236}">
                <a16:creationId xmlns:a16="http://schemas.microsoft.com/office/drawing/2014/main" id="{984549FC-0F5E-364C-9B2D-F705BC8066D7}"/>
              </a:ext>
            </a:extLst>
          </p:cNvPr>
          <p:cNvSpPr/>
          <p:nvPr/>
        </p:nvSpPr>
        <p:spPr>
          <a:xfrm>
            <a:off x="1067408" y="4049747"/>
            <a:ext cx="10030383" cy="1957513"/>
          </a:xfrm>
          <a:prstGeom prst="round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7030A0"/>
                </a:solidFill>
                <a:latin typeface="Gill Sans Light"/>
                <a:cs typeface="Gill Sans Light"/>
              </a:rPr>
              <a:t> </a:t>
            </a:r>
            <a:endParaRPr lang="en-US" sz="2400" dirty="0"/>
          </a:p>
        </p:txBody>
      </p:sp>
      <p:sp>
        <p:nvSpPr>
          <p:cNvPr id="27" name="Oval 26">
            <a:extLst>
              <a:ext uri="{FF2B5EF4-FFF2-40B4-BE49-F238E27FC236}">
                <a16:creationId xmlns:a16="http://schemas.microsoft.com/office/drawing/2014/main" id="{B168F71D-824B-E349-B971-006B082BA9ED}"/>
              </a:ext>
            </a:extLst>
          </p:cNvPr>
          <p:cNvSpPr/>
          <p:nvPr/>
        </p:nvSpPr>
        <p:spPr>
          <a:xfrm>
            <a:off x="735192" y="3823815"/>
            <a:ext cx="975600" cy="975375"/>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p>
        </p:txBody>
      </p:sp>
      <p:pic>
        <p:nvPicPr>
          <p:cNvPr id="28" name="Picture 27"/>
          <p:cNvPicPr/>
          <p:nvPr/>
        </p:nvPicPr>
        <p:blipFill rotWithShape="1">
          <a:blip r:embed="rId5"/>
          <a:srcRect l="27945" t="24786" r="30137"/>
          <a:stretch/>
        </p:blipFill>
        <p:spPr bwMode="auto">
          <a:xfrm>
            <a:off x="6172448" y="1909392"/>
            <a:ext cx="4401767" cy="1721503"/>
          </a:xfrm>
          <a:prstGeom prst="rect">
            <a:avLst/>
          </a:prstGeom>
          <a:ln>
            <a:noFill/>
          </a:ln>
          <a:extLst>
            <a:ext uri="{53640926-AAD7-44D8-BBD7-CCE9431645EC}">
              <a14:shadowObscured xmlns:a14="http://schemas.microsoft.com/office/drawing/2010/main"/>
            </a:ext>
          </a:extLst>
        </p:spPr>
      </p:pic>
      <p:sp>
        <p:nvSpPr>
          <p:cNvPr id="29" name="TextBox 28"/>
          <p:cNvSpPr txBox="1"/>
          <p:nvPr/>
        </p:nvSpPr>
        <p:spPr>
          <a:xfrm>
            <a:off x="6709894" y="1167457"/>
            <a:ext cx="3326873" cy="461665"/>
          </a:xfrm>
          <a:prstGeom prst="rect">
            <a:avLst/>
          </a:prstGeom>
          <a:noFill/>
        </p:spPr>
        <p:txBody>
          <a:bodyPr wrap="square" rtlCol="0">
            <a:spAutoFit/>
          </a:bodyPr>
          <a:lstStyle/>
          <a:p>
            <a:pPr algn="ctr"/>
            <a:r>
              <a:rPr lang="en-US" sz="2400" b="1" dirty="0">
                <a:solidFill>
                  <a:srgbClr val="7030A0"/>
                </a:solidFill>
                <a:latin typeface="Gill Sans Light"/>
              </a:rPr>
              <a:t>Sleep Heat Map</a:t>
            </a:r>
          </a:p>
        </p:txBody>
      </p:sp>
      <p:sp>
        <p:nvSpPr>
          <p:cNvPr id="30" name="TextBox 29"/>
          <p:cNvSpPr txBox="1"/>
          <p:nvPr/>
        </p:nvSpPr>
        <p:spPr>
          <a:xfrm>
            <a:off x="6441169" y="1547526"/>
            <a:ext cx="3864321" cy="369332"/>
          </a:xfrm>
          <a:prstGeom prst="rect">
            <a:avLst/>
          </a:prstGeom>
          <a:noFill/>
        </p:spPr>
        <p:txBody>
          <a:bodyPr wrap="square" rtlCol="0">
            <a:spAutoFit/>
          </a:bodyPr>
          <a:lstStyle/>
          <a:p>
            <a:pPr algn="ctr"/>
            <a:r>
              <a:rPr lang="en-US" dirty="0">
                <a:solidFill>
                  <a:srgbClr val="7030A0"/>
                </a:solidFill>
                <a:latin typeface="Gill Sans Light"/>
              </a:rPr>
              <a:t>Twitter Data Heat Map - Canada</a:t>
            </a:r>
          </a:p>
        </p:txBody>
      </p:sp>
    </p:spTree>
    <p:extLst>
      <p:ext uri="{BB962C8B-B14F-4D97-AF65-F5344CB8AC3E}">
        <p14:creationId xmlns:p14="http://schemas.microsoft.com/office/powerpoint/2010/main" val="372657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B2F556-5213-304C-9FDA-9A8AE57976A5}"/>
              </a:ext>
            </a:extLst>
          </p:cNvPr>
          <p:cNvSpPr txBox="1"/>
          <p:nvPr/>
        </p:nvSpPr>
        <p:spPr>
          <a:xfrm>
            <a:off x="-1100020" y="458878"/>
            <a:ext cx="3762103" cy="523220"/>
          </a:xfrm>
          <a:prstGeom prst="rect">
            <a:avLst/>
          </a:prstGeom>
          <a:noFill/>
        </p:spPr>
        <p:txBody>
          <a:bodyPr wrap="square" rtlCol="0">
            <a:spAutoFit/>
          </a:bodyPr>
          <a:lstStyle/>
          <a:p>
            <a:pPr algn="ctr"/>
            <a:r>
              <a:rPr lang="en-US" sz="2800" b="1" dirty="0">
                <a:solidFill>
                  <a:schemeClr val="bg1"/>
                </a:solidFill>
              </a:rPr>
              <a:t>Solution</a:t>
            </a:r>
          </a:p>
        </p:txBody>
      </p:sp>
      <p:sp>
        <p:nvSpPr>
          <p:cNvPr id="5" name="Pie 4">
            <a:extLst>
              <a:ext uri="{FF2B5EF4-FFF2-40B4-BE49-F238E27FC236}">
                <a16:creationId xmlns:a16="http://schemas.microsoft.com/office/drawing/2014/main" id="{EFD60F30-0520-514D-8983-6C6F6A232DC0}"/>
              </a:ext>
            </a:extLst>
          </p:cNvPr>
          <p:cNvSpPr/>
          <p:nvPr/>
        </p:nvSpPr>
        <p:spPr>
          <a:xfrm>
            <a:off x="-1607950" y="-1558072"/>
            <a:ext cx="3306122" cy="3212816"/>
          </a:xfrm>
          <a:prstGeom prst="pie">
            <a:avLst>
              <a:gd name="adj1" fmla="val 0"/>
              <a:gd name="adj2" fmla="val 5400000"/>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B5454156-7451-1C4F-8EE3-7758FB06AD49}"/>
              </a:ext>
            </a:extLst>
          </p:cNvPr>
          <p:cNvSpPr txBox="1"/>
          <p:nvPr/>
        </p:nvSpPr>
        <p:spPr>
          <a:xfrm>
            <a:off x="93232" y="419546"/>
            <a:ext cx="1249235" cy="461665"/>
          </a:xfrm>
          <a:prstGeom prst="rect">
            <a:avLst/>
          </a:prstGeom>
          <a:noFill/>
        </p:spPr>
        <p:txBody>
          <a:bodyPr wrap="square" rtlCol="0">
            <a:spAutoFit/>
          </a:bodyPr>
          <a:lstStyle/>
          <a:p>
            <a:pPr algn="ctr"/>
            <a:r>
              <a:rPr lang="en-US" sz="2400" b="1" dirty="0">
                <a:solidFill>
                  <a:schemeClr val="bg1"/>
                </a:solidFill>
              </a:rPr>
              <a:t>Spark</a:t>
            </a:r>
          </a:p>
        </p:txBody>
      </p:sp>
      <p:sp>
        <p:nvSpPr>
          <p:cNvPr id="17" name="Round Same Side Corner Rectangle 16"/>
          <p:cNvSpPr/>
          <p:nvPr/>
        </p:nvSpPr>
        <p:spPr>
          <a:xfrm>
            <a:off x="2583181" y="353914"/>
            <a:ext cx="3037839" cy="2103120"/>
          </a:xfrm>
          <a:prstGeom prst="round2SameRect">
            <a:avLst>
              <a:gd name="adj1" fmla="val 13024"/>
              <a:gd name="adj2" fmla="val 0"/>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 Same Side Corner Rectangle 17"/>
          <p:cNvSpPr/>
          <p:nvPr/>
        </p:nvSpPr>
        <p:spPr>
          <a:xfrm>
            <a:off x="2572513" y="318074"/>
            <a:ext cx="3056127" cy="757737"/>
          </a:xfrm>
          <a:prstGeom prst="round2Same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Data Cleaning</a:t>
            </a:r>
          </a:p>
        </p:txBody>
      </p:sp>
      <p:sp>
        <p:nvSpPr>
          <p:cNvPr id="19" name="Right Arrow 18"/>
          <p:cNvSpPr/>
          <p:nvPr/>
        </p:nvSpPr>
        <p:spPr>
          <a:xfrm>
            <a:off x="5851436" y="1238484"/>
            <a:ext cx="487680" cy="728660"/>
          </a:xfrm>
          <a:prstGeom prst="rightArrow">
            <a:avLst>
              <a:gd name="adj1" fmla="val 58366"/>
              <a:gd name="adj2" fmla="val 50000"/>
            </a:avLst>
          </a:prstGeom>
          <a:solidFill>
            <a:srgbClr val="7030A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 Same Side Corner Rectangle 19"/>
          <p:cNvSpPr/>
          <p:nvPr/>
        </p:nvSpPr>
        <p:spPr>
          <a:xfrm>
            <a:off x="6515390" y="353914"/>
            <a:ext cx="3032196" cy="2040984"/>
          </a:xfrm>
          <a:prstGeom prst="round2SameRect">
            <a:avLst>
              <a:gd name="adj1" fmla="val 13024"/>
              <a:gd name="adj2" fmla="val 0"/>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 Same Side Corner Rectangle 30"/>
          <p:cNvSpPr/>
          <p:nvPr/>
        </p:nvSpPr>
        <p:spPr>
          <a:xfrm>
            <a:off x="6499097" y="318074"/>
            <a:ext cx="3048489" cy="757737"/>
          </a:xfrm>
          <a:prstGeom prst="round2Same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Extraction/Filtering</a:t>
            </a:r>
          </a:p>
        </p:txBody>
      </p:sp>
      <p:pic>
        <p:nvPicPr>
          <p:cNvPr id="32" name="Picture 6"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423" y="1303857"/>
            <a:ext cx="948171" cy="104797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descr="Image result for database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9048" y="1244330"/>
            <a:ext cx="1036506" cy="1036506"/>
          </a:xfrm>
          <a:prstGeom prst="rect">
            <a:avLst/>
          </a:prstGeom>
          <a:noFill/>
          <a:extLst>
            <a:ext uri="{909E8E84-426E-40DD-AFC4-6F175D3DCCD1}">
              <a14:hiddenFill xmlns:a14="http://schemas.microsoft.com/office/drawing/2010/main">
                <a:solidFill>
                  <a:srgbClr val="FFFFFF"/>
                </a:solidFill>
              </a14:hiddenFill>
            </a:ext>
          </a:extLst>
        </p:spPr>
      </p:pic>
      <p:sp>
        <p:nvSpPr>
          <p:cNvPr id="34" name="Right Arrow 33"/>
          <p:cNvSpPr/>
          <p:nvPr/>
        </p:nvSpPr>
        <p:spPr>
          <a:xfrm>
            <a:off x="4097249" y="1699135"/>
            <a:ext cx="274152" cy="167640"/>
          </a:xfrm>
          <a:prstGeom prst="rightArrow">
            <a:avLst>
              <a:gd name="adj1" fmla="val 58366"/>
              <a:gd name="adj2" fmla="val 50000"/>
            </a:avLst>
          </a:prstGeom>
          <a:solidFill>
            <a:srgbClr val="7030A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5" name="Picture 10" descr="Image result for data filter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5065" y="1278440"/>
            <a:ext cx="2011464" cy="1009030"/>
          </a:xfrm>
          <a:prstGeom prst="rect">
            <a:avLst/>
          </a:prstGeom>
          <a:noFill/>
          <a:extLst>
            <a:ext uri="{909E8E84-426E-40DD-AFC4-6F175D3DCCD1}">
              <a14:hiddenFill xmlns:a14="http://schemas.microsoft.com/office/drawing/2010/main">
                <a:solidFill>
                  <a:srgbClr val="FFFFFF"/>
                </a:solidFill>
              </a14:hiddenFill>
            </a:ext>
          </a:extLst>
        </p:spPr>
      </p:pic>
      <p:sp>
        <p:nvSpPr>
          <p:cNvPr id="36" name="Rounded Rectangle 35">
            <a:extLst>
              <a:ext uri="{FF2B5EF4-FFF2-40B4-BE49-F238E27FC236}">
                <a16:creationId xmlns:a16="http://schemas.microsoft.com/office/drawing/2014/main" id="{984549FC-0F5E-364C-9B2D-F705BC8066D7}"/>
              </a:ext>
            </a:extLst>
          </p:cNvPr>
          <p:cNvSpPr/>
          <p:nvPr/>
        </p:nvSpPr>
        <p:spPr>
          <a:xfrm>
            <a:off x="925169" y="2721281"/>
            <a:ext cx="4703472" cy="458800"/>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Gill Sans Light"/>
                <a:cs typeface="Gill Sans Light"/>
              </a:rPr>
              <a:t>   </a:t>
            </a:r>
            <a:r>
              <a:rPr lang="en-US" sz="1200" dirty="0">
                <a:solidFill>
                  <a:schemeClr val="tx1"/>
                </a:solidFill>
                <a:latin typeface="Gill Sans Light"/>
                <a:cs typeface="Gill Sans Light"/>
              </a:rPr>
              <a:t>Loaded raw JSON files into Spark SQL context a Data Frame for manipulation</a:t>
            </a:r>
            <a:endParaRPr lang="en-US" sz="1400" dirty="0"/>
          </a:p>
        </p:txBody>
      </p:sp>
      <p:sp>
        <p:nvSpPr>
          <p:cNvPr id="37" name="Oval 36">
            <a:extLst>
              <a:ext uri="{FF2B5EF4-FFF2-40B4-BE49-F238E27FC236}">
                <a16:creationId xmlns:a16="http://schemas.microsoft.com/office/drawing/2014/main" id="{B168F71D-824B-E349-B971-006B082BA9ED}"/>
              </a:ext>
            </a:extLst>
          </p:cNvPr>
          <p:cNvSpPr/>
          <p:nvPr/>
        </p:nvSpPr>
        <p:spPr>
          <a:xfrm>
            <a:off x="718724" y="2533707"/>
            <a:ext cx="368396" cy="35482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a:t>
            </a:r>
          </a:p>
        </p:txBody>
      </p:sp>
      <p:sp>
        <p:nvSpPr>
          <p:cNvPr id="38" name="Rounded Rectangle 37">
            <a:extLst>
              <a:ext uri="{FF2B5EF4-FFF2-40B4-BE49-F238E27FC236}">
                <a16:creationId xmlns:a16="http://schemas.microsoft.com/office/drawing/2014/main" id="{984549FC-0F5E-364C-9B2D-F705BC8066D7}"/>
              </a:ext>
            </a:extLst>
          </p:cNvPr>
          <p:cNvSpPr/>
          <p:nvPr/>
        </p:nvSpPr>
        <p:spPr>
          <a:xfrm>
            <a:off x="925169" y="3354146"/>
            <a:ext cx="4703472" cy="458800"/>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latin typeface="Gill Sans Light"/>
                <a:cs typeface="Gill Sans Light"/>
              </a:rPr>
              <a:t>   </a:t>
            </a:r>
            <a:r>
              <a:rPr lang="en-US" sz="1200" dirty="0">
                <a:solidFill>
                  <a:prstClr val="black"/>
                </a:solidFill>
                <a:latin typeface="Gill Sans Light"/>
                <a:cs typeface="Gill Sans Light"/>
              </a:rPr>
              <a:t>Selected  desired  columns  to keep of  the  tweet object. For example:  Text,  Created_at, User.id, User.followers_count,  etc..</a:t>
            </a:r>
            <a:endParaRPr lang="en-US" sz="1600" dirty="0"/>
          </a:p>
        </p:txBody>
      </p:sp>
      <p:sp>
        <p:nvSpPr>
          <p:cNvPr id="39" name="Oval 38">
            <a:extLst>
              <a:ext uri="{FF2B5EF4-FFF2-40B4-BE49-F238E27FC236}">
                <a16:creationId xmlns:a16="http://schemas.microsoft.com/office/drawing/2014/main" id="{B168F71D-824B-E349-B971-006B082BA9ED}"/>
              </a:ext>
            </a:extLst>
          </p:cNvPr>
          <p:cNvSpPr/>
          <p:nvPr/>
        </p:nvSpPr>
        <p:spPr>
          <a:xfrm>
            <a:off x="718724" y="3224720"/>
            <a:ext cx="368396" cy="35482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a:t>
            </a:r>
          </a:p>
        </p:txBody>
      </p:sp>
      <p:sp>
        <p:nvSpPr>
          <p:cNvPr id="56" name="Rectangle 55">
            <a:extLst>
              <a:ext uri="{FF2B5EF4-FFF2-40B4-BE49-F238E27FC236}">
                <a16:creationId xmlns:a16="http://schemas.microsoft.com/office/drawing/2014/main" id="{8CC55442-4EF3-4BC2-813C-98AE0CC67283}"/>
              </a:ext>
            </a:extLst>
          </p:cNvPr>
          <p:cNvSpPr/>
          <p:nvPr/>
        </p:nvSpPr>
        <p:spPr>
          <a:xfrm>
            <a:off x="0" y="5678104"/>
            <a:ext cx="12192000" cy="786598"/>
          </a:xfrm>
          <a:prstGeom prst="rect">
            <a:avLst/>
          </a:prstGeom>
          <a:solidFill>
            <a:srgbClr val="7030A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rPr>
              <a:t>Spark was used in the data cleaning / extraction / filtering sections of the project. The raw data containing line separated JSON objects was processed, filtered, and transformed into easy to label clean objects using Spark.</a:t>
            </a:r>
          </a:p>
        </p:txBody>
      </p:sp>
      <p:sp>
        <p:nvSpPr>
          <p:cNvPr id="57" name="Rounded Rectangle 56">
            <a:extLst>
              <a:ext uri="{FF2B5EF4-FFF2-40B4-BE49-F238E27FC236}">
                <a16:creationId xmlns:a16="http://schemas.microsoft.com/office/drawing/2014/main" id="{984549FC-0F5E-364C-9B2D-F705BC8066D7}"/>
              </a:ext>
            </a:extLst>
          </p:cNvPr>
          <p:cNvSpPr/>
          <p:nvPr/>
        </p:nvSpPr>
        <p:spPr>
          <a:xfrm>
            <a:off x="925169" y="4065124"/>
            <a:ext cx="4703472" cy="458800"/>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Gill Sans Light"/>
                <a:cs typeface="Gill Sans Light"/>
              </a:rPr>
              <a:t>   </a:t>
            </a:r>
            <a:r>
              <a:rPr lang="en-US" sz="1200" dirty="0">
                <a:solidFill>
                  <a:schemeClr val="tx1"/>
                </a:solidFill>
                <a:latin typeface="Gill Sans Light"/>
                <a:cs typeface="Gill Sans Light"/>
              </a:rPr>
              <a:t>Applied initial filtering: Selected tweets of Canadian origin,  selected English tweets, selected original (non-retweeted tweets)</a:t>
            </a:r>
            <a:endParaRPr lang="en-US" sz="1400" dirty="0"/>
          </a:p>
        </p:txBody>
      </p:sp>
      <p:sp>
        <p:nvSpPr>
          <p:cNvPr id="58" name="Oval 57">
            <a:extLst>
              <a:ext uri="{FF2B5EF4-FFF2-40B4-BE49-F238E27FC236}">
                <a16:creationId xmlns:a16="http://schemas.microsoft.com/office/drawing/2014/main" id="{B168F71D-824B-E349-B971-006B082BA9ED}"/>
              </a:ext>
            </a:extLst>
          </p:cNvPr>
          <p:cNvSpPr/>
          <p:nvPr/>
        </p:nvSpPr>
        <p:spPr>
          <a:xfrm>
            <a:off x="718724" y="3908030"/>
            <a:ext cx="368396" cy="35482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3</a:t>
            </a:r>
          </a:p>
        </p:txBody>
      </p:sp>
      <p:sp>
        <p:nvSpPr>
          <p:cNvPr id="59" name="Rounded Rectangle 58">
            <a:extLst>
              <a:ext uri="{FF2B5EF4-FFF2-40B4-BE49-F238E27FC236}">
                <a16:creationId xmlns:a16="http://schemas.microsoft.com/office/drawing/2014/main" id="{984549FC-0F5E-364C-9B2D-F705BC8066D7}"/>
              </a:ext>
            </a:extLst>
          </p:cNvPr>
          <p:cNvSpPr/>
          <p:nvPr/>
        </p:nvSpPr>
        <p:spPr>
          <a:xfrm>
            <a:off x="925169" y="4725657"/>
            <a:ext cx="4703472" cy="458800"/>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latin typeface="Gill Sans Light"/>
                <a:cs typeface="Gill Sans Light"/>
              </a:rPr>
              <a:t>   </a:t>
            </a:r>
            <a:r>
              <a:rPr lang="en-US" sz="1200" dirty="0">
                <a:solidFill>
                  <a:prstClr val="black"/>
                </a:solidFill>
                <a:latin typeface="Gill Sans Light"/>
                <a:cs typeface="Gill Sans Light"/>
              </a:rPr>
              <a:t>Applied    Spark    transformations    with    user-defined functions where required to create new data fields</a:t>
            </a:r>
            <a:endParaRPr lang="en-US" sz="1600" dirty="0"/>
          </a:p>
        </p:txBody>
      </p:sp>
      <p:sp>
        <p:nvSpPr>
          <p:cNvPr id="60" name="Oval 59">
            <a:extLst>
              <a:ext uri="{FF2B5EF4-FFF2-40B4-BE49-F238E27FC236}">
                <a16:creationId xmlns:a16="http://schemas.microsoft.com/office/drawing/2014/main" id="{B168F71D-824B-E349-B971-006B082BA9ED}"/>
              </a:ext>
            </a:extLst>
          </p:cNvPr>
          <p:cNvSpPr/>
          <p:nvPr/>
        </p:nvSpPr>
        <p:spPr>
          <a:xfrm>
            <a:off x="718724" y="4568563"/>
            <a:ext cx="368396" cy="35482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a:t>
            </a:r>
          </a:p>
        </p:txBody>
      </p:sp>
      <p:sp>
        <p:nvSpPr>
          <p:cNvPr id="61" name="Rounded Rectangle 60">
            <a:extLst>
              <a:ext uri="{FF2B5EF4-FFF2-40B4-BE49-F238E27FC236}">
                <a16:creationId xmlns:a16="http://schemas.microsoft.com/office/drawing/2014/main" id="{984549FC-0F5E-364C-9B2D-F705BC8066D7}"/>
              </a:ext>
            </a:extLst>
          </p:cNvPr>
          <p:cNvSpPr/>
          <p:nvPr/>
        </p:nvSpPr>
        <p:spPr>
          <a:xfrm>
            <a:off x="6305080" y="2706716"/>
            <a:ext cx="4703472" cy="866825"/>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a:cs typeface="Gill Sans Light"/>
              </a:rPr>
              <a:t>   New fields created/calculated: Extracted the province,  cleaned and saved the raw cleaned Tweet text and the cleaned tweet text,  corrected  the  tweet’s  time  to  the  user’s localized time,  calculated   the   user’s   account   life</a:t>
            </a:r>
          </a:p>
        </p:txBody>
      </p:sp>
      <p:sp>
        <p:nvSpPr>
          <p:cNvPr id="62" name="Oval 61">
            <a:extLst>
              <a:ext uri="{FF2B5EF4-FFF2-40B4-BE49-F238E27FC236}">
                <a16:creationId xmlns:a16="http://schemas.microsoft.com/office/drawing/2014/main" id="{B168F71D-824B-E349-B971-006B082BA9ED}"/>
              </a:ext>
            </a:extLst>
          </p:cNvPr>
          <p:cNvSpPr/>
          <p:nvPr/>
        </p:nvSpPr>
        <p:spPr>
          <a:xfrm>
            <a:off x="6108796" y="2515927"/>
            <a:ext cx="368396" cy="35482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5</a:t>
            </a:r>
          </a:p>
        </p:txBody>
      </p:sp>
      <p:sp>
        <p:nvSpPr>
          <p:cNvPr id="63" name="Rounded Rectangle 62">
            <a:extLst>
              <a:ext uri="{FF2B5EF4-FFF2-40B4-BE49-F238E27FC236}">
                <a16:creationId xmlns:a16="http://schemas.microsoft.com/office/drawing/2014/main" id="{984549FC-0F5E-364C-9B2D-F705BC8066D7}"/>
              </a:ext>
            </a:extLst>
          </p:cNvPr>
          <p:cNvSpPr/>
          <p:nvPr/>
        </p:nvSpPr>
        <p:spPr>
          <a:xfrm>
            <a:off x="6305081" y="3785298"/>
            <a:ext cx="4703472" cy="291536"/>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7030A0"/>
                </a:solidFill>
                <a:latin typeface="Gill Sans Light"/>
                <a:cs typeface="Gill Sans Light"/>
              </a:rPr>
              <a:t>  </a:t>
            </a:r>
            <a:r>
              <a:rPr lang="en-US" sz="1200" dirty="0">
                <a:solidFill>
                  <a:prstClr val="black"/>
                </a:solidFill>
                <a:latin typeface="Gill Sans Light"/>
                <a:cs typeface="Gill Sans Light"/>
              </a:rPr>
              <a:t>Filtered Tweets who had  sleep/stress key-words</a:t>
            </a:r>
            <a:endParaRPr lang="en-US" sz="1600" dirty="0"/>
          </a:p>
        </p:txBody>
      </p:sp>
      <p:sp>
        <p:nvSpPr>
          <p:cNvPr id="64" name="Oval 63">
            <a:extLst>
              <a:ext uri="{FF2B5EF4-FFF2-40B4-BE49-F238E27FC236}">
                <a16:creationId xmlns:a16="http://schemas.microsoft.com/office/drawing/2014/main" id="{B168F71D-824B-E349-B971-006B082BA9ED}"/>
              </a:ext>
            </a:extLst>
          </p:cNvPr>
          <p:cNvSpPr/>
          <p:nvPr/>
        </p:nvSpPr>
        <p:spPr>
          <a:xfrm>
            <a:off x="6129116" y="3590262"/>
            <a:ext cx="368396" cy="35482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5</a:t>
            </a:r>
          </a:p>
        </p:txBody>
      </p:sp>
      <p:sp>
        <p:nvSpPr>
          <p:cNvPr id="65" name="Rounded Rectangle 64">
            <a:extLst>
              <a:ext uri="{FF2B5EF4-FFF2-40B4-BE49-F238E27FC236}">
                <a16:creationId xmlns:a16="http://schemas.microsoft.com/office/drawing/2014/main" id="{984549FC-0F5E-364C-9B2D-F705BC8066D7}"/>
              </a:ext>
            </a:extLst>
          </p:cNvPr>
          <p:cNvSpPr/>
          <p:nvPr/>
        </p:nvSpPr>
        <p:spPr>
          <a:xfrm>
            <a:off x="6305081" y="4320196"/>
            <a:ext cx="4703472" cy="257068"/>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7030A0"/>
                </a:solidFill>
                <a:latin typeface="Gill Sans Light"/>
                <a:cs typeface="Gill Sans Light"/>
              </a:rPr>
              <a:t>  </a:t>
            </a:r>
            <a:r>
              <a:rPr lang="en-US" sz="1200" dirty="0">
                <a:solidFill>
                  <a:prstClr val="black"/>
                </a:solidFill>
                <a:latin typeface="Gill Sans Light"/>
                <a:cs typeface="Gill Sans Light"/>
              </a:rPr>
              <a:t>Implemented  S</a:t>
            </a:r>
            <a:r>
              <a:rPr lang="en-US" sz="1200" dirty="0">
                <a:solidFill>
                  <a:schemeClr val="tx1"/>
                </a:solidFill>
                <a:latin typeface="Gill Sans Light"/>
                <a:cs typeface="Gill Sans Light"/>
              </a:rPr>
              <a:t>pam  </a:t>
            </a:r>
            <a:r>
              <a:rPr lang="en-US" sz="1200" dirty="0">
                <a:solidFill>
                  <a:prstClr val="black"/>
                </a:solidFill>
                <a:latin typeface="Gill Sans Light"/>
                <a:cs typeface="Gill Sans Light"/>
              </a:rPr>
              <a:t>bi-gram,  tri-gram  filtering</a:t>
            </a:r>
          </a:p>
        </p:txBody>
      </p:sp>
      <p:sp>
        <p:nvSpPr>
          <p:cNvPr id="66" name="Oval 65">
            <a:extLst>
              <a:ext uri="{FF2B5EF4-FFF2-40B4-BE49-F238E27FC236}">
                <a16:creationId xmlns:a16="http://schemas.microsoft.com/office/drawing/2014/main" id="{B168F71D-824B-E349-B971-006B082BA9ED}"/>
              </a:ext>
            </a:extLst>
          </p:cNvPr>
          <p:cNvSpPr/>
          <p:nvPr/>
        </p:nvSpPr>
        <p:spPr>
          <a:xfrm>
            <a:off x="6129116" y="4094150"/>
            <a:ext cx="368396" cy="35482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7</a:t>
            </a:r>
          </a:p>
        </p:txBody>
      </p:sp>
      <p:sp>
        <p:nvSpPr>
          <p:cNvPr id="67" name="Rounded Rectangle 66">
            <a:extLst>
              <a:ext uri="{FF2B5EF4-FFF2-40B4-BE49-F238E27FC236}">
                <a16:creationId xmlns:a16="http://schemas.microsoft.com/office/drawing/2014/main" id="{984549FC-0F5E-364C-9B2D-F705BC8066D7}"/>
              </a:ext>
            </a:extLst>
          </p:cNvPr>
          <p:cNvSpPr/>
          <p:nvPr/>
        </p:nvSpPr>
        <p:spPr>
          <a:xfrm>
            <a:off x="6305081" y="4809477"/>
            <a:ext cx="4703472" cy="458800"/>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ill Sans Light"/>
                <a:cs typeface="Gill Sans Light"/>
              </a:rPr>
              <a:t>Selected the desired columns to export to CSV for labeling</a:t>
            </a:r>
          </a:p>
        </p:txBody>
      </p:sp>
      <p:sp>
        <p:nvSpPr>
          <p:cNvPr id="68" name="Oval 67">
            <a:extLst>
              <a:ext uri="{FF2B5EF4-FFF2-40B4-BE49-F238E27FC236}">
                <a16:creationId xmlns:a16="http://schemas.microsoft.com/office/drawing/2014/main" id="{B168F71D-824B-E349-B971-006B082BA9ED}"/>
              </a:ext>
            </a:extLst>
          </p:cNvPr>
          <p:cNvSpPr/>
          <p:nvPr/>
        </p:nvSpPr>
        <p:spPr>
          <a:xfrm>
            <a:off x="6129116" y="4601583"/>
            <a:ext cx="368396" cy="35482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8</a:t>
            </a:r>
          </a:p>
        </p:txBody>
      </p:sp>
    </p:spTree>
    <p:extLst>
      <p:ext uri="{BB962C8B-B14F-4D97-AF65-F5344CB8AC3E}">
        <p14:creationId xmlns:p14="http://schemas.microsoft.com/office/powerpoint/2010/main" val="633290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432" y="2425682"/>
            <a:ext cx="4767204" cy="2710190"/>
          </a:xfrm>
          <a:prstGeom prst="rect">
            <a:avLst/>
          </a:prstGeom>
          <a:ln w="38100">
            <a:solidFill>
              <a:srgbClr val="7030A0"/>
            </a:solidFill>
          </a:ln>
        </p:spPr>
      </p:pic>
      <p:sp>
        <p:nvSpPr>
          <p:cNvPr id="6" name="TextBox 5">
            <a:extLst>
              <a:ext uri="{FF2B5EF4-FFF2-40B4-BE49-F238E27FC236}">
                <a16:creationId xmlns:a16="http://schemas.microsoft.com/office/drawing/2014/main" id="{5FB2F556-5213-304C-9FDA-9A8AE57976A5}"/>
              </a:ext>
            </a:extLst>
          </p:cNvPr>
          <p:cNvSpPr txBox="1"/>
          <p:nvPr/>
        </p:nvSpPr>
        <p:spPr>
          <a:xfrm>
            <a:off x="-1100020" y="458878"/>
            <a:ext cx="3762103" cy="523220"/>
          </a:xfrm>
          <a:prstGeom prst="rect">
            <a:avLst/>
          </a:prstGeom>
          <a:noFill/>
        </p:spPr>
        <p:txBody>
          <a:bodyPr wrap="square" rtlCol="0">
            <a:spAutoFit/>
          </a:bodyPr>
          <a:lstStyle/>
          <a:p>
            <a:pPr algn="ctr"/>
            <a:r>
              <a:rPr lang="en-US" sz="2800" b="1" dirty="0">
                <a:solidFill>
                  <a:schemeClr val="bg1"/>
                </a:solidFill>
              </a:rPr>
              <a:t>Solution</a:t>
            </a:r>
          </a:p>
        </p:txBody>
      </p:sp>
      <p:sp>
        <p:nvSpPr>
          <p:cNvPr id="5" name="Pie 4">
            <a:extLst>
              <a:ext uri="{FF2B5EF4-FFF2-40B4-BE49-F238E27FC236}">
                <a16:creationId xmlns:a16="http://schemas.microsoft.com/office/drawing/2014/main" id="{EFD60F30-0520-514D-8983-6C6F6A232DC0}"/>
              </a:ext>
            </a:extLst>
          </p:cNvPr>
          <p:cNvSpPr/>
          <p:nvPr/>
        </p:nvSpPr>
        <p:spPr>
          <a:xfrm>
            <a:off x="-1607950" y="-1558072"/>
            <a:ext cx="3306122" cy="3212816"/>
          </a:xfrm>
          <a:prstGeom prst="pie">
            <a:avLst>
              <a:gd name="adj1" fmla="val 0"/>
              <a:gd name="adj2" fmla="val 5400000"/>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B5454156-7451-1C4F-8EE3-7758FB06AD49}"/>
              </a:ext>
            </a:extLst>
          </p:cNvPr>
          <p:cNvSpPr txBox="1"/>
          <p:nvPr/>
        </p:nvSpPr>
        <p:spPr>
          <a:xfrm>
            <a:off x="93232" y="419546"/>
            <a:ext cx="1249235" cy="461665"/>
          </a:xfrm>
          <a:prstGeom prst="rect">
            <a:avLst/>
          </a:prstGeom>
          <a:noFill/>
        </p:spPr>
        <p:txBody>
          <a:bodyPr wrap="square" rtlCol="0">
            <a:spAutoFit/>
          </a:bodyPr>
          <a:lstStyle/>
          <a:p>
            <a:pPr algn="ctr"/>
            <a:r>
              <a:rPr lang="en-US" sz="2400" b="1" dirty="0">
                <a:solidFill>
                  <a:schemeClr val="bg1"/>
                </a:solidFill>
              </a:rPr>
              <a:t>Spark </a:t>
            </a:r>
          </a:p>
        </p:txBody>
      </p:sp>
      <p:sp>
        <p:nvSpPr>
          <p:cNvPr id="56" name="Rectangle 55">
            <a:extLst>
              <a:ext uri="{FF2B5EF4-FFF2-40B4-BE49-F238E27FC236}">
                <a16:creationId xmlns:a16="http://schemas.microsoft.com/office/drawing/2014/main" id="{8CC55442-4EF3-4BC2-813C-98AE0CC67283}"/>
              </a:ext>
            </a:extLst>
          </p:cNvPr>
          <p:cNvSpPr/>
          <p:nvPr/>
        </p:nvSpPr>
        <p:spPr>
          <a:xfrm>
            <a:off x="0" y="5678104"/>
            <a:ext cx="12192000" cy="786598"/>
          </a:xfrm>
          <a:prstGeom prst="rect">
            <a:avLst/>
          </a:prstGeom>
          <a:solidFill>
            <a:srgbClr val="7030A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panose="020B0604020202020204" pitchFamily="34" charset="0"/>
              </a:rPr>
              <a:t>A 10x faster speed was expected using Spark and was obtained in our analysis</a:t>
            </a:r>
          </a:p>
        </p:txBody>
      </p:sp>
      <p:sp>
        <p:nvSpPr>
          <p:cNvPr id="40" name="TextBox 39"/>
          <p:cNvSpPr txBox="1"/>
          <p:nvPr/>
        </p:nvSpPr>
        <p:spPr>
          <a:xfrm>
            <a:off x="6840854" y="1511608"/>
            <a:ext cx="4482825" cy="461665"/>
          </a:xfrm>
          <a:prstGeom prst="rect">
            <a:avLst/>
          </a:prstGeom>
          <a:noFill/>
        </p:spPr>
        <p:txBody>
          <a:bodyPr wrap="square" rtlCol="0">
            <a:spAutoFit/>
          </a:bodyPr>
          <a:lstStyle/>
          <a:p>
            <a:pPr algn="ctr"/>
            <a:r>
              <a:rPr lang="en-US" sz="2400" b="1" dirty="0">
                <a:solidFill>
                  <a:srgbClr val="7030A0"/>
                </a:solidFill>
                <a:latin typeface="Gill Sans Light"/>
              </a:rPr>
              <a:t>Using different Spark nodes</a:t>
            </a:r>
          </a:p>
        </p:txBody>
      </p:sp>
      <p:sp>
        <p:nvSpPr>
          <p:cNvPr id="41" name="TextBox 40"/>
          <p:cNvSpPr txBox="1"/>
          <p:nvPr/>
        </p:nvSpPr>
        <p:spPr>
          <a:xfrm>
            <a:off x="7251397" y="1907971"/>
            <a:ext cx="3864321" cy="369332"/>
          </a:xfrm>
          <a:prstGeom prst="rect">
            <a:avLst/>
          </a:prstGeom>
          <a:noFill/>
        </p:spPr>
        <p:txBody>
          <a:bodyPr wrap="square" rtlCol="0">
            <a:spAutoFit/>
          </a:bodyPr>
          <a:lstStyle/>
          <a:p>
            <a:pPr algn="ctr"/>
            <a:r>
              <a:rPr lang="en-US" dirty="0">
                <a:solidFill>
                  <a:srgbClr val="7030A0"/>
                </a:solidFill>
                <a:latin typeface="Gill Sans Light"/>
              </a:rPr>
              <a:t>Twitter Data Heat Map - Canada</a:t>
            </a:r>
          </a:p>
        </p:txBody>
      </p:sp>
      <p:sp>
        <p:nvSpPr>
          <p:cNvPr id="42" name="TextBox 41"/>
          <p:cNvSpPr txBox="1"/>
          <p:nvPr/>
        </p:nvSpPr>
        <p:spPr>
          <a:xfrm>
            <a:off x="1966897" y="1527902"/>
            <a:ext cx="3326873" cy="461665"/>
          </a:xfrm>
          <a:prstGeom prst="rect">
            <a:avLst/>
          </a:prstGeom>
          <a:noFill/>
        </p:spPr>
        <p:txBody>
          <a:bodyPr wrap="square" rtlCol="0">
            <a:spAutoFit/>
          </a:bodyPr>
          <a:lstStyle/>
          <a:p>
            <a:pPr algn="ctr"/>
            <a:r>
              <a:rPr lang="en-US" sz="2400" b="1" dirty="0">
                <a:solidFill>
                  <a:srgbClr val="7030A0"/>
                </a:solidFill>
                <a:latin typeface="Gill Sans Light"/>
              </a:rPr>
              <a:t>Spark vs Local Machine</a:t>
            </a:r>
          </a:p>
        </p:txBody>
      </p:sp>
      <p:sp>
        <p:nvSpPr>
          <p:cNvPr id="43" name="TextBox 42"/>
          <p:cNvSpPr txBox="1"/>
          <p:nvPr/>
        </p:nvSpPr>
        <p:spPr>
          <a:xfrm>
            <a:off x="1698172" y="1907971"/>
            <a:ext cx="3864321" cy="369332"/>
          </a:xfrm>
          <a:prstGeom prst="rect">
            <a:avLst/>
          </a:prstGeom>
          <a:noFill/>
        </p:spPr>
        <p:txBody>
          <a:bodyPr wrap="square" rtlCol="0">
            <a:spAutoFit/>
          </a:bodyPr>
          <a:lstStyle/>
          <a:p>
            <a:pPr algn="ctr"/>
            <a:r>
              <a:rPr lang="en-US" dirty="0">
                <a:solidFill>
                  <a:srgbClr val="7030A0"/>
                </a:solidFill>
                <a:latin typeface="Gill Sans Light"/>
              </a:rPr>
              <a:t>Twitter Data Heat Map - Canada</a:t>
            </a:r>
          </a:p>
        </p:txBody>
      </p:sp>
      <p:sp>
        <p:nvSpPr>
          <p:cNvPr id="3" name="Rectangle 2"/>
          <p:cNvSpPr/>
          <p:nvPr/>
        </p:nvSpPr>
        <p:spPr>
          <a:xfrm>
            <a:off x="779936" y="4522708"/>
            <a:ext cx="6096000" cy="646331"/>
          </a:xfrm>
          <a:prstGeom prst="rect">
            <a:avLst/>
          </a:prstGeom>
        </p:spPr>
        <p:txBody>
          <a:bodyPr>
            <a:spAutoFit/>
          </a:bodyPr>
          <a:lstStyle/>
          <a:p>
            <a:r>
              <a:rPr lang="en-US" dirty="0">
                <a:latin typeface="Arial" panose="020B0604020202020204" pitchFamily="34" charset="0"/>
              </a:rPr>
              <a:t>In comparison the same process took </a:t>
            </a:r>
            <a:r>
              <a:rPr lang="en-US" dirty="0">
                <a:solidFill>
                  <a:srgbClr val="7030A0"/>
                </a:solidFill>
                <a:latin typeface="Arial" panose="020B0604020202020204" pitchFamily="34" charset="0"/>
              </a:rPr>
              <a:t>10 hours</a:t>
            </a:r>
          </a:p>
          <a:p>
            <a:r>
              <a:rPr lang="en-US" dirty="0">
                <a:latin typeface="Arial" panose="020B0604020202020204" pitchFamily="34" charset="0"/>
              </a:rPr>
              <a:t>in a regular personal computer. </a:t>
            </a:r>
            <a:endParaRPr lang="en-US" b="0" i="0" dirty="0">
              <a:effectLst/>
              <a:latin typeface="Arial" panose="020B0604020202020204" pitchFamily="34" charset="0"/>
            </a:endParaRPr>
          </a:p>
        </p:txBody>
      </p:sp>
      <p:sp>
        <p:nvSpPr>
          <p:cNvPr id="4" name="Rectangle 3"/>
          <p:cNvSpPr/>
          <p:nvPr/>
        </p:nvSpPr>
        <p:spPr>
          <a:xfrm>
            <a:off x="779936" y="2694118"/>
            <a:ext cx="5215750" cy="1200329"/>
          </a:xfrm>
          <a:prstGeom prst="rect">
            <a:avLst/>
          </a:prstGeom>
        </p:spPr>
        <p:txBody>
          <a:bodyPr wrap="square">
            <a:spAutoFit/>
          </a:bodyPr>
          <a:lstStyle/>
          <a:p>
            <a:r>
              <a:rPr lang="en-US" dirty="0">
                <a:latin typeface="Arial" panose="020B0604020202020204" pitchFamily="34" charset="0"/>
              </a:rPr>
              <a:t>Processing</a:t>
            </a:r>
            <a:r>
              <a:rPr lang="en-US" dirty="0">
                <a:solidFill>
                  <a:srgbClr val="7030A0"/>
                </a:solidFill>
                <a:latin typeface="Arial" panose="020B0604020202020204" pitchFamily="34" charset="0"/>
              </a:rPr>
              <a:t> 50 million tweets </a:t>
            </a:r>
            <a:r>
              <a:rPr lang="en-US" dirty="0">
                <a:latin typeface="Arial" panose="020B0604020202020204" pitchFamily="34" charset="0"/>
              </a:rPr>
              <a:t>following the </a:t>
            </a:r>
            <a:r>
              <a:rPr lang="en-US" dirty="0">
                <a:solidFill>
                  <a:srgbClr val="7030A0"/>
                </a:solidFill>
                <a:latin typeface="Arial" panose="020B0604020202020204" pitchFamily="34" charset="0"/>
              </a:rPr>
              <a:t>steps above </a:t>
            </a:r>
            <a:r>
              <a:rPr lang="en-US" dirty="0">
                <a:latin typeface="Arial" panose="020B0604020202020204" pitchFamily="34" charset="0"/>
              </a:rPr>
              <a:t>using Spark was </a:t>
            </a:r>
            <a:r>
              <a:rPr lang="en-US" dirty="0">
                <a:solidFill>
                  <a:srgbClr val="7030A0"/>
                </a:solidFill>
                <a:latin typeface="Arial" panose="020B0604020202020204" pitchFamily="34" charset="0"/>
              </a:rPr>
              <a:t>1 hour</a:t>
            </a:r>
          </a:p>
          <a:p>
            <a:r>
              <a:rPr lang="en-US" dirty="0">
                <a:latin typeface="Arial" panose="020B0604020202020204" pitchFamily="34" charset="0"/>
              </a:rPr>
              <a:t>The process resulted in a </a:t>
            </a:r>
            <a:r>
              <a:rPr lang="en-US" dirty="0">
                <a:solidFill>
                  <a:srgbClr val="7030A0"/>
                </a:solidFill>
                <a:latin typeface="Arial" panose="020B0604020202020204" pitchFamily="34" charset="0"/>
              </a:rPr>
              <a:t>Spark data frame </a:t>
            </a:r>
            <a:r>
              <a:rPr lang="en-US" dirty="0">
                <a:latin typeface="Arial" panose="020B0604020202020204" pitchFamily="34" charset="0"/>
              </a:rPr>
              <a:t>with </a:t>
            </a:r>
            <a:r>
              <a:rPr lang="en-US" dirty="0">
                <a:solidFill>
                  <a:srgbClr val="7030A0"/>
                </a:solidFill>
                <a:latin typeface="Arial" panose="020B0604020202020204" pitchFamily="34" charset="0"/>
              </a:rPr>
              <a:t>100,000 extracted tweets</a:t>
            </a:r>
            <a:endParaRPr lang="en-US" dirty="0">
              <a:solidFill>
                <a:srgbClr val="7030A0"/>
              </a:solidFill>
            </a:endParaRPr>
          </a:p>
        </p:txBody>
      </p:sp>
      <p:sp>
        <p:nvSpPr>
          <p:cNvPr id="8" name="Rectangle 7"/>
          <p:cNvSpPr/>
          <p:nvPr/>
        </p:nvSpPr>
        <p:spPr>
          <a:xfrm>
            <a:off x="779936" y="2315155"/>
            <a:ext cx="825867" cy="369332"/>
          </a:xfrm>
          <a:prstGeom prst="rect">
            <a:avLst/>
          </a:prstGeom>
        </p:spPr>
        <p:txBody>
          <a:bodyPr wrap="none">
            <a:spAutoFit/>
          </a:bodyPr>
          <a:lstStyle/>
          <a:p>
            <a:r>
              <a:rPr lang="en-US" b="1" dirty="0">
                <a:solidFill>
                  <a:srgbClr val="7030A0"/>
                </a:solidFill>
                <a:latin typeface="Gill Sans Light"/>
              </a:rPr>
              <a:t>Spark</a:t>
            </a:r>
            <a:endParaRPr lang="en-US" dirty="0"/>
          </a:p>
        </p:txBody>
      </p:sp>
      <p:sp>
        <p:nvSpPr>
          <p:cNvPr id="9" name="Rectangle 8"/>
          <p:cNvSpPr/>
          <p:nvPr/>
        </p:nvSpPr>
        <p:spPr>
          <a:xfrm>
            <a:off x="779936" y="4187571"/>
            <a:ext cx="1453603" cy="369332"/>
          </a:xfrm>
          <a:prstGeom prst="rect">
            <a:avLst/>
          </a:prstGeom>
        </p:spPr>
        <p:txBody>
          <a:bodyPr wrap="none">
            <a:spAutoFit/>
          </a:bodyPr>
          <a:lstStyle/>
          <a:p>
            <a:pPr algn="ctr"/>
            <a:r>
              <a:rPr lang="en-US" b="1" dirty="0">
                <a:solidFill>
                  <a:srgbClr val="7030A0"/>
                </a:solidFill>
                <a:latin typeface="Gill Sans Light"/>
              </a:rPr>
              <a:t>Local Machine</a:t>
            </a:r>
          </a:p>
        </p:txBody>
      </p:sp>
      <p:cxnSp>
        <p:nvCxnSpPr>
          <p:cNvPr id="11" name="Straight Connector 10"/>
          <p:cNvCxnSpPr/>
          <p:nvPr/>
        </p:nvCxnSpPr>
        <p:spPr>
          <a:xfrm>
            <a:off x="6308203" y="2277303"/>
            <a:ext cx="0" cy="3042207"/>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44" name="Freeform 37"/>
          <p:cNvSpPr>
            <a:spLocks noChangeAspect="1" noEditPoints="1"/>
          </p:cNvSpPr>
          <p:nvPr/>
        </p:nvSpPr>
        <p:spPr bwMode="auto">
          <a:xfrm>
            <a:off x="3050612" y="621463"/>
            <a:ext cx="854228" cy="854462"/>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solidFill>
            <a:srgbClr val="7030A0"/>
          </a:solidFill>
          <a:ln>
            <a:noFill/>
          </a:ln>
          <a:extLst/>
        </p:spPr>
        <p:txBody>
          <a:bodyPr vert="horz" wrap="square" lIns="91440" tIns="45720" rIns="91440" bIns="45720" numCol="1" anchor="t" anchorCtr="0" compatLnSpc="1">
            <a:prstTxWarp prst="textNoShape">
              <a:avLst/>
            </a:prstTxWarp>
          </a:bodyPr>
          <a:lstStyle/>
          <a:p>
            <a:endParaRPr lang="en-CA" dirty="0"/>
          </a:p>
        </p:txBody>
      </p:sp>
      <p:sp>
        <p:nvSpPr>
          <p:cNvPr id="45" name="Freeform 469"/>
          <p:cNvSpPr>
            <a:spLocks noChangeAspect="1" noEditPoints="1"/>
          </p:cNvSpPr>
          <p:nvPr/>
        </p:nvSpPr>
        <p:spPr bwMode="auto">
          <a:xfrm>
            <a:off x="8657070" y="525928"/>
            <a:ext cx="850392" cy="850392"/>
          </a:xfrm>
          <a:custGeom>
            <a:avLst/>
            <a:gdLst>
              <a:gd name="T0" fmla="*/ 309 w 512"/>
              <a:gd name="T1" fmla="*/ 320 h 512"/>
              <a:gd name="T2" fmla="*/ 288 w 512"/>
              <a:gd name="T3" fmla="*/ 341 h 512"/>
              <a:gd name="T4" fmla="*/ 266 w 512"/>
              <a:gd name="T5" fmla="*/ 320 h 512"/>
              <a:gd name="T6" fmla="*/ 288 w 512"/>
              <a:gd name="T7" fmla="*/ 298 h 512"/>
              <a:gd name="T8" fmla="*/ 309 w 512"/>
              <a:gd name="T9" fmla="*/ 320 h 512"/>
              <a:gd name="T10" fmla="*/ 213 w 512"/>
              <a:gd name="T11" fmla="*/ 160 h 512"/>
              <a:gd name="T12" fmla="*/ 192 w 512"/>
              <a:gd name="T13" fmla="*/ 181 h 512"/>
              <a:gd name="T14" fmla="*/ 213 w 512"/>
              <a:gd name="T15" fmla="*/ 202 h 512"/>
              <a:gd name="T16" fmla="*/ 234 w 512"/>
              <a:gd name="T17" fmla="*/ 181 h 512"/>
              <a:gd name="T18" fmla="*/ 213 w 512"/>
              <a:gd name="T19" fmla="*/ 160 h 512"/>
              <a:gd name="T20" fmla="*/ 138 w 512"/>
              <a:gd name="T21" fmla="*/ 298 h 512"/>
              <a:gd name="T22" fmla="*/ 117 w 512"/>
              <a:gd name="T23" fmla="*/ 320 h 512"/>
              <a:gd name="T24" fmla="*/ 138 w 512"/>
              <a:gd name="T25" fmla="*/ 341 h 512"/>
              <a:gd name="T26" fmla="*/ 160 w 512"/>
              <a:gd name="T27" fmla="*/ 320 h 512"/>
              <a:gd name="T28" fmla="*/ 138 w 512"/>
              <a:gd name="T29" fmla="*/ 298 h 512"/>
              <a:gd name="T30" fmla="*/ 512 w 512"/>
              <a:gd name="T31" fmla="*/ 256 h 512"/>
              <a:gd name="T32" fmla="*/ 256 w 512"/>
              <a:gd name="T33" fmla="*/ 512 h 512"/>
              <a:gd name="T34" fmla="*/ 0 w 512"/>
              <a:gd name="T35" fmla="*/ 256 h 512"/>
              <a:gd name="T36" fmla="*/ 256 w 512"/>
              <a:gd name="T37" fmla="*/ 0 h 512"/>
              <a:gd name="T38" fmla="*/ 512 w 512"/>
              <a:gd name="T39" fmla="*/ 256 h 512"/>
              <a:gd name="T40" fmla="*/ 416 w 512"/>
              <a:gd name="T41" fmla="*/ 181 h 512"/>
              <a:gd name="T42" fmla="*/ 373 w 512"/>
              <a:gd name="T43" fmla="*/ 138 h 512"/>
              <a:gd name="T44" fmla="*/ 330 w 512"/>
              <a:gd name="T45" fmla="*/ 181 h 512"/>
              <a:gd name="T46" fmla="*/ 342 w 512"/>
              <a:gd name="T47" fmla="*/ 211 h 512"/>
              <a:gd name="T48" fmla="*/ 300 w 512"/>
              <a:gd name="T49" fmla="*/ 279 h 512"/>
              <a:gd name="T50" fmla="*/ 288 w 512"/>
              <a:gd name="T51" fmla="*/ 277 h 512"/>
              <a:gd name="T52" fmla="*/ 278 w 512"/>
              <a:gd name="T53" fmla="*/ 278 h 512"/>
              <a:gd name="T54" fmla="*/ 242 w 512"/>
              <a:gd name="T55" fmla="*/ 212 h 512"/>
              <a:gd name="T56" fmla="*/ 256 w 512"/>
              <a:gd name="T57" fmla="*/ 181 h 512"/>
              <a:gd name="T58" fmla="*/ 213 w 512"/>
              <a:gd name="T59" fmla="*/ 138 h 512"/>
              <a:gd name="T60" fmla="*/ 170 w 512"/>
              <a:gd name="T61" fmla="*/ 181 h 512"/>
              <a:gd name="T62" fmla="*/ 184 w 512"/>
              <a:gd name="T63" fmla="*/ 212 h 512"/>
              <a:gd name="T64" fmla="*/ 148 w 512"/>
              <a:gd name="T65" fmla="*/ 278 h 512"/>
              <a:gd name="T66" fmla="*/ 138 w 512"/>
              <a:gd name="T67" fmla="*/ 277 h 512"/>
              <a:gd name="T68" fmla="*/ 96 w 512"/>
              <a:gd name="T69" fmla="*/ 320 h 512"/>
              <a:gd name="T70" fmla="*/ 138 w 512"/>
              <a:gd name="T71" fmla="*/ 362 h 512"/>
              <a:gd name="T72" fmla="*/ 181 w 512"/>
              <a:gd name="T73" fmla="*/ 320 h 512"/>
              <a:gd name="T74" fmla="*/ 167 w 512"/>
              <a:gd name="T75" fmla="*/ 288 h 512"/>
              <a:gd name="T76" fmla="*/ 203 w 512"/>
              <a:gd name="T77" fmla="*/ 222 h 512"/>
              <a:gd name="T78" fmla="*/ 213 w 512"/>
              <a:gd name="T79" fmla="*/ 224 h 512"/>
              <a:gd name="T80" fmla="*/ 223 w 512"/>
              <a:gd name="T81" fmla="*/ 222 h 512"/>
              <a:gd name="T82" fmla="*/ 259 w 512"/>
              <a:gd name="T83" fmla="*/ 288 h 512"/>
              <a:gd name="T84" fmla="*/ 245 w 512"/>
              <a:gd name="T85" fmla="*/ 320 h 512"/>
              <a:gd name="T86" fmla="*/ 288 w 512"/>
              <a:gd name="T87" fmla="*/ 362 h 512"/>
              <a:gd name="T88" fmla="*/ 330 w 512"/>
              <a:gd name="T89" fmla="*/ 320 h 512"/>
              <a:gd name="T90" fmla="*/ 318 w 512"/>
              <a:gd name="T91" fmla="*/ 290 h 512"/>
              <a:gd name="T92" fmla="*/ 361 w 512"/>
              <a:gd name="T93" fmla="*/ 222 h 512"/>
              <a:gd name="T94" fmla="*/ 373 w 512"/>
              <a:gd name="T95" fmla="*/ 224 h 512"/>
              <a:gd name="T96" fmla="*/ 416 w 512"/>
              <a:gd name="T97" fmla="*/ 181 h 512"/>
              <a:gd name="T98" fmla="*/ 373 w 512"/>
              <a:gd name="T99" fmla="*/ 160 h 512"/>
              <a:gd name="T100" fmla="*/ 352 w 512"/>
              <a:gd name="T101" fmla="*/ 181 h 512"/>
              <a:gd name="T102" fmla="*/ 373 w 512"/>
              <a:gd name="T103" fmla="*/ 202 h 512"/>
              <a:gd name="T104" fmla="*/ 394 w 512"/>
              <a:gd name="T105" fmla="*/ 181 h 512"/>
              <a:gd name="T106" fmla="*/ 373 w 512"/>
              <a:gd name="T107" fmla="*/ 1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2" h="512">
                <a:moveTo>
                  <a:pt x="309" y="320"/>
                </a:moveTo>
                <a:cubicBezTo>
                  <a:pt x="309" y="331"/>
                  <a:pt x="299" y="341"/>
                  <a:pt x="288" y="341"/>
                </a:cubicBezTo>
                <a:cubicBezTo>
                  <a:pt x="276" y="341"/>
                  <a:pt x="266" y="331"/>
                  <a:pt x="266" y="320"/>
                </a:cubicBezTo>
                <a:cubicBezTo>
                  <a:pt x="266" y="308"/>
                  <a:pt x="276" y="298"/>
                  <a:pt x="288" y="298"/>
                </a:cubicBezTo>
                <a:cubicBezTo>
                  <a:pt x="299" y="298"/>
                  <a:pt x="309" y="308"/>
                  <a:pt x="309" y="320"/>
                </a:cubicBezTo>
                <a:close/>
                <a:moveTo>
                  <a:pt x="213" y="160"/>
                </a:moveTo>
                <a:cubicBezTo>
                  <a:pt x="201" y="160"/>
                  <a:pt x="192" y="169"/>
                  <a:pt x="192" y="181"/>
                </a:cubicBezTo>
                <a:cubicBezTo>
                  <a:pt x="192" y="193"/>
                  <a:pt x="201" y="202"/>
                  <a:pt x="213" y="202"/>
                </a:cubicBezTo>
                <a:cubicBezTo>
                  <a:pt x="225" y="202"/>
                  <a:pt x="234" y="193"/>
                  <a:pt x="234" y="181"/>
                </a:cubicBezTo>
                <a:cubicBezTo>
                  <a:pt x="234" y="169"/>
                  <a:pt x="225" y="160"/>
                  <a:pt x="213" y="160"/>
                </a:cubicBezTo>
                <a:close/>
                <a:moveTo>
                  <a:pt x="138" y="298"/>
                </a:moveTo>
                <a:cubicBezTo>
                  <a:pt x="127" y="298"/>
                  <a:pt x="117" y="308"/>
                  <a:pt x="117" y="320"/>
                </a:cubicBezTo>
                <a:cubicBezTo>
                  <a:pt x="117" y="331"/>
                  <a:pt x="127" y="341"/>
                  <a:pt x="138" y="341"/>
                </a:cubicBezTo>
                <a:cubicBezTo>
                  <a:pt x="150" y="341"/>
                  <a:pt x="160" y="331"/>
                  <a:pt x="160" y="320"/>
                </a:cubicBezTo>
                <a:cubicBezTo>
                  <a:pt x="160" y="308"/>
                  <a:pt x="150" y="298"/>
                  <a:pt x="138" y="298"/>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6" y="181"/>
                </a:moveTo>
                <a:cubicBezTo>
                  <a:pt x="416" y="157"/>
                  <a:pt x="397" y="138"/>
                  <a:pt x="373" y="138"/>
                </a:cubicBezTo>
                <a:cubicBezTo>
                  <a:pt x="349" y="138"/>
                  <a:pt x="330" y="157"/>
                  <a:pt x="330" y="181"/>
                </a:cubicBezTo>
                <a:cubicBezTo>
                  <a:pt x="330" y="192"/>
                  <a:pt x="335" y="203"/>
                  <a:pt x="342" y="211"/>
                </a:cubicBezTo>
                <a:cubicBezTo>
                  <a:pt x="300" y="279"/>
                  <a:pt x="300" y="279"/>
                  <a:pt x="300" y="279"/>
                </a:cubicBezTo>
                <a:cubicBezTo>
                  <a:pt x="296" y="278"/>
                  <a:pt x="292" y="277"/>
                  <a:pt x="288" y="277"/>
                </a:cubicBezTo>
                <a:cubicBezTo>
                  <a:pt x="284" y="277"/>
                  <a:pt x="281" y="278"/>
                  <a:pt x="278" y="278"/>
                </a:cubicBezTo>
                <a:cubicBezTo>
                  <a:pt x="242" y="212"/>
                  <a:pt x="242" y="212"/>
                  <a:pt x="242" y="212"/>
                </a:cubicBezTo>
                <a:cubicBezTo>
                  <a:pt x="250" y="204"/>
                  <a:pt x="256" y="193"/>
                  <a:pt x="256" y="181"/>
                </a:cubicBezTo>
                <a:cubicBezTo>
                  <a:pt x="256" y="157"/>
                  <a:pt x="237" y="138"/>
                  <a:pt x="213" y="138"/>
                </a:cubicBezTo>
                <a:cubicBezTo>
                  <a:pt x="189" y="138"/>
                  <a:pt x="170" y="157"/>
                  <a:pt x="170" y="181"/>
                </a:cubicBezTo>
                <a:cubicBezTo>
                  <a:pt x="170" y="193"/>
                  <a:pt x="176" y="204"/>
                  <a:pt x="184" y="212"/>
                </a:cubicBezTo>
                <a:cubicBezTo>
                  <a:pt x="148" y="278"/>
                  <a:pt x="148" y="278"/>
                  <a:pt x="148" y="278"/>
                </a:cubicBezTo>
                <a:cubicBezTo>
                  <a:pt x="145" y="278"/>
                  <a:pt x="142" y="277"/>
                  <a:pt x="138" y="277"/>
                </a:cubicBezTo>
                <a:cubicBezTo>
                  <a:pt x="115" y="277"/>
                  <a:pt x="96" y="296"/>
                  <a:pt x="96" y="320"/>
                </a:cubicBezTo>
                <a:cubicBezTo>
                  <a:pt x="96" y="343"/>
                  <a:pt x="115" y="362"/>
                  <a:pt x="138" y="362"/>
                </a:cubicBezTo>
                <a:cubicBezTo>
                  <a:pt x="162" y="362"/>
                  <a:pt x="181" y="343"/>
                  <a:pt x="181" y="320"/>
                </a:cubicBezTo>
                <a:cubicBezTo>
                  <a:pt x="181" y="307"/>
                  <a:pt x="176" y="296"/>
                  <a:pt x="167" y="288"/>
                </a:cubicBezTo>
                <a:cubicBezTo>
                  <a:pt x="203" y="222"/>
                  <a:pt x="203" y="222"/>
                  <a:pt x="203" y="222"/>
                </a:cubicBezTo>
                <a:cubicBezTo>
                  <a:pt x="206" y="223"/>
                  <a:pt x="209" y="224"/>
                  <a:pt x="213" y="224"/>
                </a:cubicBezTo>
                <a:cubicBezTo>
                  <a:pt x="217" y="224"/>
                  <a:pt x="220" y="223"/>
                  <a:pt x="223" y="222"/>
                </a:cubicBezTo>
                <a:cubicBezTo>
                  <a:pt x="259" y="288"/>
                  <a:pt x="259" y="288"/>
                  <a:pt x="259" y="288"/>
                </a:cubicBezTo>
                <a:cubicBezTo>
                  <a:pt x="250" y="296"/>
                  <a:pt x="245" y="307"/>
                  <a:pt x="245" y="320"/>
                </a:cubicBezTo>
                <a:cubicBezTo>
                  <a:pt x="245" y="343"/>
                  <a:pt x="264" y="362"/>
                  <a:pt x="288" y="362"/>
                </a:cubicBezTo>
                <a:cubicBezTo>
                  <a:pt x="311" y="362"/>
                  <a:pt x="330" y="343"/>
                  <a:pt x="330" y="320"/>
                </a:cubicBezTo>
                <a:cubicBezTo>
                  <a:pt x="330" y="308"/>
                  <a:pt x="326" y="298"/>
                  <a:pt x="318" y="290"/>
                </a:cubicBezTo>
                <a:cubicBezTo>
                  <a:pt x="361" y="222"/>
                  <a:pt x="361" y="222"/>
                  <a:pt x="361" y="222"/>
                </a:cubicBezTo>
                <a:cubicBezTo>
                  <a:pt x="365" y="223"/>
                  <a:pt x="369" y="224"/>
                  <a:pt x="373" y="224"/>
                </a:cubicBezTo>
                <a:cubicBezTo>
                  <a:pt x="397" y="224"/>
                  <a:pt x="416" y="205"/>
                  <a:pt x="416" y="181"/>
                </a:cubicBezTo>
                <a:close/>
                <a:moveTo>
                  <a:pt x="373" y="160"/>
                </a:moveTo>
                <a:cubicBezTo>
                  <a:pt x="361" y="160"/>
                  <a:pt x="352" y="169"/>
                  <a:pt x="352" y="181"/>
                </a:cubicBezTo>
                <a:cubicBezTo>
                  <a:pt x="352" y="193"/>
                  <a:pt x="361" y="202"/>
                  <a:pt x="373" y="202"/>
                </a:cubicBezTo>
                <a:cubicBezTo>
                  <a:pt x="385" y="202"/>
                  <a:pt x="394" y="193"/>
                  <a:pt x="394" y="181"/>
                </a:cubicBezTo>
                <a:cubicBezTo>
                  <a:pt x="394" y="169"/>
                  <a:pt x="385" y="160"/>
                  <a:pt x="373" y="160"/>
                </a:cubicBezTo>
                <a:close/>
              </a:path>
            </a:pathLst>
          </a:custGeom>
          <a:solidFill>
            <a:srgbClr val="7030A0"/>
          </a:solidFill>
          <a:ln>
            <a:noFill/>
          </a:ln>
          <a:extLst/>
        </p:spPr>
        <p:txBody>
          <a:bodyPr vert="horz" wrap="square" lIns="91440" tIns="45720" rIns="91440" bIns="45720" numCol="1" anchor="t" anchorCtr="0" compatLnSpc="1">
            <a:prstTxWarp prst="textNoShape">
              <a:avLst/>
            </a:prstTxWarp>
          </a:bodyPr>
          <a:lstStyle/>
          <a:p>
            <a:endParaRPr lang="en-CA" dirty="0"/>
          </a:p>
        </p:txBody>
      </p:sp>
    </p:spTree>
    <p:extLst>
      <p:ext uri="{BB962C8B-B14F-4D97-AF65-F5344CB8AC3E}">
        <p14:creationId xmlns:p14="http://schemas.microsoft.com/office/powerpoint/2010/main" val="584422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B2F556-5213-304C-9FDA-9A8AE57976A5}"/>
              </a:ext>
            </a:extLst>
          </p:cNvPr>
          <p:cNvSpPr txBox="1"/>
          <p:nvPr/>
        </p:nvSpPr>
        <p:spPr>
          <a:xfrm>
            <a:off x="-1100020" y="458878"/>
            <a:ext cx="3762103" cy="523220"/>
          </a:xfrm>
          <a:prstGeom prst="rect">
            <a:avLst/>
          </a:prstGeom>
          <a:noFill/>
        </p:spPr>
        <p:txBody>
          <a:bodyPr wrap="square" rtlCol="0">
            <a:spAutoFit/>
          </a:bodyPr>
          <a:lstStyle/>
          <a:p>
            <a:pPr algn="ctr"/>
            <a:r>
              <a:rPr lang="en-US" sz="2800" b="1" dirty="0">
                <a:solidFill>
                  <a:schemeClr val="bg1"/>
                </a:solidFill>
              </a:rPr>
              <a:t>Solution</a:t>
            </a:r>
          </a:p>
        </p:txBody>
      </p:sp>
      <p:sp>
        <p:nvSpPr>
          <p:cNvPr id="5" name="Pie 4">
            <a:extLst>
              <a:ext uri="{FF2B5EF4-FFF2-40B4-BE49-F238E27FC236}">
                <a16:creationId xmlns:a16="http://schemas.microsoft.com/office/drawing/2014/main" id="{EFD60F30-0520-514D-8983-6C6F6A232DC0}"/>
              </a:ext>
            </a:extLst>
          </p:cNvPr>
          <p:cNvSpPr/>
          <p:nvPr/>
        </p:nvSpPr>
        <p:spPr>
          <a:xfrm>
            <a:off x="-1607950" y="-1558072"/>
            <a:ext cx="3306122" cy="3212816"/>
          </a:xfrm>
          <a:prstGeom prst="pie">
            <a:avLst>
              <a:gd name="adj1" fmla="val 0"/>
              <a:gd name="adj2" fmla="val 5400000"/>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B5454156-7451-1C4F-8EE3-7758FB06AD49}"/>
              </a:ext>
            </a:extLst>
          </p:cNvPr>
          <p:cNvSpPr txBox="1"/>
          <p:nvPr/>
        </p:nvSpPr>
        <p:spPr>
          <a:xfrm>
            <a:off x="0" y="177108"/>
            <a:ext cx="1515649" cy="830997"/>
          </a:xfrm>
          <a:prstGeom prst="rect">
            <a:avLst/>
          </a:prstGeom>
          <a:noFill/>
        </p:spPr>
        <p:txBody>
          <a:bodyPr wrap="square" rtlCol="0">
            <a:spAutoFit/>
          </a:bodyPr>
          <a:lstStyle/>
          <a:p>
            <a:pPr algn="ctr"/>
            <a:r>
              <a:rPr lang="en-US" sz="2400" b="1" dirty="0">
                <a:solidFill>
                  <a:schemeClr val="bg1"/>
                </a:solidFill>
              </a:rPr>
              <a:t>Data </a:t>
            </a:r>
          </a:p>
          <a:p>
            <a:pPr algn="ctr"/>
            <a:r>
              <a:rPr lang="en-US" sz="2400" b="1" dirty="0">
                <a:solidFill>
                  <a:schemeClr val="bg1"/>
                </a:solidFill>
              </a:rPr>
              <a:t>Labelling</a:t>
            </a:r>
          </a:p>
        </p:txBody>
      </p:sp>
      <p:sp>
        <p:nvSpPr>
          <p:cNvPr id="17" name="Round Same Side Corner Rectangle 16"/>
          <p:cNvSpPr/>
          <p:nvPr/>
        </p:nvSpPr>
        <p:spPr>
          <a:xfrm>
            <a:off x="4578605" y="978950"/>
            <a:ext cx="3037839" cy="2103120"/>
          </a:xfrm>
          <a:prstGeom prst="round2SameRect">
            <a:avLst>
              <a:gd name="adj1" fmla="val 13024"/>
              <a:gd name="adj2" fmla="val 0"/>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 Same Side Corner Rectangle 17"/>
          <p:cNvSpPr/>
          <p:nvPr/>
        </p:nvSpPr>
        <p:spPr>
          <a:xfrm>
            <a:off x="4567937" y="943110"/>
            <a:ext cx="3056127" cy="757737"/>
          </a:xfrm>
          <a:prstGeom prst="round2Same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Data Labelling</a:t>
            </a:r>
          </a:p>
        </p:txBody>
      </p:sp>
      <p:sp>
        <p:nvSpPr>
          <p:cNvPr id="56" name="Rectangle 55">
            <a:extLst>
              <a:ext uri="{FF2B5EF4-FFF2-40B4-BE49-F238E27FC236}">
                <a16:creationId xmlns:a16="http://schemas.microsoft.com/office/drawing/2014/main" id="{8CC55442-4EF3-4BC2-813C-98AE0CC67283}"/>
              </a:ext>
            </a:extLst>
          </p:cNvPr>
          <p:cNvSpPr/>
          <p:nvPr/>
        </p:nvSpPr>
        <p:spPr>
          <a:xfrm>
            <a:off x="0" y="5678104"/>
            <a:ext cx="12192000" cy="786598"/>
          </a:xfrm>
          <a:prstGeom prst="rect">
            <a:avLst/>
          </a:prstGeom>
          <a:solidFill>
            <a:srgbClr val="7030A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rPr>
              <a:t>2000 tweets were labelled with the possibility 98,000 tweets remaining to be labelled. All members participated in the labelling</a:t>
            </a:r>
          </a:p>
        </p:txBody>
      </p:sp>
      <p:pic>
        <p:nvPicPr>
          <p:cNvPr id="40" name="Picture 12" descr="Image result for no sleep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168" y="1879472"/>
            <a:ext cx="970545" cy="97054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4" descr="http://www.sclance.com/pngs/stress-png/stress_png_132220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0458" y="1845359"/>
            <a:ext cx="1004659" cy="1004659"/>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le 41">
            <a:extLst>
              <a:ext uri="{FF2B5EF4-FFF2-40B4-BE49-F238E27FC236}">
                <a16:creationId xmlns:a16="http://schemas.microsoft.com/office/drawing/2014/main" id="{984549FC-0F5E-364C-9B2D-F705BC8066D7}"/>
              </a:ext>
            </a:extLst>
          </p:cNvPr>
          <p:cNvSpPr/>
          <p:nvPr/>
        </p:nvSpPr>
        <p:spPr>
          <a:xfrm>
            <a:off x="717849" y="3398454"/>
            <a:ext cx="10938272" cy="1821731"/>
          </a:xfrm>
          <a:prstGeom prst="round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a:solidFill>
                  <a:srgbClr val="7030A0"/>
                </a:solidFill>
                <a:latin typeface="Gill Sans Light"/>
                <a:cs typeface="Gill Sans Light"/>
              </a:rPr>
              <a:t>(P) Psychological Stress:</a:t>
            </a:r>
            <a:r>
              <a:rPr lang="en-US" dirty="0">
                <a:solidFill>
                  <a:srgbClr val="7030A0"/>
                </a:solidFill>
                <a:latin typeface="Gill Sans Light"/>
                <a:cs typeface="Gill Sans Light"/>
              </a:rPr>
              <a:t> </a:t>
            </a:r>
            <a:r>
              <a:rPr lang="en-US" sz="1600" dirty="0">
                <a:solidFill>
                  <a:schemeClr val="tx1"/>
                </a:solidFill>
                <a:latin typeface="Gill Sans Light"/>
                <a:cs typeface="Gill Sans Light"/>
              </a:rPr>
              <a:t>“My depression and anxiety do not define me!”</a:t>
            </a:r>
          </a:p>
          <a:p>
            <a:pPr lvl="1"/>
            <a:r>
              <a:rPr lang="en-US" b="1" dirty="0">
                <a:solidFill>
                  <a:srgbClr val="7030A0"/>
                </a:solidFill>
                <a:latin typeface="Gill Sans Light"/>
                <a:cs typeface="Gill Sans Light"/>
              </a:rPr>
              <a:t>(Z) Sleep Disorder: </a:t>
            </a:r>
            <a:r>
              <a:rPr lang="en-US" sz="1600" dirty="0">
                <a:solidFill>
                  <a:schemeClr val="tx1"/>
                </a:solidFill>
                <a:latin typeface="Gill Sans Light"/>
                <a:cs typeface="Gill Sans Light"/>
              </a:rPr>
              <a:t>“</a:t>
            </a:r>
            <a:r>
              <a:rPr lang="en-US" sz="1600" dirty="0" err="1">
                <a:solidFill>
                  <a:schemeClr val="tx1"/>
                </a:solidFill>
                <a:latin typeface="Gill Sans Light"/>
                <a:cs typeface="Gill Sans Light"/>
              </a:rPr>
              <a:t>Gotta</a:t>
            </a:r>
            <a:r>
              <a:rPr lang="en-US" sz="1600" dirty="0">
                <a:solidFill>
                  <a:schemeClr val="tx1"/>
                </a:solidFill>
                <a:latin typeface="Gill Sans Light"/>
                <a:cs typeface="Gill Sans Light"/>
              </a:rPr>
              <a:t> be up for a flight in 6hrs and can't fall asleep"</a:t>
            </a:r>
          </a:p>
          <a:p>
            <a:pPr lvl="1"/>
            <a:r>
              <a:rPr lang="en-US" b="1" dirty="0">
                <a:solidFill>
                  <a:srgbClr val="7030A0"/>
                </a:solidFill>
                <a:latin typeface="Gill Sans Light"/>
                <a:cs typeface="Gill Sans Light"/>
              </a:rPr>
              <a:t>(B) Both: </a:t>
            </a:r>
            <a:r>
              <a:rPr lang="en-US" sz="1600" dirty="0">
                <a:solidFill>
                  <a:schemeClr val="tx1"/>
                </a:solidFill>
                <a:latin typeface="Gill Sans Light"/>
                <a:cs typeface="Gill Sans Light"/>
              </a:rPr>
              <a:t>“I am up at 10pm feeling depressed and waiting for a capsule to kick in”</a:t>
            </a:r>
          </a:p>
          <a:p>
            <a:pPr lvl="1"/>
            <a:r>
              <a:rPr lang="en-US" b="1" dirty="0">
                <a:solidFill>
                  <a:srgbClr val="7030A0"/>
                </a:solidFill>
                <a:latin typeface="Gill Sans Light"/>
                <a:cs typeface="Gill Sans Light"/>
              </a:rPr>
              <a:t>(U) Unclear: </a:t>
            </a:r>
            <a:r>
              <a:rPr lang="en-US" sz="1600" dirty="0">
                <a:solidFill>
                  <a:schemeClr val="tx1"/>
                </a:solidFill>
                <a:latin typeface="Gill Sans Light"/>
                <a:cs typeface="Gill Sans Light"/>
              </a:rPr>
              <a:t>“</a:t>
            </a:r>
            <a:r>
              <a:rPr lang="en-US" sz="1600" dirty="0" err="1">
                <a:solidFill>
                  <a:schemeClr val="tx1"/>
                </a:solidFill>
                <a:latin typeface="Gill Sans Light"/>
                <a:cs typeface="Gill Sans Light"/>
              </a:rPr>
              <a:t>haha</a:t>
            </a:r>
            <a:r>
              <a:rPr lang="en-US" sz="1600" dirty="0">
                <a:solidFill>
                  <a:schemeClr val="tx1"/>
                </a:solidFill>
                <a:latin typeface="Gill Sans Light"/>
                <a:cs typeface="Gill Sans Light"/>
              </a:rPr>
              <a:t> I’m depressed now lol”</a:t>
            </a:r>
          </a:p>
          <a:p>
            <a:pPr lvl="1"/>
            <a:r>
              <a:rPr lang="en-US" b="1" dirty="0">
                <a:solidFill>
                  <a:srgbClr val="7030A0"/>
                </a:solidFill>
                <a:latin typeface="Gill Sans Light"/>
                <a:cs typeface="Gill Sans Light"/>
              </a:rPr>
              <a:t>(N) Neither: </a:t>
            </a:r>
            <a:r>
              <a:rPr lang="en-US" sz="1600" dirty="0">
                <a:solidFill>
                  <a:schemeClr val="tx1"/>
                </a:solidFill>
                <a:latin typeface="Gill Sans Light"/>
                <a:cs typeface="Gill Sans Light"/>
              </a:rPr>
              <a:t>“We're hiring in Victoria  BC  Canada! Click the link in our bio to apply to this job and more”</a:t>
            </a:r>
          </a:p>
        </p:txBody>
      </p:sp>
      <p:sp>
        <p:nvSpPr>
          <p:cNvPr id="43" name="Oval 42">
            <a:extLst>
              <a:ext uri="{FF2B5EF4-FFF2-40B4-BE49-F238E27FC236}">
                <a16:creationId xmlns:a16="http://schemas.microsoft.com/office/drawing/2014/main" id="{B168F71D-824B-E349-B971-006B082BA9ED}"/>
              </a:ext>
            </a:extLst>
          </p:cNvPr>
          <p:cNvSpPr/>
          <p:nvPr/>
        </p:nvSpPr>
        <p:spPr>
          <a:xfrm>
            <a:off x="463422" y="3137600"/>
            <a:ext cx="694265" cy="66382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p>
        </p:txBody>
      </p:sp>
    </p:spTree>
    <p:extLst>
      <p:ext uri="{BB962C8B-B14F-4D97-AF65-F5344CB8AC3E}">
        <p14:creationId xmlns:p14="http://schemas.microsoft.com/office/powerpoint/2010/main" val="2726366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B2F556-5213-304C-9FDA-9A8AE57976A5}"/>
              </a:ext>
            </a:extLst>
          </p:cNvPr>
          <p:cNvSpPr txBox="1"/>
          <p:nvPr/>
        </p:nvSpPr>
        <p:spPr>
          <a:xfrm>
            <a:off x="-1100020" y="458878"/>
            <a:ext cx="3762103" cy="523220"/>
          </a:xfrm>
          <a:prstGeom prst="rect">
            <a:avLst/>
          </a:prstGeom>
          <a:noFill/>
        </p:spPr>
        <p:txBody>
          <a:bodyPr wrap="square" rtlCol="0">
            <a:spAutoFit/>
          </a:bodyPr>
          <a:lstStyle/>
          <a:p>
            <a:pPr algn="ctr"/>
            <a:r>
              <a:rPr lang="en-US" sz="2800" b="1" dirty="0">
                <a:solidFill>
                  <a:schemeClr val="bg1"/>
                </a:solidFill>
              </a:rPr>
              <a:t>Solution</a:t>
            </a:r>
          </a:p>
        </p:txBody>
      </p:sp>
      <p:sp>
        <p:nvSpPr>
          <p:cNvPr id="5" name="Pie 4">
            <a:extLst>
              <a:ext uri="{FF2B5EF4-FFF2-40B4-BE49-F238E27FC236}">
                <a16:creationId xmlns:a16="http://schemas.microsoft.com/office/drawing/2014/main" id="{EFD60F30-0520-514D-8983-6C6F6A232DC0}"/>
              </a:ext>
            </a:extLst>
          </p:cNvPr>
          <p:cNvSpPr/>
          <p:nvPr/>
        </p:nvSpPr>
        <p:spPr>
          <a:xfrm>
            <a:off x="-1607950" y="-1558072"/>
            <a:ext cx="3306122" cy="3212816"/>
          </a:xfrm>
          <a:prstGeom prst="pie">
            <a:avLst>
              <a:gd name="adj1" fmla="val 0"/>
              <a:gd name="adj2" fmla="val 5400000"/>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B5454156-7451-1C4F-8EE3-7758FB06AD49}"/>
              </a:ext>
            </a:extLst>
          </p:cNvPr>
          <p:cNvSpPr txBox="1"/>
          <p:nvPr/>
        </p:nvSpPr>
        <p:spPr>
          <a:xfrm>
            <a:off x="0" y="447163"/>
            <a:ext cx="1515649" cy="461665"/>
          </a:xfrm>
          <a:prstGeom prst="rect">
            <a:avLst/>
          </a:prstGeom>
          <a:noFill/>
        </p:spPr>
        <p:txBody>
          <a:bodyPr wrap="square" rtlCol="0">
            <a:spAutoFit/>
          </a:bodyPr>
          <a:lstStyle/>
          <a:p>
            <a:pPr algn="ctr"/>
            <a:r>
              <a:rPr lang="en-US" sz="2400" b="1" dirty="0">
                <a:solidFill>
                  <a:schemeClr val="bg1"/>
                </a:solidFill>
              </a:rPr>
              <a:t>Analysis</a:t>
            </a:r>
          </a:p>
        </p:txBody>
      </p:sp>
      <p:sp>
        <p:nvSpPr>
          <p:cNvPr id="17" name="Round Same Side Corner Rectangle 16"/>
          <p:cNvSpPr/>
          <p:nvPr/>
        </p:nvSpPr>
        <p:spPr>
          <a:xfrm>
            <a:off x="4589273" y="1047083"/>
            <a:ext cx="3037839" cy="2002729"/>
          </a:xfrm>
          <a:prstGeom prst="round2SameRect">
            <a:avLst>
              <a:gd name="adj1" fmla="val 13024"/>
              <a:gd name="adj2" fmla="val 0"/>
            </a:avLst>
          </a:prstGeom>
          <a:no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 Same Side Corner Rectangle 17"/>
          <p:cNvSpPr/>
          <p:nvPr/>
        </p:nvSpPr>
        <p:spPr>
          <a:xfrm>
            <a:off x="4578605" y="1011243"/>
            <a:ext cx="3056127" cy="757737"/>
          </a:xfrm>
          <a:prstGeom prst="round2SameRect">
            <a:avLst/>
          </a:prstGeom>
          <a:solidFill>
            <a:srgbClr val="7030A0"/>
          </a:solidFill>
          <a:ln>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Data Analysis</a:t>
            </a:r>
          </a:p>
        </p:txBody>
      </p:sp>
      <p:sp>
        <p:nvSpPr>
          <p:cNvPr id="56" name="Rectangle 55">
            <a:extLst>
              <a:ext uri="{FF2B5EF4-FFF2-40B4-BE49-F238E27FC236}">
                <a16:creationId xmlns:a16="http://schemas.microsoft.com/office/drawing/2014/main" id="{8CC55442-4EF3-4BC2-813C-98AE0CC67283}"/>
              </a:ext>
            </a:extLst>
          </p:cNvPr>
          <p:cNvSpPr/>
          <p:nvPr/>
        </p:nvSpPr>
        <p:spPr>
          <a:xfrm>
            <a:off x="0" y="5678104"/>
            <a:ext cx="12192000" cy="786598"/>
          </a:xfrm>
          <a:prstGeom prst="rect">
            <a:avLst/>
          </a:prstGeom>
          <a:solidFill>
            <a:srgbClr val="7030A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rPr>
              <a:t>Both supervised and unsupervised analysis returned related results</a:t>
            </a:r>
          </a:p>
        </p:txBody>
      </p:sp>
      <p:pic>
        <p:nvPicPr>
          <p:cNvPr id="12" name="Picture 16"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r="25804"/>
          <a:stretch/>
        </p:blipFill>
        <p:spPr bwMode="auto">
          <a:xfrm>
            <a:off x="5351742" y="1872359"/>
            <a:ext cx="1407071" cy="975307"/>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a:extLst>
              <a:ext uri="{FF2B5EF4-FFF2-40B4-BE49-F238E27FC236}">
                <a16:creationId xmlns:a16="http://schemas.microsoft.com/office/drawing/2014/main" id="{984549FC-0F5E-364C-9B2D-F705BC8066D7}"/>
              </a:ext>
            </a:extLst>
          </p:cNvPr>
          <p:cNvSpPr/>
          <p:nvPr/>
        </p:nvSpPr>
        <p:spPr>
          <a:xfrm>
            <a:off x="763127" y="3713964"/>
            <a:ext cx="4703472" cy="1119523"/>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b="1" dirty="0">
                <a:solidFill>
                  <a:schemeClr val="tx1"/>
                </a:solidFill>
                <a:latin typeface="Gill Sans Light"/>
                <a:cs typeface="Gill Sans Light"/>
              </a:rPr>
              <a:t>Logistic Regression </a:t>
            </a:r>
            <a:r>
              <a:rPr lang="en-US" dirty="0">
                <a:solidFill>
                  <a:schemeClr val="tx1"/>
                </a:solidFill>
                <a:latin typeface="Gill Sans Light"/>
                <a:cs typeface="Gill Sans Light"/>
              </a:rPr>
              <a:t>(K-fold validated)</a:t>
            </a:r>
            <a:endParaRPr lang="en-US" dirty="0">
              <a:solidFill>
                <a:schemeClr val="tx1"/>
              </a:solidFill>
              <a:latin typeface="Gill Sans Light"/>
            </a:endParaRPr>
          </a:p>
          <a:p>
            <a:pPr marL="285750" indent="-285750">
              <a:buFont typeface="Arial" panose="020B0604020202020204" pitchFamily="34" charset="0"/>
              <a:buChar char="•"/>
            </a:pPr>
            <a:endParaRPr lang="en-US" b="1" dirty="0">
              <a:solidFill>
                <a:schemeClr val="tx1"/>
              </a:solidFill>
              <a:latin typeface="Gill Sans Light"/>
              <a:cs typeface="Gill Sans Light"/>
            </a:endParaRPr>
          </a:p>
          <a:p>
            <a:pPr marL="285750" indent="-285750">
              <a:buFont typeface="Arial" panose="020B0604020202020204" pitchFamily="34" charset="0"/>
              <a:buChar char="•"/>
            </a:pPr>
            <a:r>
              <a:rPr lang="en-US" b="1" dirty="0">
                <a:solidFill>
                  <a:schemeClr val="tx1"/>
                </a:solidFill>
                <a:latin typeface="Gill Sans Light"/>
                <a:cs typeface="Gill Sans Light"/>
              </a:rPr>
              <a:t>Binary Naïve Bayes </a:t>
            </a:r>
            <a:r>
              <a:rPr lang="en-US" dirty="0">
                <a:solidFill>
                  <a:schemeClr val="tx1"/>
                </a:solidFill>
                <a:latin typeface="Gill Sans Light"/>
                <a:cs typeface="Gill Sans Light"/>
              </a:rPr>
              <a:t>(Unigram) </a:t>
            </a:r>
          </a:p>
        </p:txBody>
      </p:sp>
      <p:sp>
        <p:nvSpPr>
          <p:cNvPr id="15" name="TextBox 14"/>
          <p:cNvSpPr txBox="1"/>
          <p:nvPr/>
        </p:nvSpPr>
        <p:spPr>
          <a:xfrm>
            <a:off x="1451426" y="3148921"/>
            <a:ext cx="3326873" cy="461665"/>
          </a:xfrm>
          <a:prstGeom prst="rect">
            <a:avLst/>
          </a:prstGeom>
          <a:noFill/>
        </p:spPr>
        <p:txBody>
          <a:bodyPr wrap="square" rtlCol="0">
            <a:spAutoFit/>
          </a:bodyPr>
          <a:lstStyle/>
          <a:p>
            <a:pPr algn="ctr"/>
            <a:r>
              <a:rPr lang="en-US" sz="2400" b="1" dirty="0">
                <a:solidFill>
                  <a:srgbClr val="7030A0"/>
                </a:solidFill>
                <a:latin typeface="Gill Sans Light"/>
              </a:rPr>
              <a:t>Supervised</a:t>
            </a:r>
          </a:p>
        </p:txBody>
      </p:sp>
      <p:sp>
        <p:nvSpPr>
          <p:cNvPr id="16" name="TextBox 15"/>
          <p:cNvSpPr txBox="1"/>
          <p:nvPr/>
        </p:nvSpPr>
        <p:spPr>
          <a:xfrm>
            <a:off x="7192469" y="3148921"/>
            <a:ext cx="3326873" cy="461665"/>
          </a:xfrm>
          <a:prstGeom prst="rect">
            <a:avLst/>
          </a:prstGeom>
          <a:noFill/>
        </p:spPr>
        <p:txBody>
          <a:bodyPr wrap="square" rtlCol="0">
            <a:spAutoFit/>
          </a:bodyPr>
          <a:lstStyle/>
          <a:p>
            <a:pPr algn="ctr"/>
            <a:r>
              <a:rPr lang="en-US" sz="2400" b="1" dirty="0">
                <a:solidFill>
                  <a:srgbClr val="7030A0"/>
                </a:solidFill>
                <a:latin typeface="Gill Sans Light"/>
              </a:rPr>
              <a:t>Unsupervised</a:t>
            </a:r>
          </a:p>
        </p:txBody>
      </p:sp>
      <p:sp>
        <p:nvSpPr>
          <p:cNvPr id="19" name="Rounded Rectangle 18">
            <a:extLst>
              <a:ext uri="{FF2B5EF4-FFF2-40B4-BE49-F238E27FC236}">
                <a16:creationId xmlns:a16="http://schemas.microsoft.com/office/drawing/2014/main" id="{984549FC-0F5E-364C-9B2D-F705BC8066D7}"/>
              </a:ext>
            </a:extLst>
          </p:cNvPr>
          <p:cNvSpPr/>
          <p:nvPr/>
        </p:nvSpPr>
        <p:spPr>
          <a:xfrm>
            <a:off x="6504169" y="3713964"/>
            <a:ext cx="4703472" cy="1119523"/>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b="1" dirty="0">
                <a:solidFill>
                  <a:schemeClr val="tx1"/>
                </a:solidFill>
                <a:latin typeface="Gill Sans Light"/>
                <a:cs typeface="Gill Sans Light"/>
              </a:rPr>
              <a:t>LDA (</a:t>
            </a:r>
            <a:r>
              <a:rPr lang="en-US" dirty="0">
                <a:solidFill>
                  <a:schemeClr val="tx1"/>
                </a:solidFill>
                <a:latin typeface="Gill Sans Light"/>
                <a:cs typeface="Gill Sans Light"/>
              </a:rPr>
              <a:t>Latent Dirichlet Allocation) </a:t>
            </a:r>
            <a:endParaRPr lang="en-US" dirty="0">
              <a:solidFill>
                <a:schemeClr val="tx1"/>
              </a:solidFill>
              <a:latin typeface="Gill Sans Light"/>
            </a:endParaRPr>
          </a:p>
          <a:p>
            <a:pPr marL="285750" indent="-285750">
              <a:buFont typeface="Arial" panose="020B0604020202020204" pitchFamily="34" charset="0"/>
              <a:buChar char="•"/>
            </a:pPr>
            <a:endParaRPr lang="en-US" b="1" dirty="0">
              <a:solidFill>
                <a:schemeClr val="tx1"/>
              </a:solidFill>
              <a:latin typeface="Gill Sans Light"/>
              <a:cs typeface="Gill Sans Light"/>
            </a:endParaRPr>
          </a:p>
          <a:p>
            <a:pPr marL="285750" indent="-285750">
              <a:buFont typeface="Arial" panose="020B0604020202020204" pitchFamily="34" charset="0"/>
              <a:buChar char="•"/>
            </a:pPr>
            <a:r>
              <a:rPr lang="en-US" b="1" dirty="0">
                <a:solidFill>
                  <a:schemeClr val="tx1"/>
                </a:solidFill>
                <a:latin typeface="Gill Sans Light"/>
                <a:cs typeface="Gill Sans Light"/>
              </a:rPr>
              <a:t>BTM </a:t>
            </a:r>
            <a:r>
              <a:rPr lang="en-US" dirty="0">
                <a:solidFill>
                  <a:schemeClr val="tx1"/>
                </a:solidFill>
                <a:latin typeface="Gill Sans Light"/>
                <a:cs typeface="Gill Sans Light"/>
              </a:rPr>
              <a:t>(Bi-term Topic Model) </a:t>
            </a:r>
          </a:p>
        </p:txBody>
      </p:sp>
    </p:spTree>
    <p:extLst>
      <p:ext uri="{BB962C8B-B14F-4D97-AF65-F5344CB8AC3E}">
        <p14:creationId xmlns:p14="http://schemas.microsoft.com/office/powerpoint/2010/main" val="3320517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8C476659C07CE4FA5B68B78F03BA1D9" ma:contentTypeVersion="6" ma:contentTypeDescription="Create a new document." ma:contentTypeScope="" ma:versionID="2f3504899c5469cc8bca9171eeaad4c7">
  <xsd:schema xmlns:xsd="http://www.w3.org/2001/XMLSchema" xmlns:xs="http://www.w3.org/2001/XMLSchema" xmlns:p="http://schemas.microsoft.com/office/2006/metadata/properties" xmlns:ns2="58267acb-28c3-4570-aab5-4e0bddc0ac7f" targetNamespace="http://schemas.microsoft.com/office/2006/metadata/properties" ma:root="true" ma:fieldsID="2e8afcd33007b61f527177662782c0b9" ns2:_="">
    <xsd:import namespace="58267acb-28c3-4570-aab5-4e0bddc0ac7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267acb-28c3-4570-aab5-4e0bddc0ac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733010-719D-4CBA-84A8-334218F82CFE}">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 ds:uri="58267acb-28c3-4570-aab5-4e0bddc0ac7f"/>
    <ds:schemaRef ds:uri="http://www.w3.org/XML/1998/namespace"/>
    <ds:schemaRef ds:uri="http://purl.org/dc/dcmitype/"/>
  </ds:schemaRefs>
</ds:datastoreItem>
</file>

<file path=customXml/itemProps2.xml><?xml version="1.0" encoding="utf-8"?>
<ds:datastoreItem xmlns:ds="http://schemas.openxmlformats.org/officeDocument/2006/customXml" ds:itemID="{8200C048-BD6A-47C6-A035-CA3FC2A080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267acb-28c3-4570-aab5-4e0bddc0ac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CF2BF4-D5C8-41EF-9C3A-C956879C76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3027</TotalTime>
  <Words>1309</Words>
  <Application>Microsoft Office PowerPoint</Application>
  <PresentationFormat>Widescreen</PresentationFormat>
  <Paragraphs>254</Paragraphs>
  <Slides>16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Gill Sans Light</vt:lpstr>
      <vt:lpstr>Segoe UI Emoji</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leslie</dc:creator>
  <cp:lastModifiedBy>Willis Cheung</cp:lastModifiedBy>
  <cp:revision>80</cp:revision>
  <dcterms:created xsi:type="dcterms:W3CDTF">2019-02-01T16:49:39Z</dcterms:created>
  <dcterms:modified xsi:type="dcterms:W3CDTF">2019-04-10T23:47:51Z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0x01010018C476659C07CE4FA5B68B78F03BA1D9</vt:lpwstr>
  </property>
</Properties>
</file>