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68" r:id="rId5"/>
    <p:sldId id="265" r:id="rId6"/>
    <p:sldId id="267" r:id="rId7"/>
    <p:sldId id="261" r:id="rId8"/>
    <p:sldId id="26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0000"/>
    <a:srgbClr val="718820"/>
    <a:srgbClr val="5B6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5" autoAdjust="0"/>
  </p:normalViewPr>
  <p:slideViewPr>
    <p:cSldViewPr snapToGrid="0" snapToObjects="1">
      <p:cViewPr>
        <p:scale>
          <a:sx n="75" d="100"/>
          <a:sy n="75" d="100"/>
        </p:scale>
        <p:origin x="1574" y="-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5F0F7-793C-A141-80A9-8ED2AF214A85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FDA1A-2B4F-E64B-B204-80259062C7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5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This presentation in mandatory for all of the team,</a:t>
            </a:r>
            <a:r>
              <a:rPr lang="en-US" baseline="0" dirty="0"/>
              <a:t> No presentation = 0% (Project)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The presentation length should be EXACTLY 150 seconds (2.5 minutes)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Please do not change the fonts!</a:t>
            </a:r>
            <a:endParaRPr lang="en-US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Presentation time: April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baseline="0" dirty="0"/>
              <a:t>, from 2:00 to 3:15pm, BI 587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1200" dirty="0">
                <a:latin typeface="Gill Sans Light"/>
                <a:cs typeface="Gill Sans Light"/>
              </a:rPr>
              <a:t>Reason #1 </a:t>
            </a:r>
            <a:r>
              <a:rPr lang="en-CA" sz="1200" dirty="0">
                <a:solidFill>
                  <a:prstClr val="black"/>
                </a:solidFill>
                <a:latin typeface="Gill Sans Light"/>
                <a:ea typeface="Segoe UI Emoji" panose="020B0502040204020203" pitchFamily="34" charset="0"/>
              </a:rPr>
              <a:t>Currently, </a:t>
            </a:r>
            <a:r>
              <a:rPr lang="en-CA" sz="12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stress </a:t>
            </a:r>
            <a:r>
              <a:rPr lang="en-CA" sz="1200" dirty="0">
                <a:solidFill>
                  <a:prstClr val="black"/>
                </a:solidFill>
                <a:latin typeface="Gill Sans Light"/>
                <a:ea typeface="Segoe UI Emoji" panose="020B0502040204020203" pitchFamily="34" charset="0"/>
              </a:rPr>
              <a:t>and </a:t>
            </a:r>
            <a:r>
              <a:rPr lang="en-CA" sz="12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sleep disorders </a:t>
            </a:r>
            <a:r>
              <a:rPr lang="en-CA" sz="1200" dirty="0">
                <a:solidFill>
                  <a:prstClr val="black"/>
                </a:solidFill>
                <a:latin typeface="Gill Sans Light"/>
                <a:ea typeface="Segoe UI Emoji" panose="020B0502040204020203" pitchFamily="34" charset="0"/>
              </a:rPr>
              <a:t>are </a:t>
            </a:r>
            <a:r>
              <a:rPr lang="en-CA" sz="12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treated under different pharmacotherapies </a:t>
            </a:r>
            <a:r>
              <a:rPr lang="en-CA" sz="1200" dirty="0">
                <a:solidFill>
                  <a:prstClr val="black"/>
                </a:solidFill>
                <a:latin typeface="Gill Sans Light"/>
                <a:ea typeface="Segoe UI Emoji" panose="020B0502040204020203" pitchFamily="34" charset="0"/>
              </a:rPr>
              <a:t>emerging concepts highlight the need to </a:t>
            </a:r>
            <a:r>
              <a:rPr lang="en-CA" sz="12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treat </a:t>
            </a:r>
            <a:r>
              <a:rPr lang="en-CA" sz="1200" dirty="0">
                <a:latin typeface="Gill Sans Light"/>
                <a:ea typeface="Segoe UI Emoji" panose="020B0502040204020203" pitchFamily="34" charset="0"/>
              </a:rPr>
              <a:t>patients with both </a:t>
            </a:r>
            <a:r>
              <a:rPr lang="en-CA" sz="12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co-existing symptoms differently </a:t>
            </a: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CA" sz="1200" dirty="0">
                <a:solidFill>
                  <a:prstClr val="black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Gill Sans Light"/>
              </a:rPr>
              <a:t>Reason #2 </a:t>
            </a:r>
            <a:r>
              <a:rPr lang="en-CA" sz="12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Sleeping disorders </a:t>
            </a:r>
            <a:r>
              <a:rPr lang="en-CA" sz="1200" dirty="0">
                <a:latin typeface="Gill Sans Light"/>
                <a:ea typeface="Segoe UI Emoji" panose="020B0502040204020203" pitchFamily="34" charset="0"/>
              </a:rPr>
              <a:t>affect over </a:t>
            </a:r>
            <a:r>
              <a:rPr lang="en-CA" sz="12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35% of Canadians</a:t>
            </a:r>
            <a:r>
              <a:rPr lang="en-CA" sz="1200" dirty="0">
                <a:latin typeface="Gill Sans Light"/>
                <a:ea typeface="Segoe UI Emoji" panose="020B0502040204020203" pitchFamily="34" charset="0"/>
              </a:rPr>
              <a:t>. In addition</a:t>
            </a:r>
            <a:r>
              <a:rPr lang="en-CA" sz="12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, 25% of Canadians will experience excessive stress </a:t>
            </a:r>
            <a:r>
              <a:rPr lang="en-CA" sz="1200" dirty="0">
                <a:latin typeface="Gill Sans Light"/>
                <a:ea typeface="Segoe UI Emoji" panose="020B0502040204020203" pitchFamily="34" charset="0"/>
              </a:rPr>
              <a:t>in their lifetime. </a:t>
            </a:r>
            <a:r>
              <a:rPr lang="en-CA" sz="12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has been found that over </a:t>
            </a:r>
            <a:r>
              <a:rPr lang="en-CA" sz="1200" dirty="0">
                <a:solidFill>
                  <a:srgbClr val="7030A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50% of stress patients also suffer from insomnia and vice versa</a:t>
            </a:r>
            <a:endParaRPr lang="en-US" sz="1200" dirty="0">
              <a:latin typeface="Gill Sans Light"/>
              <a:cs typeface="Gill Sans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Gill Sans Light"/>
              <a:cs typeface="Gill Sans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9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6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9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6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68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FDA1A-2B4F-E64B-B204-80259062C7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8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5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3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3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0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7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71F7-B3AF-F943-9B91-E5D49969FB8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F7B2-E94F-5D49-B27C-D56479E7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3542"/>
            <a:ext cx="9144000" cy="3832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326777"/>
            <a:ext cx="8458199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pc="208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libri"/>
              </a:rPr>
              <a:t>Exploring the Associations Between Sleep Disorders and Stress Using Social Media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9268" y="1967226"/>
            <a:ext cx="7486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i="1" dirty="0">
                <a:solidFill>
                  <a:schemeClr val="bg1">
                    <a:lumMod val="95000"/>
                  </a:schemeClr>
                </a:solidFill>
                <a:latin typeface="Gill Sans Light"/>
                <a:cs typeface="Gill Sans Light"/>
              </a:rPr>
              <a:t>Dataset: Twitter 400 GB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4435" y="4222361"/>
            <a:ext cx="25178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5B6E1A"/>
                </a:solidFill>
                <a:latin typeface="Gill Sans Light"/>
                <a:cs typeface="Gill Sans Light"/>
              </a:rPr>
              <a:t>Team Members: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961" y="4728877"/>
            <a:ext cx="2963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Willis Cheung #1</a:t>
            </a:r>
          </a:p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Justin Woods #2</a:t>
            </a:r>
          </a:p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Julian Mulia #3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3887824"/>
            <a:ext cx="9144000" cy="66840"/>
          </a:xfrm>
          <a:prstGeom prst="rect">
            <a:avLst/>
          </a:prstGeom>
          <a:solidFill>
            <a:srgbClr val="5B6E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92915B-72ED-704A-839B-1E66DDFD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391" y="5695027"/>
            <a:ext cx="1335256" cy="9956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804665-93B3-CF4D-B99E-BA20613A0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449" y="5994079"/>
            <a:ext cx="1335256" cy="7408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06BFA2-4F81-084A-B0AB-9DA6CE255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315" y="5610715"/>
            <a:ext cx="669624" cy="7408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0A4327-D2BD-D940-82E0-FA7946C3B9E8}"/>
              </a:ext>
            </a:extLst>
          </p:cNvPr>
          <p:cNvSpPr txBox="1"/>
          <p:nvPr/>
        </p:nvSpPr>
        <p:spPr>
          <a:xfrm>
            <a:off x="5740400" y="6390449"/>
            <a:ext cx="220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ENSF 619.25</a:t>
            </a:r>
          </a:p>
          <a:p>
            <a:pPr algn="ctr"/>
            <a:r>
              <a:rPr lang="en-US" sz="1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Machine Learning-Winter 2019</a:t>
            </a:r>
          </a:p>
        </p:txBody>
      </p:sp>
    </p:spTree>
    <p:extLst>
      <p:ext uri="{BB962C8B-B14F-4D97-AF65-F5344CB8AC3E}">
        <p14:creationId xmlns:p14="http://schemas.microsoft.com/office/powerpoint/2010/main" val="261323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336" y="323382"/>
            <a:ext cx="82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spc="208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libri"/>
              </a:rPr>
              <a:t>Exploring the Associations Between Sleep Disorders and Stress Using Social Media Analysis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224" y="1542037"/>
            <a:ext cx="78509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Why analyzing the association between sleep disorders and stress?</a:t>
            </a:r>
            <a:endParaRPr lang="en-US" sz="2800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4FE4E0-3816-2547-9605-F3C28DA5D9D0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09AC26-90F4-2A4D-9FD5-1AE4B1CD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0183E4-6DCF-7049-A99C-67E5D77FCDF1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5922E35-5485-7440-A948-F6010C63B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1400B-94D8-A740-899D-5E8EA987B5CE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59984" y="4025852"/>
            <a:ext cx="85454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6125" indent="-457200">
              <a:spcBef>
                <a:spcPts val="600"/>
              </a:spcBef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2000" b="1" dirty="0">
                <a:latin typeface="Gill Sans Light"/>
                <a:cs typeface="Gill Sans Light"/>
              </a:rPr>
              <a:t>Reason #1</a:t>
            </a:r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Gill Sans Light"/>
                <a:cs typeface="Gill Sans Light"/>
              </a:rPr>
              <a:t>Clinically emerging </a:t>
            </a:r>
            <a:r>
              <a:rPr lang="en-CA" sz="2000" dirty="0">
                <a:solidFill>
                  <a:prstClr val="black"/>
                </a:solidFill>
                <a:latin typeface="Gill Sans Light"/>
                <a:ea typeface="Segoe UI Emoji" panose="020B0502040204020203" pitchFamily="34" charset="0"/>
              </a:rPr>
              <a:t>concepts highlight the need to 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treat </a:t>
            </a:r>
            <a:r>
              <a:rPr lang="en-CA" sz="2000" dirty="0">
                <a:latin typeface="Gill Sans Light"/>
                <a:ea typeface="Segoe UI Emoji" panose="020B0502040204020203" pitchFamily="34" charset="0"/>
              </a:rPr>
              <a:t>patients with both 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co-existing symptoms differently </a:t>
            </a:r>
          </a:p>
          <a:p>
            <a:pPr marL="746125" indent="-457200">
              <a:spcBef>
                <a:spcPts val="600"/>
              </a:spcBef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CA" sz="2000" b="1" dirty="0">
                <a:latin typeface="Gill Sans Light"/>
                <a:cs typeface="Gill Sans Light"/>
              </a:rPr>
              <a:t>Reason #2</a:t>
            </a:r>
            <a:r>
              <a:rPr lang="en-CA" sz="2000" dirty="0">
                <a:latin typeface="Gill Sans Light"/>
                <a:cs typeface="Gill Sans Light"/>
              </a:rPr>
              <a:t> 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Sleeping disorders</a:t>
            </a:r>
            <a:r>
              <a:rPr lang="en-CA" sz="2000" dirty="0">
                <a:latin typeface="Gill Sans Light"/>
                <a:ea typeface="Segoe UI Emoji" panose="020B0502040204020203" pitchFamily="34" charset="0"/>
              </a:rPr>
              <a:t> and 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excessive stress </a:t>
            </a:r>
            <a:r>
              <a:rPr lang="en-CA" sz="2000" dirty="0">
                <a:latin typeface="Gill Sans Light"/>
                <a:ea typeface="Segoe UI Emoji" panose="020B0502040204020203" pitchFamily="34" charset="0"/>
              </a:rPr>
              <a:t>affect over 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35% </a:t>
            </a:r>
            <a:r>
              <a:rPr lang="en-CA" sz="2000" dirty="0">
                <a:latin typeface="Gill Sans Light"/>
                <a:ea typeface="Segoe UI Emoji" panose="020B0502040204020203" pitchFamily="34" charset="0"/>
              </a:rPr>
              <a:t>and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 25% </a:t>
            </a:r>
            <a:r>
              <a:rPr lang="en-CA" sz="2000" dirty="0">
                <a:latin typeface="Gill Sans Light"/>
                <a:ea typeface="Segoe UI Emoji" panose="020B0502040204020203" pitchFamily="34" charset="0"/>
              </a:rPr>
              <a:t>of 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Canadians </a:t>
            </a:r>
            <a:r>
              <a:rPr lang="en-CA" sz="2000" dirty="0">
                <a:latin typeface="Gill Sans Light"/>
                <a:ea typeface="Segoe UI Emoji" panose="020B0502040204020203" pitchFamily="34" charset="0"/>
              </a:rPr>
              <a:t>respectively in their lifetime </a:t>
            </a:r>
          </a:p>
          <a:p>
            <a:pPr marL="746125" indent="-457200">
              <a:spcBef>
                <a:spcPts val="600"/>
              </a:spcBef>
              <a:buClr>
                <a:srgbClr val="5B6E1A"/>
              </a:buClr>
              <a:buSzPct val="80000"/>
              <a:buFont typeface="Courier New"/>
              <a:buChar char="o"/>
            </a:pPr>
            <a:r>
              <a:rPr lang="en-US" sz="2000" b="1" dirty="0">
                <a:latin typeface="Gill Sans Light"/>
                <a:cs typeface="Gill Sans Light"/>
              </a:rPr>
              <a:t>Reason #3</a:t>
            </a:r>
            <a:r>
              <a:rPr lang="en-US" sz="2000" dirty="0">
                <a:latin typeface="Gill Sans Light"/>
                <a:cs typeface="Gill Sans Light"/>
              </a:rPr>
              <a:t> 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50% </a:t>
            </a:r>
            <a:r>
              <a:rPr lang="en-CA" sz="2000" dirty="0">
                <a:latin typeface="Gill Sans Light"/>
                <a:ea typeface="Segoe UI Emoji" panose="020B0502040204020203" pitchFamily="34" charset="0"/>
              </a:rPr>
              <a:t>of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 stress patients </a:t>
            </a:r>
            <a:r>
              <a:rPr lang="en-CA" sz="2000" dirty="0">
                <a:latin typeface="Gill Sans Light"/>
                <a:ea typeface="Segoe UI Emoji" panose="020B0502040204020203" pitchFamily="34" charset="0"/>
              </a:rPr>
              <a:t>also suffer from</a:t>
            </a:r>
            <a:r>
              <a:rPr lang="en-CA" sz="2000" dirty="0">
                <a:solidFill>
                  <a:srgbClr val="7030A0"/>
                </a:solidFill>
                <a:latin typeface="Gill Sans Light"/>
                <a:ea typeface="Segoe UI Emoji" panose="020B0502040204020203" pitchFamily="34" charset="0"/>
              </a:rPr>
              <a:t> sleep disorders </a:t>
            </a:r>
            <a:r>
              <a:rPr lang="en-CA" sz="2000" dirty="0">
                <a:latin typeface="Gill Sans Light"/>
                <a:ea typeface="Segoe UI Emoji" panose="020B0502040204020203" pitchFamily="34" charset="0"/>
              </a:rPr>
              <a:t>and vice versa</a:t>
            </a:r>
            <a:endParaRPr lang="en-US" sz="2000" dirty="0">
              <a:latin typeface="Gill Sans Light"/>
              <a:cs typeface="Gill Sans Light"/>
            </a:endParaRPr>
          </a:p>
        </p:txBody>
      </p:sp>
      <p:pic>
        <p:nvPicPr>
          <p:cNvPr id="17" name="Picture 14" descr="http://www.sclance.com/pngs/stress-png/stress_png_13222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67" y="2830371"/>
            <a:ext cx="1199809" cy="11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70280" y="2566287"/>
            <a:ext cx="167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Gill Sans Light"/>
              </a:rPr>
              <a:t>Stressed?</a:t>
            </a:r>
          </a:p>
        </p:txBody>
      </p:sp>
      <p:pic>
        <p:nvPicPr>
          <p:cNvPr id="22" name="Picture 12" descr="Image result for no sleep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80" y="2900925"/>
            <a:ext cx="1058701" cy="105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58521" y="2566287"/>
            <a:ext cx="214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Gill Sans Light"/>
              </a:rPr>
              <a:t>Can’t Sleep?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5016" y="2971571"/>
            <a:ext cx="112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Gill Sans Light"/>
              </a:rPr>
              <a:t>Both?</a:t>
            </a: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2325137">
            <a:off x="4919286" y="2797582"/>
            <a:ext cx="1010736" cy="830891"/>
            <a:chOff x="1037" y="366"/>
            <a:chExt cx="562" cy="462"/>
          </a:xfrm>
          <a:solidFill>
            <a:srgbClr val="86BC25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1102" y="366"/>
              <a:ext cx="497" cy="385"/>
            </a:xfrm>
            <a:custGeom>
              <a:avLst/>
              <a:gdLst>
                <a:gd name="T0" fmla="*/ 1 w 123"/>
                <a:gd name="T1" fmla="*/ 91 h 95"/>
                <a:gd name="T2" fmla="*/ 3 w 123"/>
                <a:gd name="T3" fmla="*/ 94 h 95"/>
                <a:gd name="T4" fmla="*/ 6 w 123"/>
                <a:gd name="T5" fmla="*/ 92 h 95"/>
                <a:gd name="T6" fmla="*/ 120 w 123"/>
                <a:gd name="T7" fmla="*/ 6 h 95"/>
                <a:gd name="T8" fmla="*/ 122 w 123"/>
                <a:gd name="T9" fmla="*/ 3 h 95"/>
                <a:gd name="T10" fmla="*/ 120 w 123"/>
                <a:gd name="T11" fmla="*/ 1 h 95"/>
                <a:gd name="T12" fmla="*/ 1 w 123"/>
                <a:gd name="T13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5">
                  <a:moveTo>
                    <a:pt x="1" y="91"/>
                  </a:moveTo>
                  <a:cubicBezTo>
                    <a:pt x="0" y="92"/>
                    <a:pt x="1" y="94"/>
                    <a:pt x="3" y="94"/>
                  </a:cubicBezTo>
                  <a:cubicBezTo>
                    <a:pt x="4" y="95"/>
                    <a:pt x="6" y="94"/>
                    <a:pt x="6" y="92"/>
                  </a:cubicBezTo>
                  <a:cubicBezTo>
                    <a:pt x="15" y="54"/>
                    <a:pt x="77" y="7"/>
                    <a:pt x="120" y="6"/>
                  </a:cubicBezTo>
                  <a:cubicBezTo>
                    <a:pt x="121" y="6"/>
                    <a:pt x="123" y="5"/>
                    <a:pt x="122" y="3"/>
                  </a:cubicBezTo>
                  <a:cubicBezTo>
                    <a:pt x="122" y="2"/>
                    <a:pt x="121" y="0"/>
                    <a:pt x="120" y="1"/>
                  </a:cubicBezTo>
                  <a:cubicBezTo>
                    <a:pt x="74" y="2"/>
                    <a:pt x="10" y="50"/>
                    <a:pt x="1" y="9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037" y="670"/>
              <a:ext cx="178" cy="158"/>
            </a:xfrm>
            <a:custGeom>
              <a:avLst/>
              <a:gdLst>
                <a:gd name="T0" fmla="*/ 3 w 44"/>
                <a:gd name="T1" fmla="*/ 3 h 39"/>
                <a:gd name="T2" fmla="*/ 6 w 44"/>
                <a:gd name="T3" fmla="*/ 37 h 39"/>
                <a:gd name="T4" fmla="*/ 7 w 44"/>
                <a:gd name="T5" fmla="*/ 39 h 39"/>
                <a:gd name="T6" fmla="*/ 9 w 44"/>
                <a:gd name="T7" fmla="*/ 38 h 39"/>
                <a:gd name="T8" fmla="*/ 34 w 44"/>
                <a:gd name="T9" fmla="*/ 25 h 39"/>
                <a:gd name="T10" fmla="*/ 43 w 44"/>
                <a:gd name="T11" fmla="*/ 19 h 39"/>
                <a:gd name="T12" fmla="*/ 44 w 44"/>
                <a:gd name="T13" fmla="*/ 15 h 39"/>
                <a:gd name="T14" fmla="*/ 40 w 44"/>
                <a:gd name="T15" fmla="*/ 14 h 39"/>
                <a:gd name="T16" fmla="*/ 31 w 44"/>
                <a:gd name="T17" fmla="*/ 20 h 39"/>
                <a:gd name="T18" fmla="*/ 10 w 44"/>
                <a:gd name="T19" fmla="*/ 32 h 39"/>
                <a:gd name="T20" fmla="*/ 7 w 44"/>
                <a:gd name="T21" fmla="*/ 17 h 39"/>
                <a:gd name="T22" fmla="*/ 8 w 44"/>
                <a:gd name="T23" fmla="*/ 4 h 39"/>
                <a:gd name="T24" fmla="*/ 8 w 44"/>
                <a:gd name="T25" fmla="*/ 3 h 39"/>
                <a:gd name="T26" fmla="*/ 6 w 44"/>
                <a:gd name="T27" fmla="*/ 1 h 39"/>
                <a:gd name="T28" fmla="*/ 3 w 44"/>
                <a:gd name="T2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39">
                  <a:moveTo>
                    <a:pt x="3" y="3"/>
                  </a:moveTo>
                  <a:cubicBezTo>
                    <a:pt x="0" y="13"/>
                    <a:pt x="3" y="27"/>
                    <a:pt x="6" y="3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8" y="36"/>
                    <a:pt x="26" y="30"/>
                    <a:pt x="34" y="2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18"/>
                    <a:pt x="44" y="16"/>
                    <a:pt x="44" y="15"/>
                  </a:cubicBezTo>
                  <a:cubicBezTo>
                    <a:pt x="43" y="13"/>
                    <a:pt x="41" y="13"/>
                    <a:pt x="40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4" y="25"/>
                    <a:pt x="17" y="30"/>
                    <a:pt x="10" y="32"/>
                  </a:cubicBezTo>
                  <a:cubicBezTo>
                    <a:pt x="9" y="28"/>
                    <a:pt x="8" y="22"/>
                    <a:pt x="7" y="17"/>
                  </a:cubicBezTo>
                  <a:cubicBezTo>
                    <a:pt x="7" y="12"/>
                    <a:pt x="7" y="8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4" y="0"/>
                    <a:pt x="3" y="1"/>
                    <a:pt x="3" y="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"/>
          <p:cNvGrpSpPr>
            <a:grpSpLocks noChangeAspect="1"/>
          </p:cNvGrpSpPr>
          <p:nvPr/>
        </p:nvGrpSpPr>
        <p:grpSpPr bwMode="auto">
          <a:xfrm rot="19007561" flipH="1">
            <a:off x="2557500" y="2820803"/>
            <a:ext cx="1029743" cy="846515"/>
            <a:chOff x="1037" y="366"/>
            <a:chExt cx="562" cy="462"/>
          </a:xfrm>
          <a:solidFill>
            <a:srgbClr val="86BC25"/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102" y="366"/>
              <a:ext cx="497" cy="385"/>
            </a:xfrm>
            <a:custGeom>
              <a:avLst/>
              <a:gdLst>
                <a:gd name="T0" fmla="*/ 1 w 123"/>
                <a:gd name="T1" fmla="*/ 91 h 95"/>
                <a:gd name="T2" fmla="*/ 3 w 123"/>
                <a:gd name="T3" fmla="*/ 94 h 95"/>
                <a:gd name="T4" fmla="*/ 6 w 123"/>
                <a:gd name="T5" fmla="*/ 92 h 95"/>
                <a:gd name="T6" fmla="*/ 120 w 123"/>
                <a:gd name="T7" fmla="*/ 6 h 95"/>
                <a:gd name="T8" fmla="*/ 122 w 123"/>
                <a:gd name="T9" fmla="*/ 3 h 95"/>
                <a:gd name="T10" fmla="*/ 120 w 123"/>
                <a:gd name="T11" fmla="*/ 1 h 95"/>
                <a:gd name="T12" fmla="*/ 1 w 123"/>
                <a:gd name="T13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5">
                  <a:moveTo>
                    <a:pt x="1" y="91"/>
                  </a:moveTo>
                  <a:cubicBezTo>
                    <a:pt x="0" y="92"/>
                    <a:pt x="1" y="94"/>
                    <a:pt x="3" y="94"/>
                  </a:cubicBezTo>
                  <a:cubicBezTo>
                    <a:pt x="4" y="95"/>
                    <a:pt x="6" y="94"/>
                    <a:pt x="6" y="92"/>
                  </a:cubicBezTo>
                  <a:cubicBezTo>
                    <a:pt x="15" y="54"/>
                    <a:pt x="77" y="7"/>
                    <a:pt x="120" y="6"/>
                  </a:cubicBezTo>
                  <a:cubicBezTo>
                    <a:pt x="121" y="6"/>
                    <a:pt x="123" y="5"/>
                    <a:pt x="122" y="3"/>
                  </a:cubicBezTo>
                  <a:cubicBezTo>
                    <a:pt x="122" y="2"/>
                    <a:pt x="121" y="0"/>
                    <a:pt x="120" y="1"/>
                  </a:cubicBezTo>
                  <a:cubicBezTo>
                    <a:pt x="74" y="2"/>
                    <a:pt x="10" y="50"/>
                    <a:pt x="1" y="9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037" y="670"/>
              <a:ext cx="178" cy="158"/>
            </a:xfrm>
            <a:custGeom>
              <a:avLst/>
              <a:gdLst>
                <a:gd name="T0" fmla="*/ 3 w 44"/>
                <a:gd name="T1" fmla="*/ 3 h 39"/>
                <a:gd name="T2" fmla="*/ 6 w 44"/>
                <a:gd name="T3" fmla="*/ 37 h 39"/>
                <a:gd name="T4" fmla="*/ 7 w 44"/>
                <a:gd name="T5" fmla="*/ 39 h 39"/>
                <a:gd name="T6" fmla="*/ 9 w 44"/>
                <a:gd name="T7" fmla="*/ 38 h 39"/>
                <a:gd name="T8" fmla="*/ 34 w 44"/>
                <a:gd name="T9" fmla="*/ 25 h 39"/>
                <a:gd name="T10" fmla="*/ 43 w 44"/>
                <a:gd name="T11" fmla="*/ 19 h 39"/>
                <a:gd name="T12" fmla="*/ 44 w 44"/>
                <a:gd name="T13" fmla="*/ 15 h 39"/>
                <a:gd name="T14" fmla="*/ 40 w 44"/>
                <a:gd name="T15" fmla="*/ 14 h 39"/>
                <a:gd name="T16" fmla="*/ 31 w 44"/>
                <a:gd name="T17" fmla="*/ 20 h 39"/>
                <a:gd name="T18" fmla="*/ 10 w 44"/>
                <a:gd name="T19" fmla="*/ 32 h 39"/>
                <a:gd name="T20" fmla="*/ 7 w 44"/>
                <a:gd name="T21" fmla="*/ 17 h 39"/>
                <a:gd name="T22" fmla="*/ 8 w 44"/>
                <a:gd name="T23" fmla="*/ 4 h 39"/>
                <a:gd name="T24" fmla="*/ 8 w 44"/>
                <a:gd name="T25" fmla="*/ 3 h 39"/>
                <a:gd name="T26" fmla="*/ 6 w 44"/>
                <a:gd name="T27" fmla="*/ 1 h 39"/>
                <a:gd name="T28" fmla="*/ 3 w 44"/>
                <a:gd name="T2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39">
                  <a:moveTo>
                    <a:pt x="3" y="3"/>
                  </a:moveTo>
                  <a:cubicBezTo>
                    <a:pt x="0" y="13"/>
                    <a:pt x="3" y="27"/>
                    <a:pt x="6" y="3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8" y="36"/>
                    <a:pt x="26" y="30"/>
                    <a:pt x="34" y="2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18"/>
                    <a:pt x="44" y="16"/>
                    <a:pt x="44" y="15"/>
                  </a:cubicBezTo>
                  <a:cubicBezTo>
                    <a:pt x="43" y="13"/>
                    <a:pt x="41" y="13"/>
                    <a:pt x="40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4" y="25"/>
                    <a:pt x="17" y="30"/>
                    <a:pt x="10" y="32"/>
                  </a:cubicBezTo>
                  <a:cubicBezTo>
                    <a:pt x="9" y="28"/>
                    <a:pt x="8" y="22"/>
                    <a:pt x="7" y="17"/>
                  </a:cubicBezTo>
                  <a:cubicBezTo>
                    <a:pt x="7" y="12"/>
                    <a:pt x="7" y="8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4" y="0"/>
                    <a:pt x="3" y="1"/>
                    <a:pt x="3" y="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4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Light"/>
                <a:cs typeface="Gill Sans Light"/>
              </a:rPr>
              <a:t>Overall Methodology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336" y="323382"/>
            <a:ext cx="82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spc="208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libri"/>
              </a:rPr>
              <a:t>Exploring the Associations Between Sleep Disorders and Stress Using Social Media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2446"/>
          <a:stretch/>
        </p:blipFill>
        <p:spPr>
          <a:xfrm>
            <a:off x="265697" y="2082170"/>
            <a:ext cx="8878303" cy="10587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65696" y="3116015"/>
            <a:ext cx="176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Twitter Streaming API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~50 million tweets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Collected 3 months span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400 GB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6920" y="3084503"/>
            <a:ext cx="33123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Remove punctuation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Convert to lowercase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Negation substitution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Province correction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Emoji conversion</a:t>
            </a:r>
          </a:p>
          <a:p>
            <a:pPr marL="342900" indent="-34290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4640" y="3116015"/>
            <a:ext cx="1780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Location: Canada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Keywords Extraction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Keyword Filtering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Language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 smtClean="0"/>
              <a:t>Originality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 smtClean="0"/>
              <a:t>Spam Filtering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685647" y="3116015"/>
            <a:ext cx="1592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(P) Psychological Stress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(Z) Sleep Disorder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(B) Both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(U) Unclear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(N) Neither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49682" y="3116015"/>
            <a:ext cx="31342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Visualizations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Supervised:</a:t>
            </a:r>
          </a:p>
          <a:p>
            <a:pPr marL="401638" lvl="1" indent="-90488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Binary Naïve Bayes</a:t>
            </a:r>
          </a:p>
          <a:p>
            <a:pPr marL="401638" lvl="1" indent="-90488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Logistic Regression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Unsupervised</a:t>
            </a:r>
          </a:p>
          <a:p>
            <a:pPr marL="401638" lvl="1" indent="-90488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BDA</a:t>
            </a:r>
          </a:p>
          <a:p>
            <a:pPr marL="401638" lvl="1" indent="-90488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LDA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4"/>
          <a:srcRect t="23373"/>
          <a:stretch/>
        </p:blipFill>
        <p:spPr>
          <a:xfrm>
            <a:off x="2522436" y="5189885"/>
            <a:ext cx="1759781" cy="136960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/>
          <a:srcRect t="22261"/>
          <a:stretch/>
        </p:blipFill>
        <p:spPr>
          <a:xfrm>
            <a:off x="4507502" y="5189885"/>
            <a:ext cx="1759781" cy="136803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13461" r="15523" b="15274"/>
          <a:stretch/>
        </p:blipFill>
        <p:spPr>
          <a:xfrm>
            <a:off x="6492567" y="5189885"/>
            <a:ext cx="2008197" cy="14469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16710" r="29318" b="19676"/>
          <a:stretch/>
        </p:blipFill>
        <p:spPr>
          <a:xfrm>
            <a:off x="537370" y="5089526"/>
            <a:ext cx="1759781" cy="175978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37207" y="4655193"/>
            <a:ext cx="168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Spam Filtering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67283" y="4655193"/>
            <a:ext cx="243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Keyword Extraction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Gill Sans Light"/>
              </a:rPr>
              <a:t>Reddit (stress)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45282" y="4655193"/>
            <a:ext cx="243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Psychological Stress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Gill Sans Light"/>
              </a:rPr>
              <a:t>Word Cloud Keywords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06282" y="4655193"/>
            <a:ext cx="243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Sleep Disorder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Gill Sans Light"/>
              </a:rPr>
              <a:t>Word Cloud Keywords</a:t>
            </a:r>
          </a:p>
        </p:txBody>
      </p:sp>
      <p:sp>
        <p:nvSpPr>
          <p:cNvPr id="1025" name="Isosceles Triangle 1024"/>
          <p:cNvSpPr/>
          <p:nvPr/>
        </p:nvSpPr>
        <p:spPr>
          <a:xfrm flipV="1">
            <a:off x="1142943" y="4385925"/>
            <a:ext cx="6858115" cy="153888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Light"/>
                <a:cs typeface="Gill Sans Light"/>
              </a:rPr>
              <a:t>Overall Methodology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336" y="323382"/>
            <a:ext cx="82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spc="208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libri"/>
              </a:rPr>
              <a:t>Exploring the Associations Between Sleep Disorders and Stress Using Social Media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2446"/>
          <a:stretch/>
        </p:blipFill>
        <p:spPr>
          <a:xfrm>
            <a:off x="265697" y="2082170"/>
            <a:ext cx="8878303" cy="10587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65696" y="3116015"/>
            <a:ext cx="176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Twitter Streaming API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~50 million tweets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Collected 3 months span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400 GB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85647" y="3116015"/>
            <a:ext cx="1592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(P) Psychological Stress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(Z) Sleep Disorder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(B) Both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(U) Unclear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(N) Neither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49682" y="3116015"/>
            <a:ext cx="31342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Visualizations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Supervised:</a:t>
            </a:r>
          </a:p>
          <a:p>
            <a:pPr marL="401638" lvl="1" indent="-90488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Binary Naïve Bayes</a:t>
            </a:r>
          </a:p>
          <a:p>
            <a:pPr marL="401638" lvl="1" indent="-90488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Logistic Regression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Unsupervised</a:t>
            </a:r>
          </a:p>
          <a:p>
            <a:pPr marL="401638" lvl="1" indent="-90488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BDA</a:t>
            </a:r>
          </a:p>
          <a:p>
            <a:pPr marL="401638" lvl="1" indent="-90488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LDA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28683" y="4609026"/>
            <a:ext cx="168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Data Labelling</a:t>
            </a:r>
          </a:p>
        </p:txBody>
      </p:sp>
      <p:sp>
        <p:nvSpPr>
          <p:cNvPr id="1025" name="Isosceles Triangle 1024"/>
          <p:cNvSpPr/>
          <p:nvPr/>
        </p:nvSpPr>
        <p:spPr>
          <a:xfrm flipV="1">
            <a:off x="1142943" y="4385925"/>
            <a:ext cx="6858115" cy="153888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6781" y="4938087"/>
            <a:ext cx="8596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1200"/>
              </a:spcBef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Gill Sans Light"/>
              </a:rPr>
              <a:t>(P) Psychological Stress: </a:t>
            </a:r>
            <a:r>
              <a:rPr lang="en-US" sz="1200" dirty="0">
                <a:latin typeface="Gill Sans Light"/>
              </a:rPr>
              <a:t>“My depression and anxiety do not define me!”</a:t>
            </a:r>
          </a:p>
          <a:p>
            <a:pPr marL="182880" indent="-182880">
              <a:spcBef>
                <a:spcPts val="1200"/>
              </a:spcBef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Gill Sans Light"/>
              </a:rPr>
              <a:t>(Z) Sleep Disorder: </a:t>
            </a:r>
            <a:r>
              <a:rPr lang="en-US" sz="1200" dirty="0">
                <a:latin typeface="Gill Sans Light"/>
              </a:rPr>
              <a:t>“Gotta be up for a flight in 6hrs and can't fall asleep"</a:t>
            </a:r>
          </a:p>
          <a:p>
            <a:pPr marL="182880" indent="-182880">
              <a:spcBef>
                <a:spcPts val="1200"/>
              </a:spcBef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Gill Sans Light"/>
              </a:rPr>
              <a:t>(B) Both: </a:t>
            </a:r>
            <a:r>
              <a:rPr lang="en-US" sz="1200" dirty="0">
                <a:latin typeface="Gill Sans Light"/>
              </a:rPr>
              <a:t>“I am up at 10pm feeling depressed and waiting for a capsule to kick in”</a:t>
            </a:r>
          </a:p>
          <a:p>
            <a:pPr marL="182880" indent="-182880">
              <a:spcBef>
                <a:spcPts val="1200"/>
              </a:spcBef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Gill Sans Light"/>
              </a:rPr>
              <a:t>(U) Unclear:</a:t>
            </a:r>
            <a:r>
              <a:rPr lang="en-US" sz="1200" dirty="0">
                <a:latin typeface="Gill Sans Light"/>
              </a:rPr>
              <a:t> “haha I’m depressed now lol”</a:t>
            </a:r>
          </a:p>
          <a:p>
            <a:pPr marL="182880" indent="-182880">
              <a:spcBef>
                <a:spcPts val="1200"/>
              </a:spcBef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Gill Sans Light"/>
              </a:rPr>
              <a:t>(N) Neither: “</a:t>
            </a:r>
            <a:r>
              <a:rPr lang="en-US" sz="1200" dirty="0">
                <a:latin typeface="Gill Sans Light"/>
              </a:rPr>
              <a:t>We're hiring in Victoria  BC  Canada! Click the link in our bio to apply to this job and more”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3187C-A4ED-4CCF-90A4-1981FBC7E009}"/>
              </a:ext>
            </a:extLst>
          </p:cNvPr>
          <p:cNvSpPr txBox="1"/>
          <p:nvPr/>
        </p:nvSpPr>
        <p:spPr>
          <a:xfrm>
            <a:off x="2026920" y="3084503"/>
            <a:ext cx="1592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Remove punctuation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Convert to lowercase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Negation substitution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Province correction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Emoji conversion</a:t>
            </a:r>
          </a:p>
          <a:p>
            <a:pPr marL="342900" indent="-34290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E683-9E7A-4244-8DFD-9686994E916F}"/>
              </a:ext>
            </a:extLst>
          </p:cNvPr>
          <p:cNvSpPr txBox="1"/>
          <p:nvPr/>
        </p:nvSpPr>
        <p:spPr>
          <a:xfrm>
            <a:off x="3814640" y="3116015"/>
            <a:ext cx="1780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Location: Canada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Keywords Extraction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Keyword Filtering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Language</a:t>
            </a:r>
          </a:p>
          <a:p>
            <a:pPr marL="182880" indent="-182880"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Originality</a:t>
            </a:r>
          </a:p>
        </p:txBody>
      </p:sp>
    </p:spTree>
    <p:extLst>
      <p:ext uri="{BB962C8B-B14F-4D97-AF65-F5344CB8AC3E}">
        <p14:creationId xmlns:p14="http://schemas.microsoft.com/office/powerpoint/2010/main" val="37710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Light"/>
                <a:cs typeface="Gill Sans Light"/>
              </a:rPr>
              <a:t>Visualizations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3343C5-5F38-B34B-A6E2-66DA347C13E5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DC54AD-9954-EF42-8F9B-8055E597E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F3FDA2-C8BA-9341-822A-DA90E179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37AD1C-6F8C-9144-AA42-D5012129EEAF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052FEF4-AADF-6741-847D-71B1AE367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5160B5-2AA0-6244-8A80-D81C7C68AEB4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52336" y="323382"/>
            <a:ext cx="82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spc="208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libri"/>
              </a:rPr>
              <a:t>Exploring the Associations Between Sleep Disorders and Stress Using Social Media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"/>
          <a:stretch/>
        </p:blipFill>
        <p:spPr>
          <a:xfrm>
            <a:off x="4749523" y="3093720"/>
            <a:ext cx="4311441" cy="279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/>
          <a:stretch/>
        </p:blipFill>
        <p:spPr>
          <a:xfrm>
            <a:off x="340370" y="3131686"/>
            <a:ext cx="4231630" cy="27143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5859" y="2416524"/>
            <a:ext cx="376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ill Sans Light"/>
              </a:rPr>
              <a:t>Aggregate counts for all labels, separated by regular sleeping hours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49523" y="2416524"/>
            <a:ext cx="383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ill Sans Light"/>
              </a:rPr>
              <a:t>Percentage filled counts for all labels, separated by regular sleeping hours</a:t>
            </a:r>
          </a:p>
        </p:txBody>
      </p:sp>
    </p:spTree>
    <p:extLst>
      <p:ext uri="{BB962C8B-B14F-4D97-AF65-F5344CB8AC3E}">
        <p14:creationId xmlns:p14="http://schemas.microsoft.com/office/powerpoint/2010/main" val="340818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Light"/>
                <a:cs typeface="Gill Sans Light"/>
              </a:rPr>
              <a:t>Visualizations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2336" y="323382"/>
            <a:ext cx="82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spc="208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libri"/>
              </a:rPr>
              <a:t>Exploring the Associations Between Sleep Disorders and Stress Using Social Media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A15BE4-02C8-C446-9171-03D47E9DF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9847"/>
            <a:ext cx="4234964" cy="14990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030A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9" r="19440"/>
          <a:stretch/>
        </p:blipFill>
        <p:spPr>
          <a:xfrm>
            <a:off x="86575" y="2865120"/>
            <a:ext cx="3952889" cy="31597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0" t="40061" r="955" b="38871"/>
          <a:stretch/>
        </p:blipFill>
        <p:spPr>
          <a:xfrm>
            <a:off x="135343" y="5763753"/>
            <a:ext cx="1194595" cy="9357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2064" y="2235331"/>
            <a:ext cx="332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ill Sans Light"/>
              </a:rPr>
              <a:t>Sleep counts per province, by regular sleeping hours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A15BE4-02C8-C446-9171-03D47E9DF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6250"/>
            <a:ext cx="4234964" cy="14905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030A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A15BE4-02C8-C446-9171-03D47E9DF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68" y="5304128"/>
            <a:ext cx="4190828" cy="14905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030A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5026046" y="1426320"/>
            <a:ext cx="332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Stress Heat Map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6046" y="3240940"/>
            <a:ext cx="332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Sleep Heat Map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6046" y="5037289"/>
            <a:ext cx="332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Both Heat Map</a:t>
            </a:r>
          </a:p>
        </p:txBody>
      </p:sp>
    </p:spTree>
    <p:extLst>
      <p:ext uri="{BB962C8B-B14F-4D97-AF65-F5344CB8AC3E}">
        <p14:creationId xmlns:p14="http://schemas.microsoft.com/office/powerpoint/2010/main" val="344169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348" y="1350829"/>
            <a:ext cx="7850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Light"/>
                <a:cs typeface="Gill Sans Light"/>
              </a:rPr>
              <a:t>Final Results [Supervised]</a:t>
            </a:r>
          </a:p>
          <a:p>
            <a:endParaRPr lang="en-US" sz="3000" dirty="0">
              <a:latin typeface="Gill Sans Light"/>
              <a:cs typeface="Gill Sans Light"/>
            </a:endParaRP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endParaRPr lang="en-US" sz="3000" dirty="0">
              <a:latin typeface="Gill Sans Light"/>
              <a:cs typeface="Gill Sans Light"/>
            </a:endParaRP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endParaRPr lang="en-US" sz="3000" dirty="0">
              <a:latin typeface="Gill Sans Light"/>
              <a:cs typeface="Gill Sans Ligh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95DC6-A03B-D540-B294-F68360A99AC3}"/>
              </a:ext>
            </a:extLst>
          </p:cNvPr>
          <p:cNvGrpSpPr/>
          <p:nvPr/>
        </p:nvGrpSpPr>
        <p:grpSpPr>
          <a:xfrm>
            <a:off x="6363300" y="6077430"/>
            <a:ext cx="2697664" cy="786739"/>
            <a:chOff x="6363300" y="6077430"/>
            <a:chExt cx="2697664" cy="7867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E9D253-EB84-8E49-B0E9-51458F0BE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300" y="6366016"/>
              <a:ext cx="596751" cy="4449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CDAD5B0-98DF-0041-91EC-61FE21EB9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2216" y="6376624"/>
              <a:ext cx="878748" cy="48754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2604BE-F0BD-8E47-8EED-915259910994}"/>
                </a:ext>
              </a:extLst>
            </p:cNvPr>
            <p:cNvGrpSpPr/>
            <p:nvPr/>
          </p:nvGrpSpPr>
          <p:grpSpPr>
            <a:xfrm>
              <a:off x="6761709" y="6077430"/>
              <a:ext cx="1694331" cy="781264"/>
              <a:chOff x="4827494" y="4888006"/>
              <a:chExt cx="1761566" cy="73419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C8CB266-89DA-654E-8D5E-444E7E44E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8426" y="488800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D4D94D-E917-034F-BDEE-2637274FA25B}"/>
                  </a:ext>
                </a:extLst>
              </p:cNvPr>
              <p:cNvSpPr txBox="1"/>
              <p:nvPr/>
            </p:nvSpPr>
            <p:spPr>
              <a:xfrm>
                <a:off x="4827494" y="5345206"/>
                <a:ext cx="1761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ENSF 619.25</a:t>
                </a:r>
              </a:p>
              <a:p>
                <a:pPr algn="ctr"/>
                <a:r>
                  <a:rPr lang="en-US" sz="6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Machine Learning-Winter 2019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52336" y="323382"/>
            <a:ext cx="82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spc="208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libri"/>
              </a:rPr>
              <a:t>Exploring the Associations Between Sleep Disorders and Stress Using Social Media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2" t="12694" r="15109" b="13923"/>
          <a:stretch/>
        </p:blipFill>
        <p:spPr>
          <a:xfrm>
            <a:off x="5557897" y="4968833"/>
            <a:ext cx="1761067" cy="1298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41" b="46681"/>
          <a:stretch/>
        </p:blipFill>
        <p:spPr>
          <a:xfrm>
            <a:off x="1684779" y="4873012"/>
            <a:ext cx="2711626" cy="1877213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31028"/>
              </p:ext>
            </p:extLst>
          </p:nvPr>
        </p:nvGraphicFramePr>
        <p:xfrm>
          <a:off x="345682" y="2273061"/>
          <a:ext cx="83983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61">
                  <a:extLst>
                    <a:ext uri="{9D8B030D-6E8A-4147-A177-3AD203B41FA5}">
                      <a16:colId xmlns:a16="http://schemas.microsoft.com/office/drawing/2014/main" val="2339762233"/>
                    </a:ext>
                  </a:extLst>
                </a:gridCol>
                <a:gridCol w="3893569">
                  <a:extLst>
                    <a:ext uri="{9D8B030D-6E8A-4147-A177-3AD203B41FA5}">
                      <a16:colId xmlns:a16="http://schemas.microsoft.com/office/drawing/2014/main" val="3612636137"/>
                    </a:ext>
                  </a:extLst>
                </a:gridCol>
                <a:gridCol w="3732582">
                  <a:extLst>
                    <a:ext uri="{9D8B030D-6E8A-4147-A177-3AD203B41FA5}">
                      <a16:colId xmlns:a16="http://schemas.microsoft.com/office/drawing/2014/main" val="178588817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Higher Odds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Lower Odds 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57271"/>
                  </a:ext>
                </a:extLst>
              </a:tr>
              <a:tr h="438150">
                <a:tc rowSpan="2"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Stress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Wednesday,</a:t>
                      </a:r>
                      <a:r>
                        <a:rPr lang="en-US" sz="1200" baseline="0" dirty="0" smtClean="0"/>
                        <a:t> Thursdays and Sundays Higher odds of being stressed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higher </a:t>
                      </a:r>
                      <a:r>
                        <a:rPr lang="en-US" sz="1200" dirty="0" smtClean="0"/>
                        <a:t>sentiment</a:t>
                      </a:r>
                      <a:r>
                        <a:rPr lang="en-US" sz="1200" baseline="0" dirty="0" smtClean="0"/>
                        <a:t> score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had lower odds of the tweet</a:t>
                      </a:r>
                      <a:r>
                        <a:rPr lang="en-US" sz="1200" baseline="0" dirty="0"/>
                        <a:t> indicating</a:t>
                      </a:r>
                      <a:r>
                        <a:rPr lang="en-US" sz="1200" dirty="0"/>
                        <a:t> stress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19525"/>
                  </a:ext>
                </a:extLst>
              </a:tr>
              <a:tr h="438150">
                <a:tc vMerge="1"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Manitoba, New Brunswick, Ontario and Quebec higher odds of being stressed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Posting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 [12am-1pm] had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 odds of indicating stress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52666"/>
                  </a:ext>
                </a:extLst>
              </a:tr>
              <a:tr h="438150">
                <a:tc rowSpan="2"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4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Sleep 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Manitob</a:t>
                      </a:r>
                      <a:r>
                        <a:rPr lang="en-US" sz="1200" baseline="0" dirty="0"/>
                        <a:t>a users had higher odds of indicating sleep disorders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98318"/>
                  </a:ext>
                </a:extLst>
              </a:tr>
              <a:tr h="438150">
                <a:tc vMerge="1">
                  <a:txBody>
                    <a:bodyPr/>
                    <a:lstStyle/>
                    <a:p>
                      <a:pPr marL="0" algn="r" defTabSz="457200" rtl="0" eaLnBrk="1" latinLnBrk="0" hangingPunct="1"/>
                      <a:endParaRPr lang="en-US" sz="18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Posting between [</a:t>
                      </a:r>
                      <a:r>
                        <a:rPr lang="en-US" sz="1200" dirty="0" smtClean="0"/>
                        <a:t>1-4am</a:t>
                      </a:r>
                      <a:r>
                        <a:rPr lang="en-US" sz="1200" dirty="0"/>
                        <a:t>],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[5-7am]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smtClean="0"/>
                        <a:t>had </a:t>
                      </a:r>
                      <a:r>
                        <a:rPr lang="en-US" sz="1200" dirty="0"/>
                        <a:t>higher odds of indicating a sleep disorder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with higher friends’ count had lower odds of indicating sleep disorders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4759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7155" y="4574243"/>
            <a:ext cx="332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Binary Naïve Bayes – test predictions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74993" y="4574243"/>
            <a:ext cx="332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Stress Labelled Bigram Word Cloud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6427" y="1942751"/>
            <a:ext cx="332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Gill Sans Light"/>
              </a:rPr>
              <a:t>Logistic Regression Correlations</a:t>
            </a:r>
          </a:p>
        </p:txBody>
      </p:sp>
    </p:spTree>
    <p:extLst>
      <p:ext uri="{BB962C8B-B14F-4D97-AF65-F5344CB8AC3E}">
        <p14:creationId xmlns:p14="http://schemas.microsoft.com/office/powerpoint/2010/main" val="39070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Light"/>
                <a:cs typeface="Gill Sans Light"/>
              </a:rPr>
              <a:t>Final Results [Unsupervised]</a:t>
            </a:r>
          </a:p>
          <a:p>
            <a:endParaRPr lang="en-US" sz="3000" dirty="0">
              <a:latin typeface="Gill Sans Light"/>
              <a:cs typeface="Gill Sans Light"/>
            </a:endParaRP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endParaRPr lang="en-US" sz="3000" dirty="0">
              <a:latin typeface="Gill Sans Light"/>
              <a:cs typeface="Gill Sans Light"/>
            </a:endParaRPr>
          </a:p>
          <a:p>
            <a:pPr marL="288925">
              <a:buClr>
                <a:srgbClr val="5B6E1A"/>
              </a:buClr>
              <a:buSzPct val="80000"/>
            </a:pPr>
            <a:endParaRPr lang="en-US" sz="3000" dirty="0">
              <a:latin typeface="Gill Sans Light"/>
              <a:cs typeface="Gill Sans Light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2336" y="323382"/>
            <a:ext cx="82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spc="208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libri"/>
              </a:rPr>
              <a:t>Exploring the Associations Between Sleep Disorders and Stress Using Social Media Analysis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11474"/>
              </p:ext>
            </p:extLst>
          </p:nvPr>
        </p:nvGraphicFramePr>
        <p:xfrm>
          <a:off x="395098" y="2166482"/>
          <a:ext cx="7626232" cy="1920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68232">
                  <a:extLst>
                    <a:ext uri="{9D8B030D-6E8A-4147-A177-3AD203B41FA5}">
                      <a16:colId xmlns:a16="http://schemas.microsoft.com/office/drawing/2014/main" val="31363899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892274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472773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166920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987806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9471913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 1</a:t>
                      </a:r>
                    </a:p>
                  </a:txBody>
                  <a:tcPr>
                    <a:lnL>
                      <a:noFill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  <a:r>
                        <a:rPr lang="en-US" sz="1200" baseline="0" dirty="0"/>
                        <a:t> 3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  <a:r>
                        <a:rPr lang="en-US" sz="1200" baseline="0" dirty="0"/>
                        <a:t> 4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 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821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T w="254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985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58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999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55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Ago</a:t>
                      </a:r>
                    </a:p>
                  </a:txBody>
                  <a:tcPr>
                    <a:lnL>
                      <a:noFill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Health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Late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People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280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About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Work/Life</a:t>
                      </a:r>
                    </a:p>
                  </a:txBody>
                  <a:tcPr>
                    <a:lnL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 Sentiment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Weather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Stress Sentiment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School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978936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31221" y="1865278"/>
            <a:ext cx="33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  <a:latin typeface="Gill Sans Light"/>
              </a:rPr>
              <a:t>LDA Topics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81626"/>
              </p:ext>
            </p:extLst>
          </p:nvPr>
        </p:nvGraphicFramePr>
        <p:xfrm>
          <a:off x="382974" y="4558434"/>
          <a:ext cx="8097520" cy="21031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3638998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2748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8472773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61669207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4987806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294719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 1</a:t>
                      </a:r>
                    </a:p>
                  </a:txBody>
                  <a:tcPr>
                    <a:lnL>
                      <a:noFill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  <a:r>
                        <a:rPr lang="en-US" sz="1200" baseline="0" dirty="0"/>
                        <a:t> 3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 </a:t>
                      </a:r>
                      <a:r>
                        <a:rPr lang="en-US" sz="1200" baseline="0" dirty="0"/>
                        <a:t>4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 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821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T w="254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Emoji_red_heart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Emoji_Pizza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985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58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Emoji_snowflake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Stigma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999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Emoji_heavy_minus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55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Shit</a:t>
                      </a:r>
                    </a:p>
                  </a:txBody>
                  <a:tcPr>
                    <a:lnL>
                      <a:noFill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Institution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Forecast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Alcohol</a:t>
                      </a:r>
                      <a:r>
                        <a:rPr lang="en-US" sz="1200" baseline="0" dirty="0"/>
                        <a:t> Awareness</a:t>
                      </a:r>
                      <a:endParaRPr lang="en-US" sz="12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280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About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Complaints</a:t>
                      </a:r>
                      <a:r>
                        <a:rPr lang="en-US" sz="1200" baseline="0" dirty="0"/>
                        <a:t> on school/life</a:t>
                      </a:r>
                      <a:endParaRPr lang="en-US" sz="1200" dirty="0"/>
                    </a:p>
                  </a:txBody>
                  <a:tcPr>
                    <a:lnL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Complaints</a:t>
                      </a:r>
                      <a:r>
                        <a:rPr lang="en-US" sz="1200" baseline="0" dirty="0"/>
                        <a:t> on weather/cold</a:t>
                      </a:r>
                      <a:endParaRPr lang="en-US" sz="12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Weather forecast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</a:t>
                      </a:r>
                      <a:r>
                        <a:rPr lang="en-US" sz="1200" baseline="0" dirty="0"/>
                        <a:t> Talks</a:t>
                      </a:r>
                      <a:endParaRPr lang="en-US" sz="12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978936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31221" y="4252150"/>
            <a:ext cx="33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  <a:latin typeface="Gill Sans Light"/>
              </a:rPr>
              <a:t>BTM </a:t>
            </a:r>
            <a:r>
              <a:rPr lang="en-US" sz="1600" b="1" dirty="0">
                <a:solidFill>
                  <a:srgbClr val="7030A0"/>
                </a:solidFill>
                <a:latin typeface="Gill Sans Ligh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7860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588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325647"/>
            <a:ext cx="9144000" cy="66840"/>
          </a:xfrm>
          <a:prstGeom prst="rect">
            <a:avLst/>
          </a:prstGeom>
          <a:solidFill>
            <a:srgbClr val="7188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782" y="1359480"/>
            <a:ext cx="7850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Light"/>
                <a:cs typeface="Gill Sans Light"/>
              </a:rPr>
              <a:t>Final Results [Unsupervised]</a:t>
            </a:r>
          </a:p>
          <a:p>
            <a:endParaRPr lang="en-US" sz="3000" dirty="0">
              <a:latin typeface="Gill Sans Light"/>
              <a:cs typeface="Gill Sans Light"/>
            </a:endParaRPr>
          </a:p>
          <a:p>
            <a:pPr marL="746125" indent="-457200">
              <a:buClr>
                <a:srgbClr val="5B6E1A"/>
              </a:buClr>
              <a:buSzPct val="80000"/>
              <a:buFont typeface="Courier New"/>
              <a:buChar char="o"/>
            </a:pPr>
            <a:endParaRPr lang="en-US" sz="3000" dirty="0">
              <a:latin typeface="Gill Sans Light"/>
              <a:cs typeface="Gill Sans Light"/>
            </a:endParaRPr>
          </a:p>
          <a:p>
            <a:pPr marL="288925">
              <a:buClr>
                <a:srgbClr val="5B6E1A"/>
              </a:buClr>
              <a:buSzPct val="80000"/>
            </a:pPr>
            <a:endParaRPr lang="en-US" sz="3000" dirty="0">
              <a:latin typeface="Gill Sans Light"/>
              <a:cs typeface="Gill Sans Light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2336" y="323382"/>
            <a:ext cx="823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spc="208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Calibri"/>
              </a:rPr>
              <a:t>Exploring the Associations Between Sleep Disorders and Stress Using Social Media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31221" y="1865278"/>
            <a:ext cx="33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  <a:latin typeface="Gill Sans Light"/>
              </a:rPr>
              <a:t>LDA Topics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01602"/>
              </p:ext>
            </p:extLst>
          </p:nvPr>
        </p:nvGraphicFramePr>
        <p:xfrm>
          <a:off x="2475230" y="4389120"/>
          <a:ext cx="4406900" cy="906780"/>
        </p:xfrm>
        <a:graphic>
          <a:graphicData uri="http://schemas.openxmlformats.org/drawingml/2006/table">
            <a:tbl>
              <a:tblPr/>
              <a:tblGrid>
                <a:gridCol w="694690">
                  <a:extLst>
                    <a:ext uri="{9D8B030D-6E8A-4147-A177-3AD203B41FA5}">
                      <a16:colId xmlns:a16="http://schemas.microsoft.com/office/drawing/2014/main" val="536500855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71184936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09637404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05576586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018434828"/>
                    </a:ext>
                  </a:extLst>
                </a:gridCol>
              </a:tblGrid>
              <a:tr h="11414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Binary Naïve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Bayes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5674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457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71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72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1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9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</TotalTime>
  <Words>904</Words>
  <Application>Microsoft Office PowerPoint</Application>
  <PresentationFormat>On-screen Show (4:3)</PresentationFormat>
  <Paragraphs>248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Futura Medium</vt:lpstr>
      <vt:lpstr>Gill Sans Light</vt:lpstr>
      <vt:lpstr>Segoe UI Emoji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</dc:creator>
  <cp:lastModifiedBy>Mulia, Julian</cp:lastModifiedBy>
  <cp:revision>65</cp:revision>
  <dcterms:created xsi:type="dcterms:W3CDTF">2016-03-24T02:40:43Z</dcterms:created>
  <dcterms:modified xsi:type="dcterms:W3CDTF">2019-04-08T15:56:43Z</dcterms:modified>
</cp:coreProperties>
</file>