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EACB-E079-4BAF-B65C-FB9ED56BA992}" type="datetimeFigureOut">
              <a:rPr lang="en-US" smtClean="0"/>
              <a:t>08/21/2018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D3C-7B42-4C00-B5EA-E064BFD2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4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EACB-E079-4BAF-B65C-FB9ED56BA992}" type="datetimeFigureOut">
              <a:rPr lang="en-US" smtClean="0"/>
              <a:t>08/21/2018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D3C-7B42-4C00-B5EA-E064BFD2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7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EACB-E079-4BAF-B65C-FB9ED56BA992}" type="datetimeFigureOut">
              <a:rPr lang="en-US" smtClean="0"/>
              <a:t>08/21/2018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D3C-7B42-4C00-B5EA-E064BFD2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EACB-E079-4BAF-B65C-FB9ED56BA992}" type="datetimeFigureOut">
              <a:rPr lang="en-US" smtClean="0"/>
              <a:t>08/21/2018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D3C-7B42-4C00-B5EA-E064BFD2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EACB-E079-4BAF-B65C-FB9ED56BA992}" type="datetimeFigureOut">
              <a:rPr lang="en-US" smtClean="0"/>
              <a:t>08/21/2018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D3C-7B42-4C00-B5EA-E064BFD2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0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EACB-E079-4BAF-B65C-FB9ED56BA992}" type="datetimeFigureOut">
              <a:rPr lang="en-US" smtClean="0"/>
              <a:t>08/21/2018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D3C-7B42-4C00-B5EA-E064BFD2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EACB-E079-4BAF-B65C-FB9ED56BA992}" type="datetimeFigureOut">
              <a:rPr lang="en-US" smtClean="0"/>
              <a:t>08/21/2018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D3C-7B42-4C00-B5EA-E064BFD2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EACB-E079-4BAF-B65C-FB9ED56BA992}" type="datetimeFigureOut">
              <a:rPr lang="en-US" smtClean="0"/>
              <a:t>08/21/2018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D3C-7B42-4C00-B5EA-E064BFD2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EACB-E079-4BAF-B65C-FB9ED56BA992}" type="datetimeFigureOut">
              <a:rPr lang="en-US" smtClean="0"/>
              <a:t>08/21/2018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D3C-7B42-4C00-B5EA-E064BFD2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5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EACB-E079-4BAF-B65C-FB9ED56BA992}" type="datetimeFigureOut">
              <a:rPr lang="en-US" smtClean="0"/>
              <a:t>08/21/2018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D3C-7B42-4C00-B5EA-E064BFD2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EACB-E079-4BAF-B65C-FB9ED56BA992}" type="datetimeFigureOut">
              <a:rPr lang="en-US" smtClean="0"/>
              <a:t>08/21/2018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D3C-7B42-4C00-B5EA-E064BFD2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EACB-E079-4BAF-B65C-FB9ED56BA992}" type="datetimeFigureOut">
              <a:rPr lang="en-US" smtClean="0"/>
              <a:t>08/21/2018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F1D3C-7B42-4C00-B5EA-E064BFD2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Funnels with </a:t>
            </a:r>
            <a:r>
              <a:rPr lang="en-US" dirty="0" err="1" smtClean="0"/>
              <a:t>Warby</a:t>
            </a:r>
            <a:r>
              <a:rPr lang="en-US" dirty="0" smtClean="0"/>
              <a:t> Parker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Codecademy</a:t>
            </a:r>
            <a:r>
              <a:rPr lang="en-US" dirty="0" smtClean="0"/>
              <a:t> Capstone</a:t>
            </a:r>
          </a:p>
          <a:p>
            <a:r>
              <a:rPr lang="en-US" dirty="0" smtClean="0"/>
              <a:t>C. Michelle </a:t>
            </a:r>
            <a:r>
              <a:rPr lang="en-US" dirty="0" smtClean="0"/>
              <a:t>Willis</a:t>
            </a:r>
            <a:endParaRPr lang="en-US" dirty="0" smtClean="0"/>
          </a:p>
          <a:p>
            <a:r>
              <a:rPr lang="en-US" dirty="0" smtClean="0"/>
              <a:t>8.21.2018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8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31924"/>
            <a:ext cx="10515600" cy="1070407"/>
          </a:xfrm>
        </p:spPr>
        <p:txBody>
          <a:bodyPr>
            <a:normAutofit/>
          </a:bodyPr>
          <a:lstStyle/>
          <a:p>
            <a:r>
              <a:rPr lang="en-US" dirty="0" smtClean="0"/>
              <a:t>Quiz Funnel Solution </a:t>
            </a:r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33161" y="1219200"/>
            <a:ext cx="10515600" cy="5403273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Based on query data, there are some actionable insights that can be gleaned for </a:t>
            </a:r>
            <a:r>
              <a:rPr lang="en-US" sz="2000" dirty="0" err="1" smtClean="0">
                <a:solidFill>
                  <a:schemeClr val="tx1"/>
                </a:solidFill>
              </a:rPr>
              <a:t>Warby</a:t>
            </a:r>
            <a:r>
              <a:rPr lang="en-US" sz="2000" dirty="0" smtClean="0">
                <a:solidFill>
                  <a:schemeClr val="tx1"/>
                </a:solidFill>
              </a:rPr>
              <a:t> Parker.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First, when customers take home 5 pairs of glasses versus taking home only 3 pairs of glasses, they are almost 10% more likely to make a purchase.  Those who took home 5 pairs of glasses to try on purchased glasses 29.4% of the time, compared to 20.1% of those who tried on only 3 pairs. 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Warby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Parker might consider making the at home try on package start with 5 pairs, and eliminate the 3 pair try on package.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Also, while men’s and women’s styles are both popular (at 43.2% and 46.9%, respectively), there are nearly 10% of browsers who don’t know what style they prefer.  Perhaps </a:t>
            </a:r>
            <a:r>
              <a:rPr lang="en-US" sz="2000" dirty="0" err="1" smtClean="0">
                <a:solidFill>
                  <a:schemeClr val="tx1"/>
                </a:solidFill>
              </a:rPr>
              <a:t>Warby</a:t>
            </a:r>
            <a:r>
              <a:rPr lang="en-US" sz="2000" dirty="0" smtClean="0">
                <a:solidFill>
                  <a:schemeClr val="tx1"/>
                </a:solidFill>
              </a:rPr>
              <a:t> Parker could consider adding a “unisex” or “androgynous” option to their style quiz to entice uncertain browsers to continue the quiz, and ideally move on to the at-home try-on phase.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2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1159"/>
            <a:ext cx="10515600" cy="996517"/>
          </a:xfrm>
        </p:spPr>
        <p:txBody>
          <a:bodyPr/>
          <a:lstStyle/>
          <a:p>
            <a:r>
              <a:rPr lang="en-US" dirty="0" err="1" smtClean="0"/>
              <a:t>Warby</a:t>
            </a:r>
            <a:r>
              <a:rPr lang="en-US" dirty="0" smtClean="0"/>
              <a:t> Parker Quiz Funnel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977" y="1033468"/>
            <a:ext cx="10515600" cy="380177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1. To help users find their perfect glasses frame, </a:t>
            </a:r>
            <a:r>
              <a:rPr lang="en-US" sz="1200" dirty="0" err="1" smtClean="0"/>
              <a:t>Warby</a:t>
            </a:r>
            <a:r>
              <a:rPr lang="en-US" sz="1200" dirty="0" smtClean="0"/>
              <a:t> Parker has a Style Quiz that has the following questions.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	What are you looking for?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	What is your fit?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	Which shapes do you like?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	Which colors do you like?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	When was your last eye exam?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The users’ responses are stored in a table called </a:t>
            </a:r>
            <a:r>
              <a:rPr lang="en-US" sz="1200" i="1" dirty="0" smtClean="0"/>
              <a:t>survey.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Select all columns from the first 10 rows.  What columns does the table have?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2. Users will “give up” at different points in the survey.  Let’s analyze how many users move from question 1 to question 2, etc.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Create a quiz funnel using the “group by” command.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What is the number of responses for each question?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3. Using a spreadsheet program like excel, etc., calculate the percentage of users who answer each question.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Which questions of the quiz have a lower completion rate?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What do you think is the reason?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4. </a:t>
            </a:r>
            <a:r>
              <a:rPr lang="en-US" sz="1200" dirty="0" err="1" smtClean="0"/>
              <a:t>Warby</a:t>
            </a:r>
            <a:r>
              <a:rPr lang="en-US" sz="1200" dirty="0" smtClean="0"/>
              <a:t> Parker’s purchase funnel is: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Take the style quiz – home try on – purchase the perfect pair of glasses.  During the home try on stage, an A/B test will be conducted. 50% get 3 pairs to try on, 50% get 5 pairs to try on.  Let’s find out whether or not users who get more pairs to try on at home will be more likely to make a purchase</a:t>
            </a:r>
            <a:r>
              <a:rPr lang="en-US" sz="1200" dirty="0" smtClean="0"/>
              <a:t>.  Examin</a:t>
            </a:r>
            <a:r>
              <a:rPr lang="en-US" sz="1200" dirty="0" smtClean="0"/>
              <a:t>e the first five rows of each table.  What are the column names?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587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9303"/>
            <a:ext cx="10515600" cy="1070407"/>
          </a:xfrm>
        </p:spPr>
        <p:txBody>
          <a:bodyPr>
            <a:normAutofit/>
          </a:bodyPr>
          <a:lstStyle/>
          <a:p>
            <a:r>
              <a:rPr lang="en-US" dirty="0" smtClean="0"/>
              <a:t>Quiz Funnel Solution #1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743" y="2557463"/>
            <a:ext cx="1967057" cy="15001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Select</a:t>
            </a:r>
            <a:r>
              <a:rPr lang="en-US" dirty="0" smtClean="0"/>
              <a:t> *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From</a:t>
            </a:r>
            <a:r>
              <a:rPr lang="en-US" dirty="0" smtClean="0"/>
              <a:t> survey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Limit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10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77743" y="4252336"/>
            <a:ext cx="9938039" cy="15001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The columns in the resulting query table are: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Question, </a:t>
            </a:r>
            <a:r>
              <a:rPr lang="en-US" dirty="0" err="1" smtClean="0">
                <a:solidFill>
                  <a:schemeClr val="tx1"/>
                </a:solidFill>
              </a:rPr>
              <a:t>User_ID</a:t>
            </a:r>
            <a:r>
              <a:rPr lang="en-US" dirty="0" smtClean="0">
                <a:solidFill>
                  <a:schemeClr val="tx1"/>
                </a:solidFill>
              </a:rPr>
              <a:t>, Response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2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9303"/>
            <a:ext cx="10515600" cy="1070407"/>
          </a:xfrm>
        </p:spPr>
        <p:txBody>
          <a:bodyPr>
            <a:normAutofit/>
          </a:bodyPr>
          <a:lstStyle/>
          <a:p>
            <a:r>
              <a:rPr lang="en-US" dirty="0" smtClean="0"/>
              <a:t>Quiz Funnel Solution #2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743" y="2012520"/>
            <a:ext cx="3066184" cy="1500187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Select</a:t>
            </a:r>
            <a:r>
              <a:rPr lang="en-US" dirty="0" smtClean="0"/>
              <a:t> question,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Count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/>
                </a:solidFill>
              </a:rPr>
              <a:t>distinct</a:t>
            </a:r>
            <a:r>
              <a:rPr lang="en-US" dirty="0" smtClean="0"/>
              <a:t> response)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From</a:t>
            </a:r>
            <a:r>
              <a:rPr lang="en-US" dirty="0" smtClean="0"/>
              <a:t> survey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Group by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question;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1850" y="3693203"/>
            <a:ext cx="8672657" cy="4951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Query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75907"/>
              </p:ext>
            </p:extLst>
          </p:nvPr>
        </p:nvGraphicFramePr>
        <p:xfrm>
          <a:off x="879194" y="4174894"/>
          <a:ext cx="6445251" cy="2194560"/>
        </p:xfrm>
        <a:graphic>
          <a:graphicData uri="http://schemas.openxmlformats.org/drawingml/2006/table">
            <a:tbl>
              <a:tblPr/>
              <a:tblGrid>
                <a:gridCol w="3529987"/>
                <a:gridCol w="2915264"/>
              </a:tblGrid>
              <a:tr h="3410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92929"/>
                          </a:solidFill>
                          <a:effectLst/>
                        </a:rPr>
                        <a:t>question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292929"/>
                          </a:solidFill>
                          <a:effectLst/>
                        </a:rPr>
                        <a:t>count(distinct response)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3410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1. What are you looking for?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028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2. What's your fit?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4104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3. Which shapes do you like?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4104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4. Which colors do you like?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4104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5. When was your last eye exam?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9236" y="4188358"/>
            <a:ext cx="3718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 of responses to each question can be seen in the right column: Count(distinct response).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3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9303"/>
            <a:ext cx="10515600" cy="1070407"/>
          </a:xfrm>
        </p:spPr>
        <p:txBody>
          <a:bodyPr>
            <a:normAutofit/>
          </a:bodyPr>
          <a:lstStyle/>
          <a:p>
            <a:r>
              <a:rPr lang="en-US" dirty="0" smtClean="0"/>
              <a:t>Quiz Funnel Solution #3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62" y="2165595"/>
            <a:ext cx="9152195" cy="2781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3062" y="5135418"/>
            <a:ext cx="915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question with the lowest completion rate is “What are you looking for?” at 15% completion.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7682" y="5583381"/>
            <a:ext cx="9152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most likely reason for the low completion rate of this question is that users don’t know how to answer the question.  </a:t>
            </a:r>
            <a:r>
              <a:rPr lang="en-US" dirty="0" smtClean="0"/>
              <a:t>The question is </a:t>
            </a:r>
            <a:r>
              <a:rPr lang="en-US" dirty="0" smtClean="0"/>
              <a:t>too ambiguous.  </a:t>
            </a:r>
            <a:r>
              <a:rPr lang="en-US" dirty="0" smtClean="0"/>
              <a:t>Giving </a:t>
            </a:r>
            <a:r>
              <a:rPr lang="en-US" dirty="0" smtClean="0"/>
              <a:t>the user multiple choice answers to answer this question would probably increase the completion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2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31924"/>
            <a:ext cx="10515600" cy="1070407"/>
          </a:xfrm>
        </p:spPr>
        <p:txBody>
          <a:bodyPr>
            <a:normAutofit/>
          </a:bodyPr>
          <a:lstStyle/>
          <a:p>
            <a:r>
              <a:rPr lang="en-US" dirty="0" smtClean="0"/>
              <a:t>Quiz Funnel Solution #4.1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79343" y="1559936"/>
            <a:ext cx="1302039" cy="110937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1500" dirty="0" smtClean="0">
                <a:solidFill>
                  <a:schemeClr val="accent5"/>
                </a:solidFill>
              </a:rPr>
              <a:t>Select</a:t>
            </a:r>
            <a:r>
              <a:rPr lang="en-US" sz="1500" dirty="0" smtClean="0"/>
              <a:t> *</a:t>
            </a:r>
          </a:p>
          <a:p>
            <a:r>
              <a:rPr lang="en-US" sz="1500" dirty="0" smtClean="0">
                <a:solidFill>
                  <a:schemeClr val="accent5"/>
                </a:solidFill>
              </a:rPr>
              <a:t>From</a:t>
            </a:r>
            <a:r>
              <a:rPr lang="en-US" sz="1500" dirty="0" smtClean="0"/>
              <a:t> quiz</a:t>
            </a:r>
          </a:p>
          <a:p>
            <a:r>
              <a:rPr lang="en-US" sz="1500" dirty="0" smtClean="0">
                <a:solidFill>
                  <a:schemeClr val="accent5"/>
                </a:solidFill>
              </a:rPr>
              <a:t>Limit</a:t>
            </a:r>
            <a:r>
              <a:rPr lang="en-US" sz="1500" dirty="0" smtClean="0"/>
              <a:t> </a:t>
            </a:r>
            <a:r>
              <a:rPr lang="en-US" sz="1500" dirty="0">
                <a:solidFill>
                  <a:srgbClr val="C00000"/>
                </a:solidFill>
              </a:rPr>
              <a:t>5</a:t>
            </a:r>
            <a:r>
              <a:rPr lang="en-US" sz="1500" dirty="0" smtClean="0"/>
              <a:t>;</a:t>
            </a:r>
            <a:endParaRPr lang="en-US" sz="15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743352"/>
              </p:ext>
            </p:extLst>
          </p:nvPr>
        </p:nvGraphicFramePr>
        <p:xfrm>
          <a:off x="2376198" y="1559936"/>
          <a:ext cx="9113838" cy="3566160"/>
        </p:xfrm>
        <a:graphic>
          <a:graphicData uri="http://schemas.openxmlformats.org/drawingml/2006/table">
            <a:tbl>
              <a:tblPr/>
              <a:tblGrid>
                <a:gridCol w="3794523"/>
                <a:gridCol w="1664468"/>
                <a:gridCol w="1070847"/>
                <a:gridCol w="1361838"/>
                <a:gridCol w="1222162"/>
              </a:tblGrid>
              <a:tr h="27930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B050"/>
                          </a:solidFill>
                          <a:effectLst/>
                        </a:rPr>
                        <a:t>user_id</a:t>
                      </a:r>
                      <a:endParaRPr lang="en-US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effectLst/>
                        </a:rPr>
                        <a:t>style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effectLst/>
                        </a:rPr>
                        <a:t>fit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effectLst/>
                        </a:rPr>
                        <a:t>shape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effectLst/>
                        </a:rPr>
                        <a:t>color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48878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4e8118dc-bb3d-49bf-85fc-cca8d83232ac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Medium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Rectangular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Tortoise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48878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291f1cca-e507-48be-b063-002b14906468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Narrow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Round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Black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48878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75122300-0736-4087-b6d8-c0c5373a1a04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Wide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Rectangular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Two-Tone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48878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75bc6ebd-40cd-4e1d-a301-27ddd93b12e2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Narrow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Square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Two-Tone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48878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ce965c4d-7a2b-4db6-9847-601747fa7812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Wide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Rectangular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Black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9343" y="5338618"/>
            <a:ext cx="468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* Column </a:t>
            </a:r>
            <a:r>
              <a:rPr lang="en-US" dirty="0" smtClean="0">
                <a:solidFill>
                  <a:srgbClr val="00B050"/>
                </a:solidFill>
              </a:rPr>
              <a:t>names for table quiz </a:t>
            </a:r>
            <a:r>
              <a:rPr lang="en-US" dirty="0" smtClean="0">
                <a:solidFill>
                  <a:srgbClr val="00B050"/>
                </a:solidFill>
              </a:rPr>
              <a:t>in green font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7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31924"/>
            <a:ext cx="10515600" cy="1070407"/>
          </a:xfrm>
        </p:spPr>
        <p:txBody>
          <a:bodyPr>
            <a:normAutofit/>
          </a:bodyPr>
          <a:lstStyle/>
          <a:p>
            <a:r>
              <a:rPr lang="en-US" dirty="0" smtClean="0"/>
              <a:t>Quiz Funnel Solution #4.2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79343" y="1559936"/>
            <a:ext cx="1302039" cy="1109372"/>
          </a:xfrm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1500" dirty="0" smtClean="0">
                <a:solidFill>
                  <a:schemeClr val="accent5"/>
                </a:solidFill>
              </a:rPr>
              <a:t>Select</a:t>
            </a:r>
            <a:r>
              <a:rPr lang="en-US" sz="1500" dirty="0" smtClean="0"/>
              <a:t> *</a:t>
            </a:r>
          </a:p>
          <a:p>
            <a:r>
              <a:rPr lang="en-US" sz="1500" dirty="0" smtClean="0">
                <a:solidFill>
                  <a:schemeClr val="accent5"/>
                </a:solidFill>
              </a:rPr>
              <a:t>From</a:t>
            </a:r>
            <a:r>
              <a:rPr lang="en-US" sz="1500" dirty="0" smtClean="0"/>
              <a:t> </a:t>
            </a:r>
            <a:r>
              <a:rPr lang="en-US" sz="1500" dirty="0" err="1" smtClean="0"/>
              <a:t>home_try_on</a:t>
            </a:r>
            <a:endParaRPr lang="en-US" sz="1500" dirty="0" smtClean="0"/>
          </a:p>
          <a:p>
            <a:r>
              <a:rPr lang="en-US" sz="1500" dirty="0" smtClean="0">
                <a:solidFill>
                  <a:schemeClr val="accent5"/>
                </a:solidFill>
              </a:rPr>
              <a:t>Limit</a:t>
            </a:r>
            <a:r>
              <a:rPr lang="en-US" sz="1500" dirty="0" smtClean="0"/>
              <a:t> </a:t>
            </a:r>
            <a:r>
              <a:rPr lang="en-US" sz="1500" dirty="0">
                <a:solidFill>
                  <a:srgbClr val="C00000"/>
                </a:solidFill>
              </a:rPr>
              <a:t>5</a:t>
            </a:r>
            <a:r>
              <a:rPr lang="en-US" sz="1500" dirty="0" smtClean="0"/>
              <a:t>;</a:t>
            </a:r>
            <a:endParaRPr lang="en-US" sz="15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73207"/>
              </p:ext>
            </p:extLst>
          </p:nvPr>
        </p:nvGraphicFramePr>
        <p:xfrm>
          <a:off x="2607829" y="1559936"/>
          <a:ext cx="7715250" cy="2926080"/>
        </p:xfrm>
        <a:graphic>
          <a:graphicData uri="http://schemas.openxmlformats.org/drawingml/2006/table">
            <a:tbl>
              <a:tblPr/>
              <a:tblGrid>
                <a:gridCol w="3638550"/>
                <a:gridCol w="1800225"/>
                <a:gridCol w="22764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B050"/>
                          </a:solidFill>
                          <a:effectLst/>
                        </a:rPr>
                        <a:t>user_id</a:t>
                      </a:r>
                      <a:endParaRPr lang="en-US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B050"/>
                          </a:solidFill>
                          <a:effectLst/>
                        </a:rPr>
                        <a:t>number_of_pairs</a:t>
                      </a:r>
                      <a:endParaRPr lang="en-US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d8addd87-3217-4429-9a01-d56d68111da7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145 New York 9a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f52b07c8-abe4-4f4a-9d39-ba9fc9a184cc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383 Madison Ave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8ba0d2d5-1a31-403e-9fa5-79540f8477f9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287 Pell 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4e71850e-8bbf-4e6b-accc-49a7bb46c586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3 pairs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347 Madison Square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9343" y="5338618"/>
            <a:ext cx="468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* Column </a:t>
            </a:r>
            <a:r>
              <a:rPr lang="en-US" dirty="0" smtClean="0">
                <a:solidFill>
                  <a:srgbClr val="00B050"/>
                </a:solidFill>
              </a:rPr>
              <a:t>names for table </a:t>
            </a:r>
            <a:r>
              <a:rPr lang="en-US" dirty="0" err="1" smtClean="0">
                <a:solidFill>
                  <a:srgbClr val="00B050"/>
                </a:solidFill>
              </a:rPr>
              <a:t>home_try_on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in green font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6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31924"/>
            <a:ext cx="10515600" cy="1070407"/>
          </a:xfrm>
        </p:spPr>
        <p:txBody>
          <a:bodyPr>
            <a:normAutofit/>
          </a:bodyPr>
          <a:lstStyle/>
          <a:p>
            <a:r>
              <a:rPr lang="en-US" dirty="0" smtClean="0"/>
              <a:t>Quiz Funnel Solution #4.3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79343" y="1559936"/>
            <a:ext cx="1302039" cy="1109372"/>
          </a:xfrm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1500" dirty="0" smtClean="0">
                <a:solidFill>
                  <a:schemeClr val="accent5"/>
                </a:solidFill>
              </a:rPr>
              <a:t>Select</a:t>
            </a:r>
            <a:r>
              <a:rPr lang="en-US" sz="1500" dirty="0" smtClean="0"/>
              <a:t> *</a:t>
            </a:r>
          </a:p>
          <a:p>
            <a:r>
              <a:rPr lang="en-US" sz="1500" dirty="0" smtClean="0">
                <a:solidFill>
                  <a:schemeClr val="accent5"/>
                </a:solidFill>
              </a:rPr>
              <a:t>From</a:t>
            </a:r>
            <a:r>
              <a:rPr lang="en-US" sz="1500" dirty="0" smtClean="0"/>
              <a:t> purchase</a:t>
            </a:r>
          </a:p>
          <a:p>
            <a:r>
              <a:rPr lang="en-US" sz="1500" dirty="0" smtClean="0">
                <a:solidFill>
                  <a:schemeClr val="accent5"/>
                </a:solidFill>
              </a:rPr>
              <a:t>Limit</a:t>
            </a:r>
            <a:r>
              <a:rPr lang="en-US" sz="1500" dirty="0" smtClean="0"/>
              <a:t> </a:t>
            </a:r>
            <a:r>
              <a:rPr lang="en-US" sz="1500" dirty="0">
                <a:solidFill>
                  <a:srgbClr val="C00000"/>
                </a:solidFill>
              </a:rPr>
              <a:t>5</a:t>
            </a:r>
            <a:r>
              <a:rPr lang="en-US" sz="1500" dirty="0" smtClean="0"/>
              <a:t>;</a:t>
            </a: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64466"/>
              </p:ext>
            </p:extLst>
          </p:nvPr>
        </p:nvGraphicFramePr>
        <p:xfrm>
          <a:off x="2876405" y="1559936"/>
          <a:ext cx="8582025" cy="3840480"/>
        </p:xfrm>
        <a:graphic>
          <a:graphicData uri="http://schemas.openxmlformats.org/drawingml/2006/table">
            <a:tbl>
              <a:tblPr/>
              <a:tblGrid>
                <a:gridCol w="2990850"/>
                <a:gridCol w="876300"/>
                <a:gridCol w="1323975"/>
                <a:gridCol w="1285875"/>
                <a:gridCol w="1504950"/>
                <a:gridCol w="6000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50"/>
                          </a:solidFill>
                        </a:rPr>
                        <a:t>user_id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50"/>
                          </a:solidFill>
                        </a:rPr>
                        <a:t>product_id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50"/>
                          </a:solidFill>
                        </a:rPr>
                        <a:t>style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50"/>
                          </a:solidFill>
                        </a:rPr>
                        <a:t>model_name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50"/>
                          </a:solidFill>
                        </a:rPr>
                        <a:t>color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price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00a9dd17-36c8-430c-9d76-df49d4197dcf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Lucy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Jet Black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150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00e15fe0-c86f-4818-9c63-3422211baa97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Lucy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Elderflower Crystal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150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017506f7-aba1-4b9d-8b7b-f4426e71b8ca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Dawes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Jet Black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150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0176bfb3-9c51-4b1c-b593-87edab3c54cb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Eugene Narrow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Rosewood Tortoise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95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01fdf106-f73c-4d3f-a036-2f3e2ab1ce06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Lucy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Jet Black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150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9343" y="5658021"/>
            <a:ext cx="468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* Column </a:t>
            </a:r>
            <a:r>
              <a:rPr lang="en-US" dirty="0" smtClean="0">
                <a:solidFill>
                  <a:srgbClr val="00B050"/>
                </a:solidFill>
              </a:rPr>
              <a:t>names for table purchase </a:t>
            </a:r>
            <a:r>
              <a:rPr lang="en-US" dirty="0" smtClean="0">
                <a:solidFill>
                  <a:srgbClr val="00B050"/>
                </a:solidFill>
              </a:rPr>
              <a:t>in green font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0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31924"/>
            <a:ext cx="10515600" cy="1070407"/>
          </a:xfrm>
        </p:spPr>
        <p:txBody>
          <a:bodyPr>
            <a:normAutofit/>
          </a:bodyPr>
          <a:lstStyle/>
          <a:p>
            <a:r>
              <a:rPr lang="en-US" dirty="0" smtClean="0"/>
              <a:t>Quiz Funnel Solution </a:t>
            </a:r>
            <a:r>
              <a:rPr lang="en-US" dirty="0" smtClean="0"/>
              <a:t>#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1416" y="1559937"/>
            <a:ext cx="3223202" cy="31229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SELECT DISTINCT </a:t>
            </a:r>
            <a:r>
              <a:rPr lang="en-US" sz="1200" dirty="0" err="1" smtClean="0"/>
              <a:t>q.user_id</a:t>
            </a:r>
            <a:r>
              <a:rPr lang="en-US" sz="1200" dirty="0" smtClean="0"/>
              <a:t>,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err="1" smtClean="0"/>
              <a:t>h.user_id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chemeClr val="accent5"/>
                </a:solidFill>
              </a:rPr>
              <a:t>IS NOT </a:t>
            </a:r>
            <a:r>
              <a:rPr lang="en-US" sz="1200" dirty="0"/>
              <a:t>NULL </a:t>
            </a:r>
            <a:r>
              <a:rPr lang="en-US" sz="1200" dirty="0">
                <a:solidFill>
                  <a:schemeClr val="accent5"/>
                </a:solidFill>
              </a:rPr>
              <a:t>AS</a:t>
            </a:r>
            <a:r>
              <a:rPr lang="en-US" sz="1200" dirty="0"/>
              <a:t> '</a:t>
            </a:r>
            <a:r>
              <a:rPr lang="en-US" sz="1200" dirty="0" err="1"/>
              <a:t>is_home_try_on</a:t>
            </a:r>
            <a:r>
              <a:rPr lang="en-US" sz="1200" dirty="0"/>
              <a:t>',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h.number_of_pairs</a:t>
            </a:r>
            <a:r>
              <a:rPr lang="en-US" sz="1200" dirty="0"/>
              <a:t>,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p.user_id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5"/>
                </a:solidFill>
              </a:rPr>
              <a:t>IS NOT </a:t>
            </a:r>
            <a:r>
              <a:rPr lang="en-US" sz="1200" dirty="0"/>
              <a:t>NULL </a:t>
            </a:r>
            <a:r>
              <a:rPr lang="en-US" sz="1200" dirty="0">
                <a:solidFill>
                  <a:schemeClr val="accent5"/>
                </a:solidFill>
              </a:rPr>
              <a:t>AS</a:t>
            </a:r>
            <a:r>
              <a:rPr lang="en-US" sz="1200" dirty="0"/>
              <a:t> '</a:t>
            </a:r>
            <a:r>
              <a:rPr lang="en-US" sz="1200" dirty="0" err="1"/>
              <a:t>is_purchase</a:t>
            </a:r>
            <a:r>
              <a:rPr lang="en-US" sz="1200" dirty="0"/>
              <a:t>'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FROM</a:t>
            </a:r>
            <a:r>
              <a:rPr lang="en-US" sz="1200" dirty="0"/>
              <a:t> quiz q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LEFT JOIN </a:t>
            </a:r>
            <a:r>
              <a:rPr lang="en-US" sz="1200" dirty="0" err="1"/>
              <a:t>home_try_on</a:t>
            </a:r>
            <a:r>
              <a:rPr lang="en-US" sz="1200" dirty="0"/>
              <a:t> h</a:t>
            </a:r>
          </a:p>
          <a:p>
            <a:r>
              <a:rPr lang="en-US" sz="1200" dirty="0"/>
              <a:t>   </a:t>
            </a:r>
            <a:r>
              <a:rPr lang="en-US" sz="1200" dirty="0">
                <a:solidFill>
                  <a:schemeClr val="accent5"/>
                </a:solidFill>
              </a:rPr>
              <a:t>ON</a:t>
            </a:r>
            <a:r>
              <a:rPr lang="en-US" sz="1200" dirty="0"/>
              <a:t> </a:t>
            </a:r>
            <a:r>
              <a:rPr lang="en-US" sz="1200" dirty="0" err="1"/>
              <a:t>q.user_id</a:t>
            </a:r>
            <a:r>
              <a:rPr lang="en-US" sz="1200" dirty="0"/>
              <a:t> = </a:t>
            </a:r>
            <a:r>
              <a:rPr lang="en-US" sz="1200" dirty="0" err="1"/>
              <a:t>h.user_id</a:t>
            </a:r>
            <a:endParaRPr lang="en-US" sz="1200" dirty="0"/>
          </a:p>
          <a:p>
            <a:r>
              <a:rPr lang="en-US" sz="1200" dirty="0">
                <a:solidFill>
                  <a:schemeClr val="accent5"/>
                </a:solidFill>
              </a:rPr>
              <a:t>LEFT JOIN </a:t>
            </a:r>
            <a:r>
              <a:rPr lang="en-US" sz="1200" dirty="0"/>
              <a:t>purchase p</a:t>
            </a:r>
          </a:p>
          <a:p>
            <a:r>
              <a:rPr lang="en-US" sz="1200" dirty="0"/>
              <a:t>   </a:t>
            </a:r>
            <a:r>
              <a:rPr lang="en-US" sz="1200" dirty="0">
                <a:solidFill>
                  <a:schemeClr val="accent5"/>
                </a:solidFill>
              </a:rPr>
              <a:t>ON </a:t>
            </a:r>
            <a:r>
              <a:rPr lang="en-US" sz="1200" dirty="0" err="1"/>
              <a:t>p.user_id</a:t>
            </a:r>
            <a:r>
              <a:rPr lang="en-US" sz="1200" dirty="0"/>
              <a:t> = </a:t>
            </a:r>
            <a:r>
              <a:rPr lang="en-US" sz="1200" dirty="0" err="1"/>
              <a:t>q.user_id</a:t>
            </a:r>
            <a:endParaRPr lang="en-US" sz="1200" dirty="0"/>
          </a:p>
          <a:p>
            <a:r>
              <a:rPr lang="en-US" sz="1200" dirty="0">
                <a:solidFill>
                  <a:schemeClr val="accent5"/>
                </a:solidFill>
              </a:rPr>
              <a:t>LIMIT</a:t>
            </a:r>
            <a:r>
              <a:rPr lang="en-US" sz="1200" dirty="0"/>
              <a:t> 10;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26761" y="5125293"/>
            <a:ext cx="4682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Column </a:t>
            </a:r>
            <a:r>
              <a:rPr lang="en-US" dirty="0" smtClean="0">
                <a:solidFill>
                  <a:srgbClr val="00B050"/>
                </a:solidFill>
              </a:rPr>
              <a:t>names in green </a:t>
            </a:r>
            <a:r>
              <a:rPr lang="en-US" dirty="0" smtClean="0">
                <a:solidFill>
                  <a:srgbClr val="00B050"/>
                </a:solidFill>
              </a:rPr>
              <a:t>font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Used ‘hint’ for this code!  </a:t>
            </a:r>
            <a:r>
              <a:rPr lang="en-US" dirty="0" smtClean="0">
                <a:solidFill>
                  <a:srgbClr val="00B050"/>
                </a:solidFill>
              </a:rPr>
              <a:t>Had trouble making it work and still don’t completely understand the above code!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30609"/>
              </p:ext>
            </p:extLst>
          </p:nvPr>
        </p:nvGraphicFramePr>
        <p:xfrm>
          <a:off x="4884639" y="1559937"/>
          <a:ext cx="4085265" cy="4351336"/>
        </p:xfrm>
        <a:graphic>
          <a:graphicData uri="http://schemas.openxmlformats.org/drawingml/2006/table">
            <a:tbl>
              <a:tblPr/>
              <a:tblGrid>
                <a:gridCol w="1924902"/>
                <a:gridCol w="753478"/>
                <a:gridCol w="794684"/>
                <a:gridCol w="612201"/>
              </a:tblGrid>
              <a:tr h="3955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B050"/>
                          </a:solidFill>
                          <a:effectLst/>
                        </a:rPr>
                        <a:t>user_id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B050"/>
                          </a:solidFill>
                          <a:effectLst/>
                        </a:rPr>
                        <a:t>is_home_try_on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B050"/>
                          </a:solidFill>
                          <a:effectLst/>
                        </a:rPr>
                        <a:t>number_of_pairs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00B050"/>
                          </a:solidFill>
                          <a:effectLst/>
                        </a:rPr>
                        <a:t>is_purchase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39557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4e8118dc-bb3d-49bf-85fc-cca8d83232ac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3 pairs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9557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291f1cca-e507-48be-b063-002b14906468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3 pairs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9557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75122300-0736-4087-b6d8-c0c5373a1a04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525252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9557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75bc6ebd-40cd-4e1d-a301-27ddd93b12e2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9557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ce965c4d-7a2b-4db6-9847-601747fa7812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3 pairs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9557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28867d12-27a6-4e6a-a5fb-8bb5440117ae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9557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5a7a7e13-fbcf-46e4-9093-79799649d6c5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525252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9557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0143cb8b-bb81-4916-9750-ce956c9f9bd9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525252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9557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a4ccc1b3-cbb6-449c-b7a5-03af42c97433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9557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b1dded76-cd60-4222-82cb-f6d464104298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525252"/>
                          </a:solidFill>
                          <a:effectLst/>
                        </a:rPr>
                        <a:t>3 pairs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17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8414</TotalTime>
  <Words>703</Words>
  <Application>Microsoft Office PowerPoint</Application>
  <PresentationFormat>Widescreen</PresentationFormat>
  <Paragraphs>209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Funnels with Warby Parker</vt:lpstr>
      <vt:lpstr>Warby Parker Quiz Funnel</vt:lpstr>
      <vt:lpstr>Quiz Funnel Solution #1</vt:lpstr>
      <vt:lpstr>Quiz Funnel Solution #2</vt:lpstr>
      <vt:lpstr>Quiz Funnel Solution #3</vt:lpstr>
      <vt:lpstr>Quiz Funnel Solution #4.1</vt:lpstr>
      <vt:lpstr>Quiz Funnel Solution #4.2</vt:lpstr>
      <vt:lpstr>Quiz Funnel Solution #4.3</vt:lpstr>
      <vt:lpstr>Quiz Funnel Solution #5</vt:lpstr>
      <vt:lpstr>Quiz Funnel Solution #6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Funnels with Warby Parker</dc:title>
  <dc:creator>Michelle Willis</dc:creator>
  <cp:lastModifiedBy>Michelle Willis</cp:lastModifiedBy>
  <cp:revision>11</cp:revision>
  <dcterms:created xsi:type="dcterms:W3CDTF">2018-08-21T14:29:24Z</dcterms:created>
  <dcterms:modified xsi:type="dcterms:W3CDTF">2018-08-27T13:44:10Z</dcterms:modified>
</cp:coreProperties>
</file>