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1" r:id="rId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DDC"/>
    <a:srgbClr val="E3D2A7"/>
    <a:srgbClr val="DBC48B"/>
    <a:srgbClr val="E2D584"/>
    <a:srgbClr val="E9DC7D"/>
    <a:srgbClr val="DDDF87"/>
    <a:srgbClr val="FFFFFF"/>
    <a:srgbClr val="282828"/>
    <a:srgbClr val="000000"/>
    <a:srgbClr val="F7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7"/>
    <p:restoredTop sz="95718"/>
  </p:normalViewPr>
  <p:slideViewPr>
    <p:cSldViewPr snapToGrid="0">
      <p:cViewPr varScale="1">
        <p:scale>
          <a:sx n="147" d="100"/>
          <a:sy n="147" d="100"/>
        </p:scale>
        <p:origin x="304" y="192"/>
      </p:cViewPr>
      <p:guideLst>
        <p:guide orient="horz" pos="1597"/>
        <p:guide pos="2880"/>
        <p:guide pos="249"/>
      </p:guideLst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t>2017/8/11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t>2017/8/11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t>2017/8/11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t>2017/8/11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目标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背景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外部因素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sp>
        <p:nvSpPr>
          <p:cNvPr id="40" name="Rounded Rectangle 7"/>
          <p:cNvSpPr/>
          <p:nvPr/>
        </p:nvSpPr>
        <p:spPr>
          <a:xfrm>
            <a:off x="1894163" y="1331366"/>
            <a:ext cx="718814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效果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输出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过程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输入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-252" y="0"/>
            <a:ext cx="917812" cy="5038078"/>
          </a:xfrm>
          <a:prstGeom prst="rect">
            <a:avLst/>
          </a:prstGeom>
          <a:solidFill>
            <a:srgbClr val="F7B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-252" y="116370"/>
            <a:ext cx="842838" cy="5027130"/>
          </a:xfrm>
          <a:prstGeom prst="rect">
            <a:avLst/>
          </a:prstGeom>
          <a:solidFill>
            <a:srgbClr val="F4ED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1" name="任意多边形 49"/>
          <p:cNvSpPr/>
          <p:nvPr/>
        </p:nvSpPr>
        <p:spPr>
          <a:xfrm rot="16200000" flipV="1">
            <a:off x="-1795250" y="1930474"/>
            <a:ext cx="4695179" cy="108228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>
              <a:solidFill>
                <a:srgbClr val="F1F3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671" y="116370"/>
            <a:ext cx="830997" cy="50271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中國網路廣告在美妝的產業分析報告</a:t>
            </a:r>
            <a:endParaRPr lang="en-US" altLang="zh-CN" sz="2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algn="ctr"/>
            <a:r>
              <a:rPr lang="zh-CN" altLang="en-US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逻辑模型</a:t>
            </a:r>
            <a:endParaRPr lang="zh-CN" altLang="en-US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4" name="TextBox 25"/>
          <p:cNvSpPr txBox="1"/>
          <p:nvPr/>
        </p:nvSpPr>
        <p:spPr>
          <a:xfrm>
            <a:off x="2086397" y="128368"/>
            <a:ext cx="69896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宏觀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</a:t>
            </a:r>
            <a:r>
              <a:rPr lang="en-US" altLang="zh-TW" sz="900" dirty="0">
                <a:latin typeface="PMingLiU" charset="-120"/>
                <a:ea typeface="PMingLiU" charset="-120"/>
                <a:cs typeface="PMingLiU" charset="-120"/>
              </a:rPr>
              <a:t>2016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年度中國網絡廣告市場規模達到</a:t>
            </a:r>
            <a:r>
              <a:rPr lang="en-US" altLang="zh-TW" sz="900" dirty="0">
                <a:latin typeface="PMingLiU" charset="-120"/>
                <a:ea typeface="PMingLiU" charset="-120"/>
                <a:cs typeface="PMingLiU" charset="-120"/>
              </a:rPr>
              <a:t>2902.7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億元，同比增長</a:t>
            </a:r>
            <a:r>
              <a:rPr lang="en-US" altLang="zh-TW" sz="900" dirty="0">
                <a:latin typeface="PMingLiU" charset="-120"/>
                <a:ea typeface="PMingLiU" charset="-120"/>
                <a:cs typeface="PMingLiU" charset="-120"/>
              </a:rPr>
              <a:t>32.9%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。</a:t>
            </a:r>
          </a:p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中觀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：藉由網路廣告，提高產品曝光率，促成消費者的直接購買美妝產品。</a:t>
            </a:r>
          </a:p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微觀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：中港澳臺生在紫荊谷創業平台，學習如何製作廣告營銷產業分析報告。</a:t>
            </a:r>
          </a:p>
        </p:txBody>
      </p:sp>
      <p:sp>
        <p:nvSpPr>
          <p:cNvPr id="35" name="TextBox 25"/>
          <p:cNvSpPr txBox="1"/>
          <p:nvPr/>
        </p:nvSpPr>
        <p:spPr>
          <a:xfrm>
            <a:off x="2086397" y="718299"/>
            <a:ext cx="66449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宏觀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：分析中國網路廣告，瞭解發展沿革、產業現況以及未來趨勢。</a:t>
            </a:r>
          </a:p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中觀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：提供信息給美妝產業相關人士，作為利用網路廣告增加產品曝光率的參考。</a:t>
            </a:r>
          </a:p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微觀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：藉由七天的資料蒐集和觀察，產出中國網路廣告在美妝的產業分析報告。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2597943" y="4544435"/>
            <a:ext cx="6475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PMingLiU" charset="-120"/>
                <a:ea typeface="PMingLiU" charset="-120"/>
                <a:cs typeface="PMingLiU" charset="-120"/>
              </a:rPr>
              <a:t>中港澳台文化差異，造成蒐集資料及小組討論成效不彰</a:t>
            </a:r>
            <a:endParaRPr lang="en-US" altLang="zh-TW" sz="1000" dirty="0" smtClean="0">
              <a:latin typeface="PMingLiU" charset="-120"/>
              <a:ea typeface="PMingLiU" charset="-120"/>
              <a:cs typeface="PMingLiU" charset="-120"/>
            </a:endParaRPr>
          </a:p>
          <a:p>
            <a:r>
              <a:rPr lang="zh-TW" altLang="en-US" sz="1000" dirty="0" smtClean="0">
                <a:latin typeface="PMingLiU" charset="-120"/>
                <a:ea typeface="PMingLiU" charset="-120"/>
                <a:cs typeface="PMingLiU" charset="-120"/>
              </a:rPr>
              <a:t>成員彼此對該產業的理解程度有落差</a:t>
            </a:r>
            <a:endParaRPr lang="en-US" altLang="zh-TW" sz="1000" dirty="0" smtClean="0">
              <a:latin typeface="PMingLiU" charset="-120"/>
              <a:ea typeface="PMingLiU" charset="-120"/>
              <a:cs typeface="PMingLiU" charset="-120"/>
            </a:endParaRPr>
          </a:p>
          <a:p>
            <a:r>
              <a:rPr lang="zh-TW" altLang="en-US" sz="1000" dirty="0" smtClean="0">
                <a:latin typeface="PMingLiU" charset="-120"/>
                <a:ea typeface="PMingLiU" charset="-120"/>
                <a:cs typeface="PMingLiU" charset="-120"/>
              </a:rPr>
              <a:t>酒店有時網路</a:t>
            </a:r>
            <a:r>
              <a:rPr lang="en-US" altLang="zh-TW" sz="1000" dirty="0" smtClean="0">
                <a:latin typeface="PMingLiU" charset="-120"/>
                <a:ea typeface="PMingLiU" charset="-120"/>
                <a:cs typeface="PMingLiU" charset="-120"/>
              </a:rPr>
              <a:t>LAG</a:t>
            </a:r>
            <a:r>
              <a:rPr lang="zh-TW" altLang="en-US" sz="1000" dirty="0" smtClean="0">
                <a:latin typeface="PMingLiU" charset="-120"/>
                <a:ea typeface="PMingLiU" charset="-120"/>
                <a:cs typeface="PMingLiU" charset="-120"/>
              </a:rPr>
              <a:t>，導致網路資料蒐集與協同工作進度較不</a:t>
            </a:r>
            <a:r>
              <a:rPr lang="zh-TW" altLang="en-US" sz="1000" dirty="0" smtClean="0">
                <a:latin typeface="PMingLiU" charset="-120"/>
                <a:ea typeface="PMingLiU" charset="-120"/>
                <a:cs typeface="PMingLiU" charset="-120"/>
              </a:rPr>
              <a:t>順暢</a:t>
            </a:r>
            <a:endParaRPr lang="en-US" altLang="zh-CN" sz="10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41730" y="1760548"/>
            <a:ext cx="1842851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組員了解中國網路廣告產業分析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>
                <a:latin typeface="PMingLiU" charset="-120"/>
                <a:ea typeface="PMingLiU" charset="-120"/>
                <a:cs typeface="PMingLiU" charset="-120"/>
              </a:rPr>
              <a:t>組員對美妝產業有基本知識的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了解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組員學習如何寫吸金簡報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組員學習如何寫邏輯模型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>
                <a:latin typeface="PMingLiU" charset="-120"/>
                <a:ea typeface="PMingLiU" charset="-120"/>
                <a:cs typeface="PMingLiU" charset="-120"/>
              </a:rPr>
              <a:t>組員學習如何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寫產業分析報告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>
                <a:latin typeface="PMingLiU" charset="-120"/>
                <a:ea typeface="PMingLiU" charset="-120"/>
                <a:cs typeface="PMingLiU" charset="-120"/>
              </a:rPr>
              <a:t>組員學習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如何上台簡報</a:t>
            </a:r>
            <a:r>
              <a:rPr kumimoji="1" lang="en-US" altLang="zh-TW" sz="1200" dirty="0" smtClean="0">
                <a:latin typeface="PMingLiU" charset="-120"/>
                <a:ea typeface="PMingLiU" charset="-120"/>
                <a:cs typeface="PMingLiU" charset="-120"/>
              </a:rPr>
              <a:t>(</a:t>
            </a:r>
            <a:r>
              <a:rPr kumimoji="1" lang="en-US" altLang="zh-TW" sz="1200" dirty="0" err="1" smtClean="0">
                <a:latin typeface="PMingLiU" charset="-120"/>
                <a:ea typeface="PMingLiU" charset="-120"/>
                <a:cs typeface="PMingLiU" charset="-120"/>
              </a:rPr>
              <a:t>RoadShow</a:t>
            </a:r>
            <a:r>
              <a:rPr kumimoji="1" lang="en-US" altLang="zh-TW" sz="1200" dirty="0" smtClean="0">
                <a:latin typeface="PMingLiU" charset="-120"/>
                <a:ea typeface="PMingLiU" charset="-120"/>
                <a:cs typeface="PMingLiU" charset="-120"/>
              </a:rPr>
              <a:t>)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路演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>
                <a:latin typeface="PMingLiU" charset="-120"/>
                <a:ea typeface="PMingLiU" charset="-120"/>
                <a:cs typeface="PMingLiU" charset="-120"/>
              </a:rPr>
              <a:t>一個工作協調的小組</a:t>
            </a:r>
            <a:endParaRPr kumimoji="1" lang="zh-CN" altLang="en-US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TW" altLang="en-US" sz="12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112284" y="1744805"/>
            <a:ext cx="1841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案列分析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（按照</a:t>
            </a: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电商广告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、</a:t>
            </a: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搜索广告，信息流广告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三</a:t>
            </a: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个方向的案列分析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小组以发展背景，现状分析，案例分析，未来趋势分配组员工作任务。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與助教、專家討論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小組討論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参考文献收集与整理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每天迭代版本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匯入相關資源</a:t>
            </a:r>
            <a:endParaRPr kumimoji="1" lang="en-US" altLang="zh-TW" sz="1200" dirty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12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641258" y="2072148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977347" y="1729398"/>
            <a:ext cx="1961896" cy="289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網路資料</a:t>
            </a:r>
            <a:r>
              <a:rPr lang="zh-TW" altLang="en-US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蒐集</a:t>
            </a:r>
            <a:endParaRPr lang="en-US" altLang="zh-TW" sz="1200" dirty="0">
              <a:latin typeface="PMingLiU" panose="02020500000000000000" pitchFamily="18" charset="-120"/>
              <a:ea typeface="PMingLiU" panose="02020500000000000000" pitchFamily="18" charset="-120"/>
              <a:cs typeface="Lantinghei SC Extralight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團隊</a:t>
            </a:r>
            <a:r>
              <a:rPr lang="zh-TW" altLang="en-US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分工蒐集彙整報告</a:t>
            </a:r>
            <a:endParaRPr lang="en-US" altLang="zh-CN" sz="1200" dirty="0">
              <a:latin typeface="PMingLiU" panose="02020500000000000000" pitchFamily="18" charset="-120"/>
              <a:ea typeface="PMingLiU" panose="02020500000000000000" pitchFamily="18" charset="-120"/>
              <a:cs typeface="Lantinghei SC Extralight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課堂學</a:t>
            </a:r>
            <a:r>
              <a:rPr lang="zh-TW" altLang="en-US" sz="12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習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TW" sz="12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工具使用（</a:t>
            </a:r>
            <a:r>
              <a:rPr lang="en-US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Wiki, </a:t>
            </a:r>
            <a:r>
              <a:rPr lang="en-US" altLang="zh-TW" sz="1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</a:t>
            </a: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orktile</a:t>
            </a:r>
            <a:r>
              <a:rPr lang="en-US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, </a:t>
            </a:r>
            <a:r>
              <a:rPr lang="en-US" altLang="zh-TW" sz="1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I</a:t>
            </a: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ndesign</a:t>
            </a:r>
            <a:r>
              <a:rPr lang="en-US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, </a:t>
            </a:r>
            <a:r>
              <a:rPr lang="en-US" altLang="zh-TW" sz="1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</a:t>
            </a: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echat</a:t>
            </a:r>
            <a:r>
              <a:rPr lang="en-US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, </a:t>
            </a:r>
            <a:r>
              <a:rPr lang="en-US" altLang="zh-TW" sz="1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G</a:t>
            </a: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ithub</a:t>
            </a:r>
            <a:r>
              <a:rPr lang="zh-TW" altLang="en-US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）</a:t>
            </a:r>
            <a:endParaRPr lang="en-US" altLang="zh-TW" sz="1200" dirty="0">
              <a:latin typeface="PMingLiU" panose="02020500000000000000" pitchFamily="18" charset="-120"/>
              <a:ea typeface="PMingLiU" panose="02020500000000000000" pitchFamily="18" charset="-120"/>
              <a:cs typeface="Lantinghei SC Extralight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專業</a:t>
            </a:r>
            <a:r>
              <a:rPr lang="zh-TW" altLang="en-US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首席講師群精華重點指導</a:t>
            </a:r>
            <a:r>
              <a:rPr lang="en-US" altLang="zh-TW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(</a:t>
            </a:r>
            <a:r>
              <a:rPr lang="zh-TW" altLang="en-US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輸入腦</a:t>
            </a:r>
            <a:r>
              <a:rPr lang="en-US" altLang="zh-TW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)(</a:t>
            </a:r>
            <a:r>
              <a:rPr lang="zh-TW" altLang="en-US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軟</a:t>
            </a:r>
            <a:r>
              <a:rPr lang="en-US" altLang="zh-TW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北京</a:t>
            </a:r>
            <a:r>
              <a:rPr lang="zh-TW" altLang="en-US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清華大學校園與北京中關村創業大街參訪</a:t>
            </a:r>
            <a:r>
              <a:rPr lang="en-US" altLang="zh-TW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(</a:t>
            </a:r>
            <a:r>
              <a:rPr lang="zh-TW" altLang="en-US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硬</a:t>
            </a:r>
            <a:r>
              <a:rPr lang="en-US" altLang="zh-TW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)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助教分享資訊</a:t>
            </a:r>
            <a:r>
              <a:rPr lang="en-US" altLang="zh-TW" sz="12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(</a:t>
            </a:r>
            <a:r>
              <a:rPr lang="zh-TW" altLang="en-US" sz="12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輸入腦</a:t>
            </a:r>
            <a:r>
              <a:rPr lang="en-US" altLang="zh-TW" sz="1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)</a:t>
            </a:r>
          </a:p>
          <a:p>
            <a:pPr marL="471805" lvl="1" indent="-128905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PMingLiU" panose="02020500000000000000" pitchFamily="18" charset="-120"/>
              <a:ea typeface="PMingLiU" panose="02020500000000000000" pitchFamily="18" charset="-120"/>
              <a:cs typeface="Lantinghei SC Extralight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231101" y="1760531"/>
            <a:ext cx="189642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中國網路美妝廣告的產業分析報告書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>
                <a:latin typeface="PMingLiU" charset="-120"/>
                <a:ea typeface="PMingLiU" charset="-120"/>
                <a:cs typeface="PMingLiU" charset="-120"/>
              </a:rPr>
              <a:t>八份組員學習心得</a:t>
            </a:r>
            <a:endParaRPr kumimoji="1" lang="zh-CN" altLang="en-US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>
                <a:latin typeface="PMingLiU" charset="-120"/>
                <a:ea typeface="PMingLiU" charset="-120"/>
                <a:cs typeface="PMingLiU" charset="-120"/>
              </a:rPr>
              <a:t>八份每日作業與學習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報告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Worktile</a:t>
            </a:r>
            <a:r>
              <a:rPr lang="zh-CN" altLang="en-US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与</a:t>
            </a: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Wechat</a:t>
            </a:r>
            <a:r>
              <a:rPr lang="zh-CN" altLang="en-US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学习数据</a:t>
            </a:r>
            <a:r>
              <a:rPr lang="zh-TW" altLang="en-US" sz="12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。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Github</a:t>
            </a:r>
            <a:r>
              <a:rPr lang="zh-CN" altLang="en-US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网页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1200" dirty="0" smtClean="0">
                <a:latin typeface="PMingLiU" charset="-120"/>
                <a:ea typeface="PMingLiU" charset="-120"/>
                <a:cs typeface="PMingLiU" charset="-120"/>
              </a:rPr>
              <a:t>WiKi</a:t>
            </a:r>
            <a:r>
              <a:rPr kumimoji="1" lang="zh-CN" altLang="en-US" sz="1200" dirty="0" smtClean="0">
                <a:latin typeface="PMingLiU" charset="-120"/>
                <a:ea typeface="PMingLiU" charset="-120"/>
                <a:cs typeface="PMingLiU" charset="-120"/>
              </a:rPr>
              <a:t>页面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latin typeface="PMingLiU" charset="-120"/>
                <a:ea typeface="PMingLiU" charset="-120"/>
                <a:cs typeface="PMingLiU" charset="-120"/>
              </a:rPr>
              <a:t>一份关于中国线上美妆广告方面的文献收集文档</a:t>
            </a:r>
            <a:r>
              <a:rPr kumimoji="1" lang="en-US" altLang="zh-TW" sz="1200" dirty="0">
                <a:latin typeface="PMingLiU" charset="-120"/>
                <a:ea typeface="PMingLiU" charset="-120"/>
                <a:cs typeface="PMingLiU" charset="-120"/>
              </a:rPr>
              <a:t>(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產業分析報告手冊</a:t>
            </a:r>
            <a:r>
              <a:rPr kumimoji="1" lang="en-US" altLang="zh-TW" sz="1200" dirty="0" smtClean="0">
                <a:latin typeface="PMingLiU" charset="-120"/>
                <a:ea typeface="PMingLiU" charset="-120"/>
                <a:cs typeface="PMingLiU" charset="-120"/>
              </a:rPr>
              <a:t>)</a:t>
            </a:r>
            <a:endParaRPr kumimoji="1" lang="zh-TW" altLang="en-US" sz="1200" dirty="0">
              <a:latin typeface="PMingLiU" charset="-120"/>
              <a:ea typeface="PMingLiU" charset="-120"/>
              <a:cs typeface="PMingLiU" charset="-12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39</TotalTime>
  <Words>385</Words>
  <Application>Microsoft Macintosh PowerPoint</Application>
  <PresentationFormat>如螢幕大小 (16:9)</PresentationFormat>
  <Paragraphs>46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Lantinghei SC Demibold</vt:lpstr>
      <vt:lpstr>Lantinghei SC Extralight</vt:lpstr>
      <vt:lpstr>Microsoft JhengHei</vt:lpstr>
      <vt:lpstr>PMingLiU</vt:lpstr>
      <vt:lpstr>宋体</vt:lpstr>
      <vt:lpstr>Office 主题</vt:lpstr>
      <vt:lpstr>PowerPoint 簡報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Microsoft Office 使用者</cp:lastModifiedBy>
  <cp:revision>78</cp:revision>
  <dcterms:created xsi:type="dcterms:W3CDTF">2017-07-13T17:17:00Z</dcterms:created>
  <dcterms:modified xsi:type="dcterms:W3CDTF">2017-08-11T03:54:32Z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