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1" r:id="rId2"/>
    <p:sldId id="369" r:id="rId3"/>
    <p:sldId id="371" r:id="rId4"/>
    <p:sldId id="372" r:id="rId5"/>
    <p:sldId id="376" r:id="rId6"/>
    <p:sldId id="373" r:id="rId7"/>
    <p:sldId id="377" r:id="rId8"/>
    <p:sldId id="378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E38"/>
    <a:srgbClr val="46101F"/>
    <a:srgbClr val="FCC7B6"/>
    <a:srgbClr val="1CB4B5"/>
    <a:srgbClr val="E38B88"/>
    <a:srgbClr val="DB6B67"/>
    <a:srgbClr val="D4CFB4"/>
    <a:srgbClr val="E58771"/>
    <a:srgbClr val="E99A87"/>
    <a:srgbClr val="DDA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8" autoAdjust="0"/>
    <p:restoredTop sz="84404" autoAdjust="0"/>
  </p:normalViewPr>
  <p:slideViewPr>
    <p:cSldViewPr>
      <p:cViewPr varScale="1">
        <p:scale>
          <a:sx n="81" d="100"/>
          <a:sy n="81" d="100"/>
        </p:scale>
        <p:origin x="12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94C159-716D-4D2B-A395-0DB33F2EC0B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E6CEDD-C547-4721-B46A-87F9FFB909AA}">
      <dgm:prSet phldrT="[Text]"/>
      <dgm:spPr>
        <a:solidFill>
          <a:srgbClr val="FCC7B6"/>
        </a:solidFill>
      </dgm:spPr>
      <dgm:t>
        <a:bodyPr/>
        <a:lstStyle/>
        <a:p>
          <a:endParaRPr lang="en-US" dirty="0"/>
        </a:p>
      </dgm:t>
    </dgm:pt>
    <dgm:pt modelId="{B551D58D-BB6E-41AB-B215-9CB4E96BB9E5}" type="parTrans" cxnId="{6E03F855-5422-4F0D-8BDF-2452D5D30830}">
      <dgm:prSet/>
      <dgm:spPr/>
      <dgm:t>
        <a:bodyPr/>
        <a:lstStyle/>
        <a:p>
          <a:endParaRPr lang="en-US"/>
        </a:p>
      </dgm:t>
    </dgm:pt>
    <dgm:pt modelId="{C3133DF6-E06F-4B41-9B60-6E0C98DF3FB7}" type="sibTrans" cxnId="{6E03F855-5422-4F0D-8BDF-2452D5D30830}">
      <dgm:prSet/>
      <dgm:spPr/>
      <dgm:t>
        <a:bodyPr/>
        <a:lstStyle/>
        <a:p>
          <a:endParaRPr lang="en-US"/>
        </a:p>
      </dgm:t>
    </dgm:pt>
    <dgm:pt modelId="{85F61B7A-23B3-4591-861C-B65B2E9FEC6E}">
      <dgm:prSet phldrT="[Text]"/>
      <dgm:spPr>
        <a:solidFill>
          <a:srgbClr val="882E38"/>
        </a:solidFill>
      </dgm:spPr>
      <dgm:t>
        <a:bodyPr/>
        <a:lstStyle/>
        <a:p>
          <a:r>
            <a:rPr lang="en-US" altLang="zh-CN" dirty="0"/>
            <a:t>P</a:t>
          </a:r>
          <a:endParaRPr lang="en-US" dirty="0"/>
        </a:p>
      </dgm:t>
    </dgm:pt>
    <dgm:pt modelId="{7FD2A936-B732-4FF3-B127-E92ED237682F}" type="parTrans" cxnId="{1168B740-29D5-4B2D-BBB1-9C21096A670E}">
      <dgm:prSet/>
      <dgm:spPr/>
      <dgm:t>
        <a:bodyPr/>
        <a:lstStyle/>
        <a:p>
          <a:endParaRPr lang="en-US"/>
        </a:p>
      </dgm:t>
    </dgm:pt>
    <dgm:pt modelId="{B4AC8B82-E8A9-4443-8979-0EA03DAC4AD8}" type="sibTrans" cxnId="{1168B740-29D5-4B2D-BBB1-9C21096A670E}">
      <dgm:prSet/>
      <dgm:spPr/>
      <dgm:t>
        <a:bodyPr/>
        <a:lstStyle/>
        <a:p>
          <a:endParaRPr lang="en-US"/>
        </a:p>
      </dgm:t>
    </dgm:pt>
    <dgm:pt modelId="{E12A3816-9156-4A01-AE21-C121921975E6}">
      <dgm:prSet phldrT="[Text]"/>
      <dgm:spPr>
        <a:solidFill>
          <a:srgbClr val="882E38"/>
        </a:solidFill>
      </dgm:spPr>
      <dgm:t>
        <a:bodyPr/>
        <a:lstStyle/>
        <a:p>
          <a:r>
            <a:rPr lang="en-US" dirty="0"/>
            <a:t>E</a:t>
          </a:r>
        </a:p>
      </dgm:t>
    </dgm:pt>
    <dgm:pt modelId="{90AD8C1B-4C4F-47CE-9397-20DA0D8AFD99}" type="parTrans" cxnId="{8E7B6E7B-34AB-4282-BFA7-6B4C5F8D31FD}">
      <dgm:prSet/>
      <dgm:spPr/>
      <dgm:t>
        <a:bodyPr/>
        <a:lstStyle/>
        <a:p>
          <a:endParaRPr lang="en-US"/>
        </a:p>
      </dgm:t>
    </dgm:pt>
    <dgm:pt modelId="{27D2C644-E0A4-43C6-B625-88C65FB6618E}" type="sibTrans" cxnId="{8E7B6E7B-34AB-4282-BFA7-6B4C5F8D31FD}">
      <dgm:prSet/>
      <dgm:spPr/>
      <dgm:t>
        <a:bodyPr/>
        <a:lstStyle/>
        <a:p>
          <a:endParaRPr lang="en-US"/>
        </a:p>
      </dgm:t>
    </dgm:pt>
    <dgm:pt modelId="{FDAF13D4-943A-4982-B4CF-E8CEB2EDF57D}">
      <dgm:prSet phldrT="[Text]"/>
      <dgm:spPr>
        <a:solidFill>
          <a:srgbClr val="882E38"/>
        </a:solidFill>
      </dgm:spPr>
      <dgm:t>
        <a:bodyPr/>
        <a:lstStyle/>
        <a:p>
          <a:r>
            <a:rPr lang="en-US" dirty="0"/>
            <a:t>S</a:t>
          </a:r>
        </a:p>
      </dgm:t>
    </dgm:pt>
    <dgm:pt modelId="{E0D6C081-CE21-4F56-B171-B8EF6BC0346F}" type="parTrans" cxnId="{5FA062BE-9551-45FF-A467-1EA42D6103B6}">
      <dgm:prSet/>
      <dgm:spPr/>
      <dgm:t>
        <a:bodyPr/>
        <a:lstStyle/>
        <a:p>
          <a:endParaRPr lang="en-US"/>
        </a:p>
      </dgm:t>
    </dgm:pt>
    <dgm:pt modelId="{59E38441-033D-4F64-B3DD-CCDD13CFBF47}" type="sibTrans" cxnId="{5FA062BE-9551-45FF-A467-1EA42D6103B6}">
      <dgm:prSet/>
      <dgm:spPr/>
      <dgm:t>
        <a:bodyPr/>
        <a:lstStyle/>
        <a:p>
          <a:endParaRPr lang="en-US"/>
        </a:p>
      </dgm:t>
    </dgm:pt>
    <dgm:pt modelId="{142CF6F2-0C25-4C1C-AB2D-6B01FF201048}">
      <dgm:prSet phldrT="[Text]"/>
      <dgm:spPr>
        <a:solidFill>
          <a:srgbClr val="882E38"/>
        </a:solidFill>
      </dgm:spPr>
      <dgm:t>
        <a:bodyPr/>
        <a:lstStyle/>
        <a:p>
          <a:r>
            <a:rPr lang="en-US" dirty="0"/>
            <a:t>T</a:t>
          </a:r>
        </a:p>
      </dgm:t>
    </dgm:pt>
    <dgm:pt modelId="{1BD29497-7EEB-4199-8A87-727726558D78}" type="parTrans" cxnId="{D90A8AD1-7CF0-47C5-9828-47800A5067D4}">
      <dgm:prSet/>
      <dgm:spPr/>
      <dgm:t>
        <a:bodyPr/>
        <a:lstStyle/>
        <a:p>
          <a:endParaRPr lang="en-US"/>
        </a:p>
      </dgm:t>
    </dgm:pt>
    <dgm:pt modelId="{D8BBC529-C3D4-4552-9E0F-2284C612FF4A}" type="sibTrans" cxnId="{D90A8AD1-7CF0-47C5-9828-47800A5067D4}">
      <dgm:prSet/>
      <dgm:spPr/>
      <dgm:t>
        <a:bodyPr/>
        <a:lstStyle/>
        <a:p>
          <a:endParaRPr lang="en-US"/>
        </a:p>
      </dgm:t>
    </dgm:pt>
    <dgm:pt modelId="{E91FB94F-B0B6-4D2A-A565-9637079AE0A5}" type="pres">
      <dgm:prSet presAssocID="{8394C159-716D-4D2B-A395-0DB33F2EC0B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B23441-B8F4-4F05-93E8-C30692B2A588}" type="pres">
      <dgm:prSet presAssocID="{8394C159-716D-4D2B-A395-0DB33F2EC0B8}" presName="matrix" presStyleCnt="0"/>
      <dgm:spPr/>
    </dgm:pt>
    <dgm:pt modelId="{2CF5CE71-12E1-4E70-A134-78411EF746ED}" type="pres">
      <dgm:prSet presAssocID="{8394C159-716D-4D2B-A395-0DB33F2EC0B8}" presName="tile1" presStyleLbl="node1" presStyleIdx="0" presStyleCnt="4"/>
      <dgm:spPr/>
    </dgm:pt>
    <dgm:pt modelId="{C02EAC8E-D41F-425A-A51C-B4544808FB5D}" type="pres">
      <dgm:prSet presAssocID="{8394C159-716D-4D2B-A395-0DB33F2EC0B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BA83D9-63A0-43D8-879A-2843E0899677}" type="pres">
      <dgm:prSet presAssocID="{8394C159-716D-4D2B-A395-0DB33F2EC0B8}" presName="tile2" presStyleLbl="node1" presStyleIdx="1" presStyleCnt="4"/>
      <dgm:spPr/>
    </dgm:pt>
    <dgm:pt modelId="{B131D3F8-CFF6-481E-B644-F1BE1038D4C2}" type="pres">
      <dgm:prSet presAssocID="{8394C159-716D-4D2B-A395-0DB33F2EC0B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D75FF3F-EB2F-4730-B7F3-4C87EF8D8CD3}" type="pres">
      <dgm:prSet presAssocID="{8394C159-716D-4D2B-A395-0DB33F2EC0B8}" presName="tile3" presStyleLbl="node1" presStyleIdx="2" presStyleCnt="4"/>
      <dgm:spPr/>
    </dgm:pt>
    <dgm:pt modelId="{5487C286-C533-4191-B2E8-47F48C379B93}" type="pres">
      <dgm:prSet presAssocID="{8394C159-716D-4D2B-A395-0DB33F2EC0B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F50761-C92D-406C-8D2D-FC37E6143237}" type="pres">
      <dgm:prSet presAssocID="{8394C159-716D-4D2B-A395-0DB33F2EC0B8}" presName="tile4" presStyleLbl="node1" presStyleIdx="3" presStyleCnt="4"/>
      <dgm:spPr/>
    </dgm:pt>
    <dgm:pt modelId="{DD70DCC2-F30F-4022-8BF7-CB7607043370}" type="pres">
      <dgm:prSet presAssocID="{8394C159-716D-4D2B-A395-0DB33F2EC0B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044F6AF-6846-4668-9030-D5D389D1C0EE}" type="pres">
      <dgm:prSet presAssocID="{8394C159-716D-4D2B-A395-0DB33F2EC0B8}" presName="centerTile" presStyleLbl="fgShp" presStyleIdx="0" presStyleCnt="1" custLinFactNeighborX="-1187" custLinFactNeighborY="388">
        <dgm:presLayoutVars>
          <dgm:chMax val="0"/>
          <dgm:chPref val="0"/>
        </dgm:presLayoutVars>
      </dgm:prSet>
      <dgm:spPr/>
    </dgm:pt>
  </dgm:ptLst>
  <dgm:cxnLst>
    <dgm:cxn modelId="{1168B740-29D5-4B2D-BBB1-9C21096A670E}" srcId="{15E6CEDD-C547-4721-B46A-87F9FFB909AA}" destId="{85F61B7A-23B3-4591-861C-B65B2E9FEC6E}" srcOrd="0" destOrd="0" parTransId="{7FD2A936-B732-4FF3-B127-E92ED237682F}" sibTransId="{B4AC8B82-E8A9-4443-8979-0EA03DAC4AD8}"/>
    <dgm:cxn modelId="{A002CA46-0A44-4D0A-B5C3-9A4C31AC29D9}" type="presOf" srcId="{E12A3816-9156-4A01-AE21-C121921975E6}" destId="{B131D3F8-CFF6-481E-B644-F1BE1038D4C2}" srcOrd="1" destOrd="0" presId="urn:microsoft.com/office/officeart/2005/8/layout/matrix1"/>
    <dgm:cxn modelId="{B922146B-E2C1-48CD-8FA1-FAD4BAB1854B}" type="presOf" srcId="{FDAF13D4-943A-4982-B4CF-E8CEB2EDF57D}" destId="{5487C286-C533-4191-B2E8-47F48C379B93}" srcOrd="1" destOrd="0" presId="urn:microsoft.com/office/officeart/2005/8/layout/matrix1"/>
    <dgm:cxn modelId="{F3104A50-F802-406D-8A4E-75E9D03FBBDD}" type="presOf" srcId="{8394C159-716D-4D2B-A395-0DB33F2EC0B8}" destId="{E91FB94F-B0B6-4D2A-A565-9637079AE0A5}" srcOrd="0" destOrd="0" presId="urn:microsoft.com/office/officeart/2005/8/layout/matrix1"/>
    <dgm:cxn modelId="{6E03F855-5422-4F0D-8BDF-2452D5D30830}" srcId="{8394C159-716D-4D2B-A395-0DB33F2EC0B8}" destId="{15E6CEDD-C547-4721-B46A-87F9FFB909AA}" srcOrd="0" destOrd="0" parTransId="{B551D58D-BB6E-41AB-B215-9CB4E96BB9E5}" sibTransId="{C3133DF6-E06F-4B41-9B60-6E0C98DF3FB7}"/>
    <dgm:cxn modelId="{8E7B6E7B-34AB-4282-BFA7-6B4C5F8D31FD}" srcId="{15E6CEDD-C547-4721-B46A-87F9FFB909AA}" destId="{E12A3816-9156-4A01-AE21-C121921975E6}" srcOrd="1" destOrd="0" parTransId="{90AD8C1B-4C4F-47CE-9397-20DA0D8AFD99}" sibTransId="{27D2C644-E0A4-43C6-B625-88C65FB6618E}"/>
    <dgm:cxn modelId="{606C0195-A047-4F82-B9BA-6087E83401B0}" type="presOf" srcId="{E12A3816-9156-4A01-AE21-C121921975E6}" destId="{48BA83D9-63A0-43D8-879A-2843E0899677}" srcOrd="0" destOrd="0" presId="urn:microsoft.com/office/officeart/2005/8/layout/matrix1"/>
    <dgm:cxn modelId="{BBC42BA1-A720-408B-AE47-8EE6005DC434}" type="presOf" srcId="{142CF6F2-0C25-4C1C-AB2D-6B01FF201048}" destId="{DD70DCC2-F30F-4022-8BF7-CB7607043370}" srcOrd="1" destOrd="0" presId="urn:microsoft.com/office/officeart/2005/8/layout/matrix1"/>
    <dgm:cxn modelId="{4C8D74AD-114C-4EA7-8CEB-DB0531E6A953}" type="presOf" srcId="{FDAF13D4-943A-4982-B4CF-E8CEB2EDF57D}" destId="{9D75FF3F-EB2F-4730-B7F3-4C87EF8D8CD3}" srcOrd="0" destOrd="0" presId="urn:microsoft.com/office/officeart/2005/8/layout/matrix1"/>
    <dgm:cxn modelId="{37C961AE-34E8-49B0-8EEE-F7F13E6C59D1}" type="presOf" srcId="{142CF6F2-0C25-4C1C-AB2D-6B01FF201048}" destId="{37F50761-C92D-406C-8D2D-FC37E6143237}" srcOrd="0" destOrd="0" presId="urn:microsoft.com/office/officeart/2005/8/layout/matrix1"/>
    <dgm:cxn modelId="{1EC174BD-5632-446B-8F17-146DA89BC2B3}" type="presOf" srcId="{85F61B7A-23B3-4591-861C-B65B2E9FEC6E}" destId="{2CF5CE71-12E1-4E70-A134-78411EF746ED}" srcOrd="0" destOrd="0" presId="urn:microsoft.com/office/officeart/2005/8/layout/matrix1"/>
    <dgm:cxn modelId="{5FA062BE-9551-45FF-A467-1EA42D6103B6}" srcId="{15E6CEDD-C547-4721-B46A-87F9FFB909AA}" destId="{FDAF13D4-943A-4982-B4CF-E8CEB2EDF57D}" srcOrd="2" destOrd="0" parTransId="{E0D6C081-CE21-4F56-B171-B8EF6BC0346F}" sibTransId="{59E38441-033D-4F64-B3DD-CCDD13CFBF47}"/>
    <dgm:cxn modelId="{D90A8AD1-7CF0-47C5-9828-47800A5067D4}" srcId="{15E6CEDD-C547-4721-B46A-87F9FFB909AA}" destId="{142CF6F2-0C25-4C1C-AB2D-6B01FF201048}" srcOrd="3" destOrd="0" parTransId="{1BD29497-7EEB-4199-8A87-727726558D78}" sibTransId="{D8BBC529-C3D4-4552-9E0F-2284C612FF4A}"/>
    <dgm:cxn modelId="{055A35E2-FAAB-48B7-B411-E538A1810695}" type="presOf" srcId="{15E6CEDD-C547-4721-B46A-87F9FFB909AA}" destId="{D044F6AF-6846-4668-9030-D5D389D1C0EE}" srcOrd="0" destOrd="0" presId="urn:microsoft.com/office/officeart/2005/8/layout/matrix1"/>
    <dgm:cxn modelId="{6A728FF9-407F-4795-B7A4-40C8A8614A07}" type="presOf" srcId="{85F61B7A-23B3-4591-861C-B65B2E9FEC6E}" destId="{C02EAC8E-D41F-425A-A51C-B4544808FB5D}" srcOrd="1" destOrd="0" presId="urn:microsoft.com/office/officeart/2005/8/layout/matrix1"/>
    <dgm:cxn modelId="{0996F444-8507-49F7-B3AA-2420783CF593}" type="presParOf" srcId="{E91FB94F-B0B6-4D2A-A565-9637079AE0A5}" destId="{85B23441-B8F4-4F05-93E8-C30692B2A588}" srcOrd="0" destOrd="0" presId="urn:microsoft.com/office/officeart/2005/8/layout/matrix1"/>
    <dgm:cxn modelId="{9C1438CE-7C19-42A3-8390-A5FC37C12CFD}" type="presParOf" srcId="{85B23441-B8F4-4F05-93E8-C30692B2A588}" destId="{2CF5CE71-12E1-4E70-A134-78411EF746ED}" srcOrd="0" destOrd="0" presId="urn:microsoft.com/office/officeart/2005/8/layout/matrix1"/>
    <dgm:cxn modelId="{EA9CD6D1-F777-4DCD-96AE-D1B22D00BFC3}" type="presParOf" srcId="{85B23441-B8F4-4F05-93E8-C30692B2A588}" destId="{C02EAC8E-D41F-425A-A51C-B4544808FB5D}" srcOrd="1" destOrd="0" presId="urn:microsoft.com/office/officeart/2005/8/layout/matrix1"/>
    <dgm:cxn modelId="{FED550F7-8198-4598-B50F-387638FF8E4E}" type="presParOf" srcId="{85B23441-B8F4-4F05-93E8-C30692B2A588}" destId="{48BA83D9-63A0-43D8-879A-2843E0899677}" srcOrd="2" destOrd="0" presId="urn:microsoft.com/office/officeart/2005/8/layout/matrix1"/>
    <dgm:cxn modelId="{13F560EB-6494-4E30-B013-0AC9AB4926E0}" type="presParOf" srcId="{85B23441-B8F4-4F05-93E8-C30692B2A588}" destId="{B131D3F8-CFF6-481E-B644-F1BE1038D4C2}" srcOrd="3" destOrd="0" presId="urn:microsoft.com/office/officeart/2005/8/layout/matrix1"/>
    <dgm:cxn modelId="{5AA10D64-417A-433E-AA8C-ED08D960E465}" type="presParOf" srcId="{85B23441-B8F4-4F05-93E8-C30692B2A588}" destId="{9D75FF3F-EB2F-4730-B7F3-4C87EF8D8CD3}" srcOrd="4" destOrd="0" presId="urn:microsoft.com/office/officeart/2005/8/layout/matrix1"/>
    <dgm:cxn modelId="{F82BC7FF-960C-4320-9948-3D689B6AA803}" type="presParOf" srcId="{85B23441-B8F4-4F05-93E8-C30692B2A588}" destId="{5487C286-C533-4191-B2E8-47F48C379B93}" srcOrd="5" destOrd="0" presId="urn:microsoft.com/office/officeart/2005/8/layout/matrix1"/>
    <dgm:cxn modelId="{D6FB70A0-9A8C-4A41-B01B-8670DFBC8A74}" type="presParOf" srcId="{85B23441-B8F4-4F05-93E8-C30692B2A588}" destId="{37F50761-C92D-406C-8D2D-FC37E6143237}" srcOrd="6" destOrd="0" presId="urn:microsoft.com/office/officeart/2005/8/layout/matrix1"/>
    <dgm:cxn modelId="{2285FD26-B1C3-40BB-9728-1ABA8A26D8CD}" type="presParOf" srcId="{85B23441-B8F4-4F05-93E8-C30692B2A588}" destId="{DD70DCC2-F30F-4022-8BF7-CB7607043370}" srcOrd="7" destOrd="0" presId="urn:microsoft.com/office/officeart/2005/8/layout/matrix1"/>
    <dgm:cxn modelId="{82A4FF83-073C-4CEE-AFDC-888DECBF4131}" type="presParOf" srcId="{E91FB94F-B0B6-4D2A-A565-9637079AE0A5}" destId="{D044F6AF-6846-4668-9030-D5D389D1C0E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5CE71-12E1-4E70-A134-78411EF746ED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882E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400" kern="1200" dirty="0"/>
            <a:t>P</a:t>
          </a:r>
          <a:endParaRPr lang="en-US" sz="5400" kern="1200" dirty="0"/>
        </a:p>
      </dsp:txBody>
      <dsp:txXfrm rot="5400000">
        <a:off x="0" y="0"/>
        <a:ext cx="3048000" cy="1524000"/>
      </dsp:txXfrm>
    </dsp:sp>
    <dsp:sp modelId="{48BA83D9-63A0-43D8-879A-2843E0899677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882E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E</a:t>
          </a:r>
        </a:p>
      </dsp:txBody>
      <dsp:txXfrm>
        <a:off x="3048000" y="0"/>
        <a:ext cx="3048000" cy="1524000"/>
      </dsp:txXfrm>
    </dsp:sp>
    <dsp:sp modelId="{9D75FF3F-EB2F-4730-B7F3-4C87EF8D8CD3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882E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S</a:t>
          </a:r>
        </a:p>
      </dsp:txBody>
      <dsp:txXfrm rot="10800000">
        <a:off x="0" y="2539999"/>
        <a:ext cx="3048000" cy="1524000"/>
      </dsp:txXfrm>
    </dsp:sp>
    <dsp:sp modelId="{37F50761-C92D-406C-8D2D-FC37E6143237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882E3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384048" rIns="384048" bIns="384048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T</a:t>
          </a:r>
        </a:p>
      </dsp:txBody>
      <dsp:txXfrm rot="-5400000">
        <a:off x="3048000" y="2539999"/>
        <a:ext cx="3048000" cy="1524000"/>
      </dsp:txXfrm>
    </dsp:sp>
    <dsp:sp modelId="{D044F6AF-6846-4668-9030-D5D389D1C0EE}">
      <dsp:nvSpPr>
        <dsp:cNvPr id="0" name=""/>
        <dsp:cNvSpPr/>
      </dsp:nvSpPr>
      <dsp:spPr>
        <a:xfrm>
          <a:off x="2111892" y="1527942"/>
          <a:ext cx="1828800" cy="1016000"/>
        </a:xfrm>
        <a:prstGeom prst="roundRect">
          <a:avLst/>
        </a:prstGeom>
        <a:solidFill>
          <a:srgbClr val="FCC7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200" kern="1200" dirty="0"/>
        </a:p>
      </dsp:txBody>
      <dsp:txXfrm>
        <a:off x="2161489" y="1577539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37B56-1EE7-4F3E-A391-8320F5B21FC6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E7A5F-B302-431C-A323-24B5A1866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9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7A5F-B302-431C-A323-24B5A18669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20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什麼場合 長條凸顯是面試及工作比例高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7A5F-B302-431C-A323-24B5A186696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7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什麼場合 長條凸顯是面試及工作比例高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7A5F-B302-431C-A323-24B5A18669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3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什麼場合 長條凸顯是面試及工作比例高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7A5F-B302-431C-A323-24B5A18669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32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什麼場合 長條凸顯是面試及工作比例高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7A5F-B302-431C-A323-24B5A186696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02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什麼場合 長條凸顯是面試及工作比例高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7A5F-B302-431C-A323-24B5A186696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1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什麼場合 長條凸顯是面試及工作比例高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7A5F-B302-431C-A323-24B5A186696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96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什麼場合 長條凸顯是面試及工作比例高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E7A5F-B302-431C-A323-24B5A18669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4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2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30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6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1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9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3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9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9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4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EAE2-BAB5-4EAF-BB8D-2A53DE3F9EF8}" type="datetimeFigureOut">
              <a:rPr lang="zh-TW" altLang="en-US" smtClean="0"/>
              <a:t>2017/8/12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715D-2E45-42BD-A772-E2E6508A5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4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92546"/>
            <a:ext cx="9143999" cy="5143500"/>
          </a:xfrm>
          <a:prstGeom prst="rect">
            <a:avLst/>
          </a:prstGeom>
          <a:solidFill>
            <a:srgbClr val="DB6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0" y="2166938"/>
            <a:ext cx="9144000" cy="449262"/>
          </a:xfrm>
          <a:prstGeom prst="rect">
            <a:avLst/>
          </a:prstGeom>
          <a:solidFill>
            <a:srgbClr val="D7585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TextBox 3"/>
          <p:cNvSpPr>
            <a:spLocks noChangeArrowheads="1"/>
          </p:cNvSpPr>
          <p:nvPr/>
        </p:nvSpPr>
        <p:spPr bwMode="auto">
          <a:xfrm>
            <a:off x="26988" y="-1433512"/>
            <a:ext cx="3469540" cy="807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520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4</a:t>
            </a:r>
            <a:endParaRPr lang="zh-CN" altLang="en-US" sz="520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578226" y="2155825"/>
            <a:ext cx="5178425" cy="43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现况分析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251735" y="1397001"/>
            <a:ext cx="2504916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PART FOUR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61BE0F8F-86AB-4ECB-B0F1-77419E32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049" y="2680810"/>
            <a:ext cx="2693950" cy="117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4.1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美妆广告和市场管销</a:t>
            </a:r>
            <a:r>
              <a:rPr lang="en-GB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的行业发展</a:t>
            </a:r>
            <a:endParaRPr lang="zh-TW" altLang="zh-TW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4.2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</a:rPr>
              <a:t>网络广告的影响</a:t>
            </a:r>
            <a:endParaRPr lang="en-GB" altLang="zh-CN" sz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4.3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电商营销分析</a:t>
            </a:r>
            <a:endParaRPr lang="en-GB" altLang="zh-CN" sz="12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4.4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信息流广告营销分析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TW" sz="1200" dirty="0">
              <a:solidFill>
                <a:schemeClr val="bg1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4096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36F79617-32B9-4AFE-B8F5-F67BE4DC8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09319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矩形 2">
            <a:extLst>
              <a:ext uri="{FF2B5EF4-FFF2-40B4-BE49-F238E27FC236}">
                <a16:creationId xmlns:a16="http://schemas.microsoft.com/office/drawing/2014/main" id="{E9A55177-52B6-4C06-8C3C-901E44B5E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198571"/>
            <a:ext cx="1368152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PEST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32" name="矩形 4">
            <a:extLst>
              <a:ext uri="{FF2B5EF4-FFF2-40B4-BE49-F238E27FC236}">
                <a16:creationId xmlns:a16="http://schemas.microsoft.com/office/drawing/2014/main" id="{B7A9C5C4-EE62-43C5-8E71-B4B1C01D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380" y="1759989"/>
            <a:ext cx="79176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政策</a:t>
            </a:r>
          </a:p>
        </p:txBody>
      </p:sp>
      <p:sp>
        <p:nvSpPr>
          <p:cNvPr id="33" name="矩形 4">
            <a:extLst>
              <a:ext uri="{FF2B5EF4-FFF2-40B4-BE49-F238E27FC236}">
                <a16:creationId xmlns:a16="http://schemas.microsoft.com/office/drawing/2014/main" id="{94B2FC82-60F2-4E43-8DD5-DEBC8E37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522" y="1759989"/>
            <a:ext cx="76726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经济</a:t>
            </a:r>
          </a:p>
        </p:txBody>
      </p:sp>
      <p:sp>
        <p:nvSpPr>
          <p:cNvPr id="34" name="矩形 4">
            <a:extLst>
              <a:ext uri="{FF2B5EF4-FFF2-40B4-BE49-F238E27FC236}">
                <a16:creationId xmlns:a16="http://schemas.microsoft.com/office/drawing/2014/main" id="{326F6166-076A-4792-B723-F88E829B5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68" y="2920222"/>
            <a:ext cx="83418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社会</a:t>
            </a:r>
          </a:p>
        </p:txBody>
      </p:sp>
      <p:sp>
        <p:nvSpPr>
          <p:cNvPr id="35" name="矩形 4">
            <a:extLst>
              <a:ext uri="{FF2B5EF4-FFF2-40B4-BE49-F238E27FC236}">
                <a16:creationId xmlns:a16="http://schemas.microsoft.com/office/drawing/2014/main" id="{1D189292-C9F9-44E7-AC93-8D3AE00A4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522" y="2894558"/>
            <a:ext cx="867887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科技</a:t>
            </a:r>
          </a:p>
        </p:txBody>
      </p:sp>
      <p:grpSp>
        <p:nvGrpSpPr>
          <p:cNvPr id="36" name="组合 1">
            <a:extLst>
              <a:ext uri="{FF2B5EF4-FFF2-40B4-BE49-F238E27FC236}">
                <a16:creationId xmlns:a16="http://schemas.microsoft.com/office/drawing/2014/main" id="{99D65A4B-1F5B-4196-97D5-B0FDE179DF47}"/>
              </a:ext>
            </a:extLst>
          </p:cNvPr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37" name="矩形 4">
              <a:extLst>
                <a:ext uri="{FF2B5EF4-FFF2-40B4-BE49-F238E27FC236}">
                  <a16:creationId xmlns:a16="http://schemas.microsoft.com/office/drawing/2014/main" id="{1DB62186-A7CA-49F9-A242-A58AA40A3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8" name="矩形 5">
              <a:extLst>
                <a:ext uri="{FF2B5EF4-FFF2-40B4-BE49-F238E27FC236}">
                  <a16:creationId xmlns:a16="http://schemas.microsoft.com/office/drawing/2014/main" id="{A7B33E6E-7BC1-46B2-95DB-7E67FB53D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39" name="TextBox 6">
            <a:extLst>
              <a:ext uri="{FF2B5EF4-FFF2-40B4-BE49-F238E27FC236}">
                <a16:creationId xmlns:a16="http://schemas.microsoft.com/office/drawing/2014/main" id="{CD19259A-E364-4747-A07D-E36CED4D3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72628"/>
            <a:ext cx="2902744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PEST Analysis</a:t>
            </a:r>
            <a:endParaRPr lang="zh-CN" altLang="en-US" sz="15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40" name="直接连接符 7">
            <a:extLst>
              <a:ext uri="{FF2B5EF4-FFF2-40B4-BE49-F238E27FC236}">
                <a16:creationId xmlns:a16="http://schemas.microsoft.com/office/drawing/2014/main" id="{70EB6EB2-DD76-4679-AA45-8D4804A84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矩形 5">
            <a:extLst>
              <a:ext uri="{FF2B5EF4-FFF2-40B4-BE49-F238E27FC236}">
                <a16:creationId xmlns:a16="http://schemas.microsoft.com/office/drawing/2014/main" id="{6450131D-6629-4043-908C-88A01369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22660"/>
            <a:ext cx="2902744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 collected from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the web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148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3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357188" y="72628"/>
            <a:ext cx="2902744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PEST Analysis</a:t>
            </a:r>
            <a:endParaRPr lang="zh-CN" altLang="en-US" sz="15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322660"/>
            <a:ext cx="2902744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 collected from the web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DF7D2521-FEAF-4A6A-BED3-B6E3F6E0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45" y="1041405"/>
            <a:ext cx="122413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ea typeface="微软雅黑" panose="020B0503020204020204" pitchFamily="34" charset="-122"/>
                <a:sym typeface="Arial" panose="020B0604020202020204" pitchFamily="34" charset="0"/>
              </a:rPr>
              <a:t>政策 </a:t>
            </a:r>
            <a:r>
              <a:rPr lang="en-GB" altLang="zh-CN" sz="2400" dirty="0">
                <a:ea typeface="微软雅黑" panose="020B0503020204020204" pitchFamily="34" charset="-122"/>
                <a:sym typeface="Arial" panose="020B0604020202020204" pitchFamily="34" charset="0"/>
              </a:rPr>
              <a:t>(P)</a:t>
            </a:r>
            <a:endParaRPr lang="zh-CN" altLang="en-US" sz="24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AA9D3-1128-4FC8-8B85-EF24D6E2EABA}"/>
              </a:ext>
            </a:extLst>
          </p:cNvPr>
          <p:cNvSpPr txBox="1"/>
          <p:nvPr/>
        </p:nvSpPr>
        <p:spPr>
          <a:xfrm>
            <a:off x="494945" y="1477857"/>
            <a:ext cx="5117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国务院推动电子商务发展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</a:t>
            </a:r>
            <a:r>
              <a:rPr lang="en-GB" altLang="zh-CN" dirty="0"/>
              <a:t>O2O</a:t>
            </a:r>
            <a:r>
              <a:rPr lang="zh-CN" altLang="en-US" dirty="0"/>
              <a:t>发布</a:t>
            </a:r>
            <a:endParaRPr lang="en-GB" altLang="zh-CN" dirty="0"/>
          </a:p>
        </p:txBody>
      </p:sp>
      <p:sp>
        <p:nvSpPr>
          <p:cNvPr id="33" name="矩形 4">
            <a:extLst>
              <a:ext uri="{FF2B5EF4-FFF2-40B4-BE49-F238E27FC236}">
                <a16:creationId xmlns:a16="http://schemas.microsoft.com/office/drawing/2014/main" id="{8E4B8D85-564C-42F7-B681-036EE4651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05" y="2381819"/>
            <a:ext cx="122413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ea typeface="微软雅黑" panose="020B0503020204020204" pitchFamily="34" charset="-122"/>
                <a:sym typeface="Arial" panose="020B0604020202020204" pitchFamily="34" charset="0"/>
              </a:rPr>
              <a:t>经济 </a:t>
            </a:r>
            <a:r>
              <a:rPr lang="en-GB" altLang="zh-CN" sz="2400" dirty="0"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400" dirty="0">
                <a:ea typeface="微软雅黑" panose="020B0503020204020204" pitchFamily="34" charset="-122"/>
                <a:sym typeface="Arial" panose="020B0604020202020204" pitchFamily="34" charset="0"/>
              </a:rPr>
              <a:t>E</a:t>
            </a:r>
            <a:r>
              <a:rPr lang="en-GB" altLang="zh-CN" sz="2400" dirty="0"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sz="24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9E679C-6D22-4EB4-B775-A4620497EEA5}"/>
              </a:ext>
            </a:extLst>
          </p:cNvPr>
          <p:cNvSpPr txBox="1"/>
          <p:nvPr/>
        </p:nvSpPr>
        <p:spPr>
          <a:xfrm>
            <a:off x="503705" y="2820401"/>
            <a:ext cx="4428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中国的美妆市场平均增长率为 </a:t>
            </a:r>
            <a:r>
              <a:rPr lang="en-GB" altLang="zh-CN" dirty="0"/>
              <a:t>20.6%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多元文化的线上广告方式： 网红直播，电商平台，社交平台广告等。</a:t>
            </a:r>
            <a:endParaRPr lang="en-GB" altLang="zh-C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B378D1-09CB-440B-871C-0133F6FBD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07" y="182930"/>
            <a:ext cx="3281924" cy="219888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71526DB-8907-42C8-A219-ABEC221EE8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07" y="2418061"/>
            <a:ext cx="3548228" cy="25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755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3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357188" y="72628"/>
            <a:ext cx="2902744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PEST Analysis</a:t>
            </a:r>
            <a:endParaRPr lang="zh-CN" altLang="en-US" sz="15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322660"/>
            <a:ext cx="2902744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 collected from the web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AA9D3-1128-4FC8-8B85-EF24D6E2EABA}"/>
              </a:ext>
            </a:extLst>
          </p:cNvPr>
          <p:cNvSpPr txBox="1"/>
          <p:nvPr/>
        </p:nvSpPr>
        <p:spPr>
          <a:xfrm>
            <a:off x="494945" y="1477857"/>
            <a:ext cx="530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人们乐于分享他们的生活，网红推销广告被延伸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生活水平提升，消费提升</a:t>
            </a:r>
            <a:endParaRPr lang="en-GB" altLang="zh-CN" dirty="0"/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6D3EC298-3D41-4A5A-B8E4-D9F664CF6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00" y="2325358"/>
            <a:ext cx="122413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ea typeface="微软雅黑" panose="020B0503020204020204" pitchFamily="34" charset="-122"/>
                <a:sym typeface="Arial" panose="020B0604020202020204" pitchFamily="34" charset="0"/>
              </a:rPr>
              <a:t>科技 </a:t>
            </a:r>
            <a:r>
              <a:rPr lang="en-GB" altLang="zh-CN" sz="2400" dirty="0">
                <a:ea typeface="微软雅黑" panose="020B0503020204020204" pitchFamily="34" charset="-122"/>
                <a:sym typeface="Arial" panose="020B0604020202020204" pitchFamily="34" charset="0"/>
              </a:rPr>
              <a:t>(T)</a:t>
            </a:r>
            <a:endParaRPr lang="zh-CN" altLang="en-US" sz="24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9E679C-6D22-4EB4-B775-A4620497EEA5}"/>
              </a:ext>
            </a:extLst>
          </p:cNvPr>
          <p:cNvSpPr txBox="1"/>
          <p:nvPr/>
        </p:nvSpPr>
        <p:spPr>
          <a:xfrm>
            <a:off x="494945" y="2906213"/>
            <a:ext cx="479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移动智能终端的发展，提供了购物的便利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互联网的普及</a:t>
            </a:r>
            <a:endParaRPr lang="en-GB" altLang="zh-CN" dirty="0"/>
          </a:p>
        </p:txBody>
      </p:sp>
      <p:sp>
        <p:nvSpPr>
          <p:cNvPr id="15" name="矩形 4">
            <a:extLst>
              <a:ext uri="{FF2B5EF4-FFF2-40B4-BE49-F238E27FC236}">
                <a16:creationId xmlns:a16="http://schemas.microsoft.com/office/drawing/2014/main" id="{66C72A59-0561-4557-B8D3-689971C6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28" y="1057396"/>
            <a:ext cx="122413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ea typeface="微软雅黑" panose="020B0503020204020204" pitchFamily="34" charset="-122"/>
                <a:sym typeface="Arial" panose="020B0604020202020204" pitchFamily="34" charset="0"/>
              </a:rPr>
              <a:t>社会 </a:t>
            </a:r>
            <a:r>
              <a:rPr lang="en-GB" altLang="zh-CN" sz="2400" dirty="0">
                <a:ea typeface="微软雅黑" panose="020B0503020204020204" pitchFamily="34" charset="-122"/>
                <a:sym typeface="Arial" panose="020B0604020202020204" pitchFamily="34" charset="0"/>
              </a:rPr>
              <a:t>(S)</a:t>
            </a:r>
            <a:endParaRPr lang="zh-CN" altLang="en-US" sz="24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50928B-897E-4219-851A-0CE111380D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9"/>
          <a:stretch/>
        </p:blipFill>
        <p:spPr>
          <a:xfrm>
            <a:off x="5796136" y="1125406"/>
            <a:ext cx="2832401" cy="26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28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3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357188" y="72628"/>
            <a:ext cx="2902744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Supply Chain</a:t>
            </a:r>
            <a:endParaRPr lang="zh-CN" altLang="en-US" sz="15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322660"/>
            <a:ext cx="2902744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 collected from the web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矩形 4">
            <a:extLst>
              <a:ext uri="{FF2B5EF4-FFF2-40B4-BE49-F238E27FC236}">
                <a16:creationId xmlns:a16="http://schemas.microsoft.com/office/drawing/2014/main" id="{DF7D2521-FEAF-4A6A-BED3-B6E3F6E0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89" y="988891"/>
            <a:ext cx="122413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ea typeface="微软雅黑" panose="020B0503020204020204" pitchFamily="34" charset="-122"/>
                <a:sym typeface="Arial" panose="020B0604020202020204" pitchFamily="34" charset="0"/>
              </a:rPr>
              <a:t>产业链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E3F340F-8860-4201-8EBC-53CC94188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2" r="20975"/>
          <a:stretch/>
        </p:blipFill>
        <p:spPr bwMode="auto">
          <a:xfrm>
            <a:off x="3264468" y="560611"/>
            <a:ext cx="3077495" cy="408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8228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3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357188" y="72628"/>
            <a:ext cx="2902744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Implications of Online Marketing</a:t>
            </a:r>
            <a:endParaRPr lang="zh-CN" altLang="en-US" sz="15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322660"/>
            <a:ext cx="2902744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 collected from the web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AA9D3-1128-4FC8-8B85-EF24D6E2EABA}"/>
              </a:ext>
            </a:extLst>
          </p:cNvPr>
          <p:cNvSpPr txBox="1"/>
          <p:nvPr/>
        </p:nvSpPr>
        <p:spPr>
          <a:xfrm>
            <a:off x="453192" y="2136580"/>
            <a:ext cx="530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网络广告可以突破时空的限制</a:t>
            </a:r>
            <a:endParaRPr lang="en-GB" altLang="zh-CN" dirty="0"/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6D3EC298-3D41-4A5A-B8E4-D9F664CF6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00" y="2957807"/>
            <a:ext cx="140269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ea typeface="微软雅黑" panose="020B0503020204020204" pitchFamily="34" charset="-122"/>
                <a:sym typeface="Arial" panose="020B0604020202020204" pitchFamily="34" charset="0"/>
              </a:rPr>
              <a:t>负面影响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9E679C-6D22-4EB4-B775-A4620497EEA5}"/>
              </a:ext>
            </a:extLst>
          </p:cNvPr>
          <p:cNvSpPr txBox="1"/>
          <p:nvPr/>
        </p:nvSpPr>
        <p:spPr>
          <a:xfrm>
            <a:off x="429128" y="3489921"/>
            <a:ext cx="479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消费者缺乏信任</a:t>
            </a:r>
            <a:endParaRPr lang="en-GB" altLang="zh-CN" dirty="0"/>
          </a:p>
          <a:p>
            <a:endParaRPr lang="en-GB" altLang="zh-CN" dirty="0"/>
          </a:p>
        </p:txBody>
      </p:sp>
      <p:sp>
        <p:nvSpPr>
          <p:cNvPr id="15" name="矩形 4">
            <a:extLst>
              <a:ext uri="{FF2B5EF4-FFF2-40B4-BE49-F238E27FC236}">
                <a16:creationId xmlns:a16="http://schemas.microsoft.com/office/drawing/2014/main" id="{66C72A59-0561-4557-B8D3-689971C6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92" y="1651232"/>
            <a:ext cx="140656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400" dirty="0">
                <a:ea typeface="微软雅黑" panose="020B0503020204020204" pitchFamily="34" charset="-122"/>
                <a:sym typeface="Arial" panose="020B0604020202020204" pitchFamily="34" charset="0"/>
              </a:rPr>
              <a:t>正面影响</a:t>
            </a:r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58B84841-E24B-4A16-AF8D-19D7C03A0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26" y="871725"/>
            <a:ext cx="192131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882E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网络广告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D4B58-B303-4FFC-8ECF-3BF2B3E27D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83"/>
          <a:stretch/>
        </p:blipFill>
        <p:spPr>
          <a:xfrm>
            <a:off x="4211960" y="989599"/>
            <a:ext cx="4027884" cy="30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61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3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357188" y="72628"/>
            <a:ext cx="2902744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Digital Marketing</a:t>
            </a:r>
            <a:endParaRPr lang="zh-CN" altLang="en-US" sz="15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322660"/>
            <a:ext cx="2902744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 collected from the web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AA9D3-1128-4FC8-8B85-EF24D6E2EABA}"/>
              </a:ext>
            </a:extLst>
          </p:cNvPr>
          <p:cNvSpPr txBox="1"/>
          <p:nvPr/>
        </p:nvSpPr>
        <p:spPr>
          <a:xfrm>
            <a:off x="448309" y="1635646"/>
            <a:ext cx="4699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给予零售商的建议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搜索新客户，从根本上瞄准处于收索阶段的用户，</a:t>
            </a:r>
            <a:endParaRPr lang="en-GB" altLang="zh-CN" dirty="0"/>
          </a:p>
          <a:p>
            <a:r>
              <a:rPr lang="zh-CN" altLang="en-US" dirty="0"/>
              <a:t>顺便投资</a:t>
            </a:r>
            <a:r>
              <a:rPr lang="en-US" altLang="zh-CN" dirty="0"/>
              <a:t> </a:t>
            </a:r>
            <a:r>
              <a:rPr lang="zh-CN" altLang="en-US" dirty="0"/>
              <a:t>能在获取客户的过程中提供数据支持的技术</a:t>
            </a:r>
            <a:endParaRPr lang="en-GB" altLang="zh-CN" dirty="0"/>
          </a:p>
          <a:p>
            <a:r>
              <a:rPr lang="en-US" altLang="zh-CN" dirty="0"/>
              <a:t>-</a:t>
            </a:r>
            <a:r>
              <a:rPr lang="zh-CN" altLang="en-US" dirty="0"/>
              <a:t>优先考虑移动端，由于消费者希望在移动端完成购物流程，零售商和经管着应确保提供良好的移动体验</a:t>
            </a:r>
            <a:endParaRPr lang="en-US" altLang="zh-CN" dirty="0"/>
          </a:p>
          <a:p>
            <a:pPr>
              <a:buAutoNum type="arabicPeriod"/>
            </a:pPr>
            <a:endParaRPr lang="zh-TW" altLang="en-US" dirty="0"/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58B84841-E24B-4A16-AF8D-19D7C03A0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963864"/>
            <a:ext cx="2576364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882E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电商营销分析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7EFD2A-2710-4AB7-B0F3-560E4A26E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843558"/>
            <a:ext cx="3685709" cy="36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279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10741" y="0"/>
            <a:ext cx="79772" cy="540544"/>
            <a:chOff x="0" y="0"/>
            <a:chExt cx="105725" cy="721610"/>
          </a:xfrm>
        </p:grpSpPr>
        <p:sp>
          <p:nvSpPr>
            <p:cNvPr id="3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46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357188" y="72628"/>
            <a:ext cx="2902744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rgbClr val="262626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Information Flow Advertising </a:t>
            </a:r>
            <a:endParaRPr lang="zh-CN" altLang="en-US" sz="1500" dirty="0">
              <a:solidFill>
                <a:srgbClr val="262626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322660"/>
            <a:ext cx="2902744" cy="19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r>
              <a:rPr lang="en-US" altLang="zh-TW" sz="8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Data collected from the web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接连接符 7"/>
          <p:cNvSpPr>
            <a:spLocks noChangeShapeType="1"/>
          </p:cNvSpPr>
          <p:nvPr/>
        </p:nvSpPr>
        <p:spPr bwMode="auto">
          <a:xfrm>
            <a:off x="390525" y="510779"/>
            <a:ext cx="2633663" cy="119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AA9D3-1128-4FC8-8B85-EF24D6E2EABA}"/>
              </a:ext>
            </a:extLst>
          </p:cNvPr>
          <p:cNvSpPr txBox="1"/>
          <p:nvPr/>
        </p:nvSpPr>
        <p:spPr>
          <a:xfrm>
            <a:off x="273265" y="1635646"/>
            <a:ext cx="43191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广告主必须更有效地与消费者沟通，不引起方感。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兴趣 </a:t>
            </a:r>
            <a:r>
              <a:rPr lang="en-GB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意图 </a:t>
            </a:r>
            <a:r>
              <a:rPr lang="en-GB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信息 </a:t>
            </a:r>
            <a:r>
              <a:rPr lang="en-GB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决策 </a:t>
            </a:r>
            <a:r>
              <a:rPr lang="en-GB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行动</a:t>
            </a:r>
            <a:endParaRPr lang="en-US" altLang="zh-TW" dirty="0"/>
          </a:p>
          <a:p>
            <a:endParaRPr lang="en-GB" altLang="zh-CN" dirty="0"/>
          </a:p>
          <a:p>
            <a:endParaRPr lang="en-GB" altLang="zh-CN" dirty="0"/>
          </a:p>
          <a:p>
            <a:pPr>
              <a:buAutoNum type="arabicPeriod"/>
            </a:pPr>
            <a:endParaRPr lang="zh-TW" altLang="en-US" dirty="0"/>
          </a:p>
        </p:txBody>
      </p:sp>
      <p:sp>
        <p:nvSpPr>
          <p:cNvPr id="13" name="矩形 4">
            <a:extLst>
              <a:ext uri="{FF2B5EF4-FFF2-40B4-BE49-F238E27FC236}">
                <a16:creationId xmlns:a16="http://schemas.microsoft.com/office/drawing/2014/main" id="{58B84841-E24B-4A16-AF8D-19D7C03A0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213257"/>
            <a:ext cx="3101355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882E38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信息流广告营销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AF88F7-9011-485A-9171-C3B2FA0EB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82" y="1059582"/>
            <a:ext cx="393643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692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560</Words>
  <Application>Microsoft Office PowerPoint</Application>
  <PresentationFormat>On-screen Show (16:9)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微软雅黑</vt:lpstr>
      <vt:lpstr>新細明體</vt:lpstr>
      <vt:lpstr>宋体</vt:lpstr>
      <vt:lpstr>Arial</vt:lpstr>
      <vt:lpstr>Calibri</vt:lpstr>
      <vt:lpstr>Impact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PRL727</dc:creator>
  <cp:lastModifiedBy>CHING WEN JUN</cp:lastModifiedBy>
  <cp:revision>172</cp:revision>
  <dcterms:created xsi:type="dcterms:W3CDTF">2017-01-13T11:41:25Z</dcterms:created>
  <dcterms:modified xsi:type="dcterms:W3CDTF">2017-08-12T17:20:05Z</dcterms:modified>
</cp:coreProperties>
</file>