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708" r:id="rId3"/>
  </p:sldMasterIdLst>
  <p:notesMasterIdLst>
    <p:notesMasterId r:id="rId28"/>
  </p:notesMasterIdLst>
  <p:sldIdLst>
    <p:sldId id="262" r:id="rId4"/>
    <p:sldId id="281" r:id="rId5"/>
    <p:sldId id="263" r:id="rId6"/>
    <p:sldId id="290" r:id="rId7"/>
    <p:sldId id="288" r:id="rId8"/>
    <p:sldId id="274" r:id="rId9"/>
    <p:sldId id="303" r:id="rId10"/>
    <p:sldId id="278" r:id="rId11"/>
    <p:sldId id="302" r:id="rId12"/>
    <p:sldId id="283" r:id="rId13"/>
    <p:sldId id="296" r:id="rId14"/>
    <p:sldId id="291" r:id="rId15"/>
    <p:sldId id="297" r:id="rId16"/>
    <p:sldId id="292" r:id="rId17"/>
    <p:sldId id="298" r:id="rId18"/>
    <p:sldId id="299" r:id="rId19"/>
    <p:sldId id="300" r:id="rId20"/>
    <p:sldId id="301" r:id="rId21"/>
    <p:sldId id="305" r:id="rId22"/>
    <p:sldId id="304" r:id="rId23"/>
    <p:sldId id="293" r:id="rId24"/>
    <p:sldId id="294" r:id="rId25"/>
    <p:sldId id="295" r:id="rId26"/>
    <p:sldId id="273" r:id="rId27"/>
  </p:sldIdLst>
  <p:sldSz cx="12192000" cy="6858000"/>
  <p:notesSz cx="6858000" cy="9144000"/>
  <p:defaultTextStyle>
    <a:defPPr lvl="0">
      <a:defRPr lang="zh-HK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6"/>
    <p:restoredTop sz="94540"/>
  </p:normalViewPr>
  <p:slideViewPr>
    <p:cSldViewPr snapToGrid="0">
      <p:cViewPr varScale="1">
        <p:scale>
          <a:sx n="68" d="100"/>
          <a:sy n="68" d="100"/>
        </p:scale>
        <p:origin x="30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DD083-34A5-7444-B103-2B9F383B05C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BCA6-98BB-5741-B7BD-9910997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B8778-CCB4-4237-9D46-0BC1EE03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B5FBFD-5746-4B6B-88B3-ACC0C30B7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7E7AB8-DD8C-40AB-96A5-8F425C4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E0374B-DE06-4165-8D42-7ABE0731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E46D4-A0FA-48EB-B17F-D6946B3C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98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DBC99-44D8-45E9-917E-B1A1CDA0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63E594-8B84-4987-9C59-7F4441A8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D7ACB-8298-4736-8584-1A7DDF80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CD97A-A0F5-4ADB-958B-0F8AB696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D51592-80AF-49B1-95A2-8B7311E6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11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595BE9-B2F6-4BCC-990A-1718C3A7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CF8CFD-E256-4115-AD7C-8F4BB474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43261-0DFB-4CBE-8F6F-B97E30B9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B49ED7-901C-4352-97E7-CE679F27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19C1EC-D436-4218-B7B7-EB6281E9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841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9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2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6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21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58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85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1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D2150-DD7E-4058-BB5F-19346A84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F47B6-E550-49B8-B759-5018ABC0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9B43D-E053-463A-84E5-AD44538D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D6BC0E-E386-44D6-89C5-8DC58F75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1F4B73-FEFD-4301-A992-03B4AE5B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1058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47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92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4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39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69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84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57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06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09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0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BF6AE-571B-4775-8DFD-FE14C4C1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8C1C16-AF3E-4212-A935-4A252D30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E5C263-011C-4348-8DDF-01561848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85B2A-E3E8-4A11-9C5E-B277123E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F161D-6A05-411C-9FD9-D167E465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2951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7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17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0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AFC91-A00A-4554-85D7-5867EA05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3CEC5-F1D6-4571-9EF6-BAA434505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DD1109-0A57-4FC8-80A7-67D8708B5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A3654-6BB8-4502-BA6F-CD9E9905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662E8E-FDD4-4599-B6D8-1F944B96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BC54CF-3EDD-4842-AD5C-5DA0015E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58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E61D0-DCB4-4FF7-AC1D-D42FA356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85BF05-3937-4B84-89A5-C4D82504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B8F568-6EAA-47CA-9FEB-255D2246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7955FE-AB31-46C2-8556-793E94E3C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CD5E80-55A8-42B6-B8CB-8B52AB2B6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1FDEF4-7895-4BCC-8750-A6871554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43DFED-9709-4B59-8574-8DBE73D3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6E29BD-A3C8-4E8A-B0A3-B466322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50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40556-DD7C-4D44-A9FA-4057D0C4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5C0D28-9E44-454A-B77B-69692C90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CEC0A2-FD00-4DDC-913E-EFC7E37F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2D8186-03ED-4802-913A-4BB7B7B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843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EA045F-914C-40E6-8D6B-6143D41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D0CE80-6E51-4956-9E2E-D990018F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087FF-A266-4DB1-BA87-E44A5C3C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832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0E45-92D4-4399-BBE3-40FFF682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27538-C84E-4707-82FB-4E182491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2DFBEE-4CC0-4703-A91C-8D6F6523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0D15C3-71F1-4105-BB8D-8F4DD35B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B3932C-3805-4AAC-A52B-86C4590C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37D525-4129-483E-A074-1B103916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35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E6AFF-3BB1-4918-AD53-CF74EB2A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234723-77AF-4E14-B583-55856788F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28E95-A8D6-4C8C-887E-8954E2CD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3BDA73-8BFD-43C3-B124-2A7861D9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ABA2D8-7522-4E65-A720-C29C14A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ECF540-7B35-4118-9581-2B97D78E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746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5E0991-2A52-49E5-A2D0-D6A530F4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2EAE39-750C-4881-84EB-734027E0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018415-82B4-4A13-8B33-652E195EC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AF70-4709-491E-A349-B7703954BF0E}" type="datetimeFigureOut">
              <a:rPr lang="zh-HK" altLang="en-US" smtClean="0"/>
              <a:pPr/>
              <a:t>12/8/2017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6C9713-77AC-4082-8FF4-F571A756D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396D5E-50CB-46A0-B6AA-5CC191CC3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694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3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97257" y="2619323"/>
            <a:ext cx="1087386" cy="145764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7271" y="2619323"/>
            <a:ext cx="1087386" cy="17258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7285" y="2619324"/>
            <a:ext cx="1087386" cy="238506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87299" y="2619324"/>
            <a:ext cx="1087386" cy="162660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17313" y="2619323"/>
            <a:ext cx="1087386" cy="145764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47327" y="2619323"/>
            <a:ext cx="1087386" cy="17258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77341" y="2619323"/>
            <a:ext cx="1087386" cy="21086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07357" y="2619323"/>
            <a:ext cx="1087386" cy="15628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C9F608-7BA5-41FD-911C-01FD6A7D40C2}"/>
              </a:ext>
            </a:extLst>
          </p:cNvPr>
          <p:cNvSpPr/>
          <p:nvPr/>
        </p:nvSpPr>
        <p:spPr>
          <a:xfrm>
            <a:off x="426806" y="1405566"/>
            <a:ext cx="11381014" cy="14423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636DEE-C6B8-4F69-94B7-A9FB0B8BB586}"/>
              </a:ext>
            </a:extLst>
          </p:cNvPr>
          <p:cNvSpPr txBox="1"/>
          <p:nvPr/>
        </p:nvSpPr>
        <p:spPr>
          <a:xfrm>
            <a:off x="424096" y="1497880"/>
            <a:ext cx="11301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SG" altLang="en-US" sz="7200" b="1" dirty="0">
              <a:solidFill>
                <a:schemeClr val="bg1"/>
              </a:solidFill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5501183" y="4580313"/>
            <a:ext cx="2876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黑体" panose="02010609060101010101" pitchFamily="49" charset="-122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黑体" panose="02010609060101010101" pitchFamily="49" charset="-122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任旭光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Microsoft Himalaya" panose="01010100010101010101" pitchFamily="2" charset="0"/>
              <a:ea typeface="黑体" panose="02010609060101010101" pitchFamily="49" charset="-122"/>
              <a:cs typeface="Microsoft Himalaya" panose="01010100010101010101" pitchFamily="2" charset="0"/>
            </a:endParaRPr>
          </a:p>
          <a:p>
            <a:r>
              <a:rPr lang="zh-CN" altLang="en-US" dirty="0"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</a:rPr>
              <a:t>请我们吃披萨的宋伯乔</a:t>
            </a:r>
            <a:endParaRPr lang="zh-SG" altLang="en-US" dirty="0">
              <a:latin typeface="Microsoft Himalaya" panose="01010100010101010101" pitchFamily="2" charset="0"/>
              <a:ea typeface="黑体" panose="02010609060101010101" pitchFamily="49" charset="-122"/>
              <a:cs typeface="Microsoft Himalaya" panose="01010100010101010101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BF6DEA-0EE5-43C5-B25C-94DE881EED9A}"/>
              </a:ext>
            </a:extLst>
          </p:cNvPr>
          <p:cNvSpPr/>
          <p:nvPr/>
        </p:nvSpPr>
        <p:spPr>
          <a:xfrm>
            <a:off x="424096" y="1546279"/>
            <a:ext cx="1138372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-122"/>
                <a:ea typeface="Microsoft YaHei" charset="-122"/>
              </a:rPr>
              <a:t>晨間分享</a:t>
            </a:r>
            <a:r>
              <a:rPr lang="en-US" altLang="zh-SG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-122"/>
                <a:ea typeface="Microsoft YaHei" charset="-122"/>
              </a:rPr>
              <a:t>- </a:t>
            </a:r>
            <a:r>
              <a:rPr lang="zh-TW" alt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人工智能組</a:t>
            </a:r>
            <a:r>
              <a:rPr lang="en-US" altLang="zh-TW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   Day</a:t>
            </a:r>
            <a:r>
              <a:rPr lang="en-US" altLang="zh-CN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lang="zh-HK" alt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9503" y="5339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71FC81-0CEA-4913-8621-808F822D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74" y="4703838"/>
            <a:ext cx="1419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7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-1053811" y="2027841"/>
            <a:ext cx="11131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6203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7" y="1054248"/>
            <a:ext cx="9764900" cy="5582722"/>
          </a:xfrm>
          <a:prstGeom prst="rect">
            <a:avLst/>
          </a:prstGeom>
        </p:spPr>
      </p:pic>
      <p:sp>
        <p:nvSpPr>
          <p:cNvPr id="5" name="矩形 17">
            <a:extLst>
              <a:ext uri="{FF2B5EF4-FFF2-40B4-BE49-F238E27FC236}">
                <a16:creationId xmlns:a16="http://schemas.microsoft.com/office/drawing/2014/main" id="{A5C9F608-7BA5-41FD-911C-01FD6A7D40C2}"/>
              </a:ext>
            </a:extLst>
          </p:cNvPr>
          <p:cNvSpPr/>
          <p:nvPr/>
        </p:nvSpPr>
        <p:spPr>
          <a:xfrm>
            <a:off x="499561" y="136328"/>
            <a:ext cx="3929935" cy="852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en-US" altLang="zh-CN" sz="3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近日数据</a:t>
            </a:r>
          </a:p>
        </p:txBody>
      </p:sp>
      <p:sp>
        <p:nvSpPr>
          <p:cNvPr id="6" name="Oval 5"/>
          <p:cNvSpPr/>
          <p:nvPr/>
        </p:nvSpPr>
        <p:spPr>
          <a:xfrm>
            <a:off x="1280160" y="1706880"/>
            <a:ext cx="1975104" cy="670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7712" y="2771775"/>
            <a:ext cx="9875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36269" y="2781300"/>
            <a:ext cx="9875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3" y="4357804"/>
            <a:ext cx="4344988" cy="213055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859124" y="3095625"/>
            <a:ext cx="9875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42493" y="1706880"/>
            <a:ext cx="1975104" cy="670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84963" y="5357813"/>
            <a:ext cx="9302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15238" y="5060554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数据太大 改为百度网盘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2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-1053811" y="2027841"/>
            <a:ext cx="11131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完成团队成员主页（</a:t>
            </a:r>
            <a:r>
              <a:rPr lang="en-US" altLang="zh-CN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2633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C9CDA307-D6B1-44A9-A119-B5EBF856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SIX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-1053811" y="2027841"/>
            <a:ext cx="11131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66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A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0A1B015A-D34E-4EDF-9A8C-6785EF94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216131"/>
            <a:ext cx="11237975" cy="6417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1C4B4D-EB5C-4655-8EB2-202603FA1A6D}"/>
              </a:ext>
            </a:extLst>
          </p:cNvPr>
          <p:cNvSpPr txBox="1"/>
          <p:nvPr/>
        </p:nvSpPr>
        <p:spPr>
          <a:xfrm>
            <a:off x="3348109" y="970671"/>
            <a:ext cx="474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highlight>
                  <a:srgbClr val="00FFFF"/>
                </a:highlight>
              </a:rPr>
              <a:t>Worktile</a:t>
            </a:r>
            <a:r>
              <a:rPr lang="en-US" altLang="zh-CN" sz="3600" dirty="0">
                <a:highlight>
                  <a:srgbClr val="00FFFF"/>
                </a:highlight>
              </a:rPr>
              <a:t> </a:t>
            </a:r>
            <a:r>
              <a:rPr lang="zh-CN" altLang="en-US" sz="3600" dirty="0">
                <a:highlight>
                  <a:srgbClr val="00FFFF"/>
                </a:highlight>
              </a:rPr>
              <a:t>昨日数据统计</a:t>
            </a:r>
          </a:p>
        </p:txBody>
      </p:sp>
    </p:spTree>
    <p:extLst>
      <p:ext uri="{BB962C8B-B14F-4D97-AF65-F5344CB8AC3E}">
        <p14:creationId xmlns:p14="http://schemas.microsoft.com/office/powerpoint/2010/main" val="12678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8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6281DB-CC5C-4C7E-B2EB-4FAF3344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166255"/>
            <a:ext cx="11237976" cy="65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9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5E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2C11D-842B-4B04-9830-C14310FD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9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已生成极高可信度的说明">
            <a:extLst>
              <a:ext uri="{FF2B5EF4-FFF2-40B4-BE49-F238E27FC236}">
                <a16:creationId xmlns:a16="http://schemas.microsoft.com/office/drawing/2014/main" id="{17DEA1BB-A0E9-4991-9BD5-24791B00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9" y="1105163"/>
            <a:ext cx="5931877" cy="55452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BB0A90-7EB2-40E8-9FAE-70C89D306C00}"/>
              </a:ext>
            </a:extLst>
          </p:cNvPr>
          <p:cNvSpPr txBox="1"/>
          <p:nvPr/>
        </p:nvSpPr>
        <p:spPr>
          <a:xfrm>
            <a:off x="-1" y="393895"/>
            <a:ext cx="5190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总共编辑次数 </a:t>
            </a:r>
            <a:r>
              <a:rPr lang="en-US" altLang="zh-CN" sz="4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142</a:t>
            </a: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次             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EB976C-5344-4AFF-8658-674AE93E07DE}"/>
              </a:ext>
            </a:extLst>
          </p:cNvPr>
          <p:cNvSpPr txBox="1"/>
          <p:nvPr/>
        </p:nvSpPr>
        <p:spPr>
          <a:xfrm>
            <a:off x="5190979" y="393895"/>
            <a:ext cx="7001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编辑集中时间：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17:09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03:55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532C45-B3F2-4CEC-8532-BB49376CB3D8}"/>
              </a:ext>
            </a:extLst>
          </p:cNvPr>
          <p:cNvSpPr txBox="1"/>
          <p:nvPr/>
        </p:nvSpPr>
        <p:spPr>
          <a:xfrm>
            <a:off x="9772356" y="2885069"/>
            <a:ext cx="2053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highlight>
                  <a:srgbClr val="00FFFF"/>
                </a:highlight>
              </a:rPr>
              <a:t>Wiki</a:t>
            </a:r>
            <a:r>
              <a:rPr lang="zh-CN" altLang="en-US" sz="3600" b="1" dirty="0">
                <a:highlight>
                  <a:srgbClr val="00FFFF"/>
                </a:highlight>
              </a:rPr>
              <a:t>昨日数据统计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99F99-EF71-4165-8E6C-131DC1A5A4E4}"/>
              </a:ext>
            </a:extLst>
          </p:cNvPr>
          <p:cNvSpPr txBox="1"/>
          <p:nvPr/>
        </p:nvSpPr>
        <p:spPr>
          <a:xfrm>
            <a:off x="379828" y="1477108"/>
            <a:ext cx="5542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謝惠安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67</a:t>
            </a:r>
            <a:r>
              <a:rPr lang="zh-CN" altLang="en-US" sz="3200" dirty="0"/>
              <a:t>次</a:t>
            </a:r>
            <a:endParaRPr lang="en-US" altLang="zh-CN" sz="3200" dirty="0"/>
          </a:p>
          <a:p>
            <a:r>
              <a:rPr lang="zh-CN" altLang="en-US" sz="3200" dirty="0"/>
              <a:t>张楠</a:t>
            </a:r>
            <a:r>
              <a:rPr lang="en-US" altLang="zh-CN" sz="3200" dirty="0"/>
              <a:t>    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02</a:t>
            </a:r>
            <a:r>
              <a:rPr lang="zh-CN" altLang="en-US" sz="3200" dirty="0"/>
              <a:t>次</a:t>
            </a:r>
            <a:endParaRPr lang="en-US" altLang="zh-CN" sz="3200" dirty="0"/>
          </a:p>
          <a:p>
            <a:r>
              <a:rPr lang="zh-CN" altLang="en-US" sz="3200" dirty="0"/>
              <a:t>张仙    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25</a:t>
            </a:r>
            <a:r>
              <a:rPr lang="zh-CN" altLang="en-US" sz="3200" dirty="0"/>
              <a:t>次</a:t>
            </a:r>
            <a:endParaRPr lang="en-US" altLang="zh-CN" sz="3200" dirty="0"/>
          </a:p>
          <a:p>
            <a:r>
              <a:rPr lang="zh-CN" altLang="en-US" sz="3200" dirty="0"/>
              <a:t>王威翔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r>
              <a:rPr lang="zh-CN" altLang="en-US" sz="3200" dirty="0"/>
              <a:t>次</a:t>
            </a:r>
            <a:endParaRPr lang="en-US" altLang="zh-CN" sz="3200" dirty="0"/>
          </a:p>
          <a:p>
            <a:r>
              <a:rPr lang="zh-CN" altLang="en-US" sz="3200" dirty="0"/>
              <a:t>梁華梅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zh-CN" altLang="en-US" sz="3200" dirty="0"/>
              <a:t>次</a:t>
            </a:r>
            <a:endParaRPr lang="en-US" altLang="zh-CN" sz="3200" dirty="0"/>
          </a:p>
          <a:p>
            <a:r>
              <a:rPr lang="zh-CN" altLang="en-US" sz="3200" dirty="0"/>
              <a:t>王海宇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17</a:t>
            </a:r>
            <a:r>
              <a:rPr lang="zh-CN" altLang="en-US" sz="3200" dirty="0"/>
              <a:t>次 </a:t>
            </a:r>
            <a:endParaRPr lang="en-US" altLang="zh-CN" sz="3200" dirty="0"/>
          </a:p>
          <a:p>
            <a:r>
              <a:rPr lang="zh-CN" altLang="en-US" sz="3200" dirty="0"/>
              <a:t>陳楚怡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01</a:t>
            </a:r>
            <a:r>
              <a:rPr lang="zh-CN" altLang="en-US" sz="3200" dirty="0"/>
              <a:t>次</a:t>
            </a:r>
            <a:endParaRPr lang="en-US" altLang="zh-CN" sz="3200" dirty="0"/>
          </a:p>
          <a:p>
            <a:r>
              <a:rPr lang="zh-CN" altLang="en-US" sz="3200" dirty="0"/>
              <a:t>謝俊彥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09</a:t>
            </a:r>
            <a:r>
              <a:rPr lang="zh-CN" altLang="en-US" sz="3200" dirty="0"/>
              <a:t>次</a:t>
            </a:r>
            <a:endParaRPr lang="en-US" altLang="zh-CN" sz="3200" dirty="0"/>
          </a:p>
          <a:p>
            <a:r>
              <a:rPr lang="zh-CN" altLang="en-US" sz="3200" dirty="0"/>
              <a:t>任旭光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CN" altLang="en-US" sz="3200" dirty="0"/>
              <a:t>次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69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6F99C1D2-267E-4076-84F0-69E5FE62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7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>
            <a:extLst>
              <a:ext uri="{FF2B5EF4-FFF2-40B4-BE49-F238E27FC236}">
                <a16:creationId xmlns:a16="http://schemas.microsoft.com/office/drawing/2014/main" id="{A5C9F608-7BA5-41FD-911C-01FD6A7D40C2}"/>
              </a:ext>
            </a:extLst>
          </p:cNvPr>
          <p:cNvSpPr/>
          <p:nvPr/>
        </p:nvSpPr>
        <p:spPr>
          <a:xfrm>
            <a:off x="3211732" y="1563943"/>
            <a:ext cx="5946556" cy="9328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我们已经做了些什么？</a:t>
            </a:r>
          </a:p>
        </p:txBody>
      </p:sp>
      <p:sp>
        <p:nvSpPr>
          <p:cNvPr id="5" name="矩形 17">
            <a:extLst>
              <a:ext uri="{FF2B5EF4-FFF2-40B4-BE49-F238E27FC236}">
                <a16:creationId xmlns:a16="http://schemas.microsoft.com/office/drawing/2014/main" id="{A5C9F608-7BA5-41FD-911C-01FD6A7D40C2}"/>
              </a:ext>
            </a:extLst>
          </p:cNvPr>
          <p:cNvSpPr/>
          <p:nvPr/>
        </p:nvSpPr>
        <p:spPr>
          <a:xfrm>
            <a:off x="3211732" y="3759455"/>
            <a:ext cx="5946556" cy="93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我们已经做了些什么？我们</a:t>
            </a:r>
          </a:p>
        </p:txBody>
      </p:sp>
      <p:sp>
        <p:nvSpPr>
          <p:cNvPr id="6" name="矩形 49"/>
          <p:cNvSpPr/>
          <p:nvPr/>
        </p:nvSpPr>
        <p:spPr>
          <a:xfrm>
            <a:off x="3953200" y="3868458"/>
            <a:ext cx="4190676" cy="71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我们还需要做些什么？</a:t>
            </a:r>
          </a:p>
        </p:txBody>
      </p:sp>
    </p:spTree>
    <p:extLst>
      <p:ext uri="{BB962C8B-B14F-4D97-AF65-F5344CB8AC3E}">
        <p14:creationId xmlns:p14="http://schemas.microsoft.com/office/powerpoint/2010/main" val="52725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96D817F3-1C0F-407C-8789-959D2B281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9" b="3416"/>
          <a:stretch/>
        </p:blipFill>
        <p:spPr>
          <a:xfrm>
            <a:off x="1143928" y="643467"/>
            <a:ext cx="9904143" cy="5571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01F323-9C2B-463C-B636-B83B37B7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61" y="786619"/>
            <a:ext cx="4499276" cy="4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258876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SEVEN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-1053811" y="2027841"/>
            <a:ext cx="11131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结业汇报</a:t>
            </a:r>
            <a:r>
              <a:rPr lang="en-US" altLang="zh-CN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F51B8B-C363-4042-9947-63156DBB8E0D}"/>
              </a:ext>
            </a:extLst>
          </p:cNvPr>
          <p:cNvSpPr txBox="1"/>
          <p:nvPr/>
        </p:nvSpPr>
        <p:spPr>
          <a:xfrm>
            <a:off x="7730836" y="3541222"/>
            <a:ext cx="3889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我们还没做，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我们今天做。</a:t>
            </a:r>
          </a:p>
        </p:txBody>
      </p:sp>
    </p:spTree>
    <p:extLst>
      <p:ext uri="{BB962C8B-B14F-4D97-AF65-F5344CB8AC3E}">
        <p14:creationId xmlns:p14="http://schemas.microsoft.com/office/powerpoint/2010/main" val="174620135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EIGHT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-1053811" y="2027841"/>
            <a:ext cx="11131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拍摄结营仪式的播放视频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7F280A-7550-4766-AFF0-93ABCDE5B47A}"/>
              </a:ext>
            </a:extLst>
          </p:cNvPr>
          <p:cNvSpPr txBox="1"/>
          <p:nvPr/>
        </p:nvSpPr>
        <p:spPr>
          <a:xfrm>
            <a:off x="6682154" y="4093698"/>
            <a:ext cx="5317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已经构思好了，正在素材采集中，敬请期待！</a:t>
            </a:r>
          </a:p>
        </p:txBody>
      </p:sp>
    </p:spTree>
    <p:extLst>
      <p:ext uri="{BB962C8B-B14F-4D97-AF65-F5344CB8AC3E}">
        <p14:creationId xmlns:p14="http://schemas.microsoft.com/office/powerpoint/2010/main" val="3044361852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258876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NINE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-1053811" y="2027841"/>
            <a:ext cx="11131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准备结业典礼节目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EF6DDA-239F-4906-8A2B-85F697758713}"/>
              </a:ext>
            </a:extLst>
          </p:cNvPr>
          <p:cNvSpPr txBox="1"/>
          <p:nvPr/>
        </p:nvSpPr>
        <p:spPr>
          <a:xfrm>
            <a:off x="7909830" y="3657600"/>
            <a:ext cx="348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Surprise you guys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5410923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0752" y="2814730"/>
            <a:ext cx="3870497" cy="1228540"/>
          </a:xfrm>
          <a:prstGeom prst="rect">
            <a:avLst/>
          </a:prstGeom>
          <a:solidFill>
            <a:srgbClr val="FFBF0B"/>
          </a:solidFill>
          <a:ln w="76200">
            <a:solidFill>
              <a:srgbClr val="FFD966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0205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E5E62C-9D71-4B60-BA3A-9176471A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881" y="0"/>
            <a:ext cx="1383792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40C5B4-8121-48C4-89B2-B76224A8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581" y="29028"/>
            <a:ext cx="137769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6A73B5-BBFC-4FC9-9167-A918DE0FD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93" y="0"/>
            <a:ext cx="151944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DA9B09-4F0C-416A-9FD4-0BF0E0ABD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029" y="-10754"/>
            <a:ext cx="1274064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E69F41D-5251-4F45-97F8-D1591EDE0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163" y="3760"/>
            <a:ext cx="1407258" cy="682897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0" y="29028"/>
            <a:ext cx="1382111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399266" y="29028"/>
            <a:ext cx="138211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03544" y="-10754"/>
            <a:ext cx="1377406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60400" y="29028"/>
            <a:ext cx="126808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flipV="1">
            <a:off x="-641676" y="-145143"/>
            <a:ext cx="13475352" cy="1523998"/>
          </a:xfrm>
          <a:prstGeom prst="triangle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273669" y="1553026"/>
            <a:ext cx="922043" cy="2523332"/>
            <a:chOff x="312829" y="2525486"/>
            <a:chExt cx="2408599" cy="3383587"/>
          </a:xfrm>
        </p:grpSpPr>
        <p:sp>
          <p:nvSpPr>
            <p:cNvPr id="43" name="椭圆 42"/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2829" y="4698966"/>
              <a:ext cx="2408599" cy="1210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</a:t>
              </a:r>
              <a:r>
                <a:rPr lang="zh-TW" altLang="en-US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en-US" altLang="zh-CN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</a:t>
              </a:r>
              <a:endPara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58934" y="1553027"/>
            <a:ext cx="1460778" cy="2351316"/>
            <a:chOff x="198240" y="2525486"/>
            <a:chExt cx="2653832" cy="3061966"/>
          </a:xfrm>
        </p:grpSpPr>
        <p:sp>
          <p:nvSpPr>
            <p:cNvPr id="49" name="椭圆 48"/>
            <p:cNvSpPr/>
            <p:nvPr/>
          </p:nvSpPr>
          <p:spPr>
            <a:xfrm>
              <a:off x="1079034" y="2525486"/>
              <a:ext cx="1076219" cy="169146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98240" y="4872589"/>
              <a:ext cx="2653832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完成产业分析报告（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wiki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713890" y="177845"/>
            <a:ext cx="27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进展报告</a:t>
            </a:r>
          </a:p>
        </p:txBody>
      </p:sp>
      <p:sp>
        <p:nvSpPr>
          <p:cNvPr id="21" name="矩形 45"/>
          <p:cNvSpPr/>
          <p:nvPr/>
        </p:nvSpPr>
        <p:spPr>
          <a:xfrm>
            <a:off x="6357289" y="4755143"/>
            <a:ext cx="2408599" cy="71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54908" y="3707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A44325-A8BE-460B-B770-7010AF2BCE93}"/>
              </a:ext>
            </a:extLst>
          </p:cNvPr>
          <p:cNvGrpSpPr/>
          <p:nvPr/>
        </p:nvGrpSpPr>
        <p:grpSpPr>
          <a:xfrm>
            <a:off x="8296994" y="1553026"/>
            <a:ext cx="922043" cy="2523332"/>
            <a:chOff x="312829" y="2525486"/>
            <a:chExt cx="2408599" cy="338358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715DF16-FC17-4613-AFB7-8BDD1F490F9C}"/>
                </a:ext>
              </a:extLst>
            </p:cNvPr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432EFED-71A0-4AC4-BCB1-30C26436BB5D}"/>
                </a:ext>
              </a:extLst>
            </p:cNvPr>
            <p:cNvSpPr/>
            <p:nvPr/>
          </p:nvSpPr>
          <p:spPr>
            <a:xfrm>
              <a:off x="312829" y="4698966"/>
              <a:ext cx="2408599" cy="1210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结业汇报</a:t>
              </a:r>
              <a:r>
                <a:rPr lang="en-US" altLang="zh-CN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45EEDC-D6E0-4821-A671-F8E8212B5FDC}"/>
              </a:ext>
            </a:extLst>
          </p:cNvPr>
          <p:cNvGrpSpPr/>
          <p:nvPr/>
        </p:nvGrpSpPr>
        <p:grpSpPr>
          <a:xfrm>
            <a:off x="5470962" y="1589718"/>
            <a:ext cx="1390890" cy="2523332"/>
            <a:chOff x="-99952" y="2525486"/>
            <a:chExt cx="3633340" cy="3383587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263CD8E-2BB7-4BB3-849E-A0F9B04DF6E8}"/>
                </a:ext>
              </a:extLst>
            </p:cNvPr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9F8D9F7-93C7-4C4E-8007-55F4F40B3632}"/>
                </a:ext>
              </a:extLst>
            </p:cNvPr>
            <p:cNvSpPr/>
            <p:nvPr/>
          </p:nvSpPr>
          <p:spPr>
            <a:xfrm>
              <a:off x="-99952" y="4698966"/>
              <a:ext cx="3633340" cy="1210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完成团队成员主页（</a:t>
              </a:r>
              <a:r>
                <a:rPr lang="en-US" altLang="zh-CN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wiki</a:t>
              </a:r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7D4AA32-D5B4-4DF9-B31B-2EFE17FB91A2}"/>
              </a:ext>
            </a:extLst>
          </p:cNvPr>
          <p:cNvGrpSpPr/>
          <p:nvPr/>
        </p:nvGrpSpPr>
        <p:grpSpPr>
          <a:xfrm>
            <a:off x="2778004" y="1553026"/>
            <a:ext cx="1377861" cy="2523332"/>
            <a:chOff x="-256755" y="2525486"/>
            <a:chExt cx="3599306" cy="3383587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658AE59-8C40-44D0-8C58-C27FC8B802A1}"/>
                </a:ext>
              </a:extLst>
            </p:cNvPr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1038409-39E1-4BD8-8E88-7040A306BE0C}"/>
                </a:ext>
              </a:extLst>
            </p:cNvPr>
            <p:cNvSpPr/>
            <p:nvPr/>
          </p:nvSpPr>
          <p:spPr>
            <a:xfrm>
              <a:off x="-256755" y="4698966"/>
              <a:ext cx="3599306" cy="1210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产业分析报告制作（</a:t>
              </a:r>
              <a:r>
                <a:rPr lang="en-US" altLang="zh-CN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InDesign</a:t>
              </a:r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4C4DF06-4FC1-4086-8116-076692A68BE4}"/>
              </a:ext>
            </a:extLst>
          </p:cNvPr>
          <p:cNvGrpSpPr/>
          <p:nvPr/>
        </p:nvGrpSpPr>
        <p:grpSpPr>
          <a:xfrm>
            <a:off x="11085020" y="1553814"/>
            <a:ext cx="922043" cy="2487780"/>
            <a:chOff x="28162411" y="2448152"/>
            <a:chExt cx="2408599" cy="3335915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3135255-EC28-48C2-8E5D-C4A11D3E6711}"/>
                </a:ext>
              </a:extLst>
            </p:cNvPr>
            <p:cNvSpPr/>
            <p:nvPr/>
          </p:nvSpPr>
          <p:spPr>
            <a:xfrm>
              <a:off x="28402988" y="2448152"/>
              <a:ext cx="1741715" cy="1741715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97B92F5-624B-42BC-9A01-280D8FBDE332}"/>
                </a:ext>
              </a:extLst>
            </p:cNvPr>
            <p:cNvSpPr/>
            <p:nvPr/>
          </p:nvSpPr>
          <p:spPr>
            <a:xfrm>
              <a:off x="28162411" y="4573960"/>
              <a:ext cx="2408599" cy="1210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准备结业典礼节目</a:t>
              </a: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86A43F47-B55E-4ECB-9BAD-240135E6A65F}"/>
              </a:ext>
            </a:extLst>
          </p:cNvPr>
          <p:cNvSpPr/>
          <p:nvPr/>
        </p:nvSpPr>
        <p:spPr>
          <a:xfrm>
            <a:off x="1411334" y="3507792"/>
            <a:ext cx="1460778" cy="54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C7CA4AC-F20E-419E-860F-2AFE6E9D5761}"/>
              </a:ext>
            </a:extLst>
          </p:cNvPr>
          <p:cNvGrpSpPr/>
          <p:nvPr/>
        </p:nvGrpSpPr>
        <p:grpSpPr>
          <a:xfrm>
            <a:off x="4048749" y="1589718"/>
            <a:ext cx="1491036" cy="2314624"/>
            <a:chOff x="363102" y="2525486"/>
            <a:chExt cx="2708802" cy="3014185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CA10DB7-8281-4259-85E5-08B821B3B947}"/>
                </a:ext>
              </a:extLst>
            </p:cNvPr>
            <p:cNvSpPr/>
            <p:nvPr/>
          </p:nvSpPr>
          <p:spPr>
            <a:xfrm>
              <a:off x="1079034" y="2525486"/>
              <a:ext cx="1076219" cy="169146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181BE92-3FA3-4509-A5E1-10CA386A4C73}"/>
                </a:ext>
              </a:extLst>
            </p:cNvPr>
            <p:cNvSpPr/>
            <p:nvPr/>
          </p:nvSpPr>
          <p:spPr>
            <a:xfrm>
              <a:off x="363102" y="4824808"/>
              <a:ext cx="2708802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的使用情况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C3C8B54-6A9C-4FDA-9632-B6E74D012F7C}"/>
              </a:ext>
            </a:extLst>
          </p:cNvPr>
          <p:cNvGrpSpPr/>
          <p:nvPr/>
        </p:nvGrpSpPr>
        <p:grpSpPr>
          <a:xfrm>
            <a:off x="9396466" y="1553027"/>
            <a:ext cx="1460778" cy="2351316"/>
            <a:chOff x="198240" y="2525486"/>
            <a:chExt cx="2653832" cy="3061966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E972643-BA19-484C-8EE2-F3FD96E9FE45}"/>
                </a:ext>
              </a:extLst>
            </p:cNvPr>
            <p:cNvSpPr/>
            <p:nvPr/>
          </p:nvSpPr>
          <p:spPr>
            <a:xfrm>
              <a:off x="1079034" y="2525486"/>
              <a:ext cx="1076219" cy="169146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1F212CC-F64A-4048-9AF7-8E098A384232}"/>
                </a:ext>
              </a:extLst>
            </p:cNvPr>
            <p:cNvSpPr/>
            <p:nvPr/>
          </p:nvSpPr>
          <p:spPr>
            <a:xfrm>
              <a:off x="198240" y="4872589"/>
              <a:ext cx="2653832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拍摄结营仪式的播放视频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81D95DB-B894-4152-8DD3-C0B007189BF8}"/>
              </a:ext>
            </a:extLst>
          </p:cNvPr>
          <p:cNvGrpSpPr/>
          <p:nvPr/>
        </p:nvGrpSpPr>
        <p:grpSpPr>
          <a:xfrm>
            <a:off x="6920694" y="1553027"/>
            <a:ext cx="1172505" cy="2150447"/>
            <a:chOff x="733589" y="2525486"/>
            <a:chExt cx="2130119" cy="2800388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53E32F4-2B23-45D6-ACCA-5DE995A656C5}"/>
                </a:ext>
              </a:extLst>
            </p:cNvPr>
            <p:cNvSpPr/>
            <p:nvPr/>
          </p:nvSpPr>
          <p:spPr>
            <a:xfrm>
              <a:off x="1079034" y="2525486"/>
              <a:ext cx="1076219" cy="169146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0DDD3C1-0E16-49F2-A02B-20D227366CE7}"/>
                </a:ext>
              </a:extLst>
            </p:cNvPr>
            <p:cNvSpPr/>
            <p:nvPr/>
          </p:nvSpPr>
          <p:spPr>
            <a:xfrm>
              <a:off x="733589" y="4611011"/>
              <a:ext cx="2130119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6434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17812" y="2253172"/>
            <a:ext cx="8711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  <a:r>
              <a:rPr lang="en-US" altLang="zh-CN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</a:t>
            </a:r>
            <a:endParaRPr lang="zh-HK" altLang="zh-HK" sz="6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7711944" y="5209734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5557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155406"/>
            <a:ext cx="7701813" cy="6613963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1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Extralight" charset="-122"/>
                </a:rPr>
                <a:t>目標</a:t>
              </a:r>
              <a:endParaRPr lang="en-US" sz="2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3387191" y="1767131"/>
            <a:ext cx="718814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效果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9358" y="1761037"/>
            <a:ext cx="712615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輸出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41241" y="1767131"/>
            <a:ext cx="740867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過程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1775156"/>
            <a:ext cx="726454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輸入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93944" y="140563"/>
            <a:ext cx="917812" cy="6717437"/>
          </a:xfrm>
          <a:prstGeom prst="rect">
            <a:avLst/>
          </a:prstGeom>
          <a:solidFill>
            <a:srgbClr val="F7B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523748" y="155160"/>
            <a:ext cx="842838" cy="6702840"/>
          </a:xfrm>
          <a:prstGeom prst="rect">
            <a:avLst/>
          </a:prstGeom>
          <a:solidFill>
            <a:srgbClr val="28282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F2A9A9-B6ED-4468-AD3C-8C6C7C385F9F}"/>
              </a:ext>
            </a:extLst>
          </p:cNvPr>
          <p:cNvSpPr txBox="1"/>
          <p:nvPr/>
        </p:nvSpPr>
        <p:spPr>
          <a:xfrm>
            <a:off x="3653885" y="162143"/>
            <a:ext cx="714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宏觀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全球智能家居市場規模於</a:t>
            </a:r>
            <a:r>
              <a:rPr lang="en-US" altLang="zh-CN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2015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達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CN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485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億美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元，估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計於</a:t>
            </a:r>
            <a:r>
              <a:rPr lang="en-US" altLang="zh-CN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達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CN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710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億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美元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endParaRPr lang="en-US" altLang="zh-CN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觀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經緯集團成立</a:t>
            </a:r>
            <a:r>
              <a:rPr lang="zh-CN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紫荊谷發展中心</a:t>
            </a:r>
            <a:r>
              <a:rPr lang="zh-CN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，支持青年人在内地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發展創業</a:t>
            </a:r>
            <a:endParaRPr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觀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紫荊谷發展中心開設創業家極速鍛造研修班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，我们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小組選擇智能家居作為產業分析報告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對象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092A8A-DDD7-422D-B585-7541BE27999E}"/>
              </a:ext>
            </a:extLst>
          </p:cNvPr>
          <p:cNvSpPr txBox="1"/>
          <p:nvPr/>
        </p:nvSpPr>
        <p:spPr>
          <a:xfrm>
            <a:off x="3697793" y="946372"/>
            <a:ext cx="638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宏觀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具備進入中國智能家居產業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相關知識</a:t>
            </a:r>
            <a:endParaRPr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中觀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分析中國智能家居產業的趨勢</a:t>
            </a:r>
            <a:endParaRPr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微觀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撰寫一份中國智能家居產業分析報告</a:t>
            </a:r>
            <a:endParaRPr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D3D7A7-17EE-4A95-92BB-C28832CC1FC9}"/>
              </a:ext>
            </a:extLst>
          </p:cNvPr>
          <p:cNvSpPr txBox="1"/>
          <p:nvPr/>
        </p:nvSpPr>
        <p:spPr>
          <a:xfrm>
            <a:off x="2863844" y="2325032"/>
            <a:ext cx="17877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組員熟悉產業資料收集（每人於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上傳三篇以上參考文獻）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組員加深對中國智能家居產業的理解。（每人於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Worktile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上完成閱讀三篇以上資料的任務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en-US" altLang="zh-CN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orktile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自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評分數提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升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組員掌握產業分析報告的撰寫方法（每人於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Wiki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上參與兩項以上的內容撰寫，並校正他人編寫內容三次以上）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組員獲取團隊合作的經驗，增強溝通能力。（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Wechat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小組討論發言達到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則）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B5CA14-0B8E-49AE-8D94-3A7EE1F9BB6E}"/>
              </a:ext>
            </a:extLst>
          </p:cNvPr>
          <p:cNvSpPr txBox="1"/>
          <p:nvPr/>
        </p:nvSpPr>
        <p:spPr>
          <a:xfrm>
            <a:off x="4852351" y="2366067"/>
            <a:ext cx="1723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一本產業分析報告手冊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一份產業分析報告投影片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七份小組每日作業與學習報告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九份組員個人學習心得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Worktile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與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Wechat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學習數據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網頁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Wiki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頁面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0CEC3F-DD9A-4970-9229-49454494A3D1}"/>
              </a:ext>
            </a:extLst>
          </p:cNvPr>
          <p:cNvSpPr txBox="1"/>
          <p:nvPr/>
        </p:nvSpPr>
        <p:spPr>
          <a:xfrm>
            <a:off x="6632313" y="2384992"/>
            <a:ext cx="1905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每人皆學習產業分析報告的組成要素與撰寫方法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分工蒐集資訊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網路既有資料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／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小規模問卷調查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參考資料整理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小組討論決定篩選與分析的方向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撰寫產業分析報告內容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手冊排版與校稿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外部人力初審反饋與再校稿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E33E43-7FA1-4989-B0E2-EB8C716F0E7F}"/>
              </a:ext>
            </a:extLst>
          </p:cNvPr>
          <p:cNvSpPr txBox="1"/>
          <p:nvPr/>
        </p:nvSpPr>
        <p:spPr>
          <a:xfrm>
            <a:off x="8594411" y="2375519"/>
            <a:ext cx="1823526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歷年紫荊谷創業研修班報告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軟體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Wiki,Worktile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Indesign,Wechat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網路資訊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iCenter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場地資源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本組人力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現場外聘人力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老師與助教的指導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現場的問卷調查與反饋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經緯集團資金贊助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32DFCB-B40D-4E6F-9719-983E2A85DDEF}"/>
              </a:ext>
            </a:extLst>
          </p:cNvPr>
          <p:cNvSpPr txBox="1"/>
          <p:nvPr/>
        </p:nvSpPr>
        <p:spPr>
          <a:xfrm>
            <a:off x="4158035" y="6101665"/>
            <a:ext cx="635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人員不確定性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生病）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場地不確定（場地時限、網路不順）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2" name="文本框 4"/>
          <p:cNvSpPr txBox="1"/>
          <p:nvPr/>
        </p:nvSpPr>
        <p:spPr>
          <a:xfrm>
            <a:off x="1659451" y="566455"/>
            <a:ext cx="507831" cy="5390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智能家居產業分析報告　邏輯模型</a:t>
            </a:r>
            <a:endParaRPr lang="zh-CN" altLang="en-US" sz="2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45929" y="6121993"/>
            <a:ext cx="4984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[1] “2015</a:t>
            </a:r>
            <a:r>
              <a:rPr lang="zh-TW" altLang="en-US" sz="1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年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中國人工智能應用市場研究報告</a:t>
            </a:r>
            <a:r>
              <a:rPr lang="en-US" altLang="zh-TW" sz="1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”, </a:t>
            </a:r>
            <a:r>
              <a:rPr lang="en-US" altLang="zh-TW" sz="1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IResearch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艾瑞諮詢</a:t>
            </a:r>
            <a:r>
              <a:rPr lang="en-US" altLang="zh-TW" sz="1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1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P.4</a:t>
            </a:r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marR="0" lvl="1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8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17812" y="2253172"/>
            <a:ext cx="8711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完成产业分析报告（</a:t>
            </a:r>
            <a:r>
              <a:rPr lang="en-US" altLang="zh-CN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HK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zh-HK" sz="6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7711944" y="5209734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1630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已生成极高可信度的说明">
            <a:extLst>
              <a:ext uri="{FF2B5EF4-FFF2-40B4-BE49-F238E27FC236}">
                <a16:creationId xmlns:a16="http://schemas.microsoft.com/office/drawing/2014/main" id="{78B75157-43A0-47D4-872E-728191D1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50" y="0"/>
            <a:ext cx="7593550" cy="6858000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2E76E97A-6AC6-4DE9-898E-DF3B52CDCE37}"/>
              </a:ext>
            </a:extLst>
          </p:cNvPr>
          <p:cNvSpPr/>
          <p:nvPr/>
        </p:nvSpPr>
        <p:spPr>
          <a:xfrm>
            <a:off x="5391629" y="1940790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A256FA37-8A95-4041-81E9-FA23CB4F865A}"/>
              </a:ext>
            </a:extLst>
          </p:cNvPr>
          <p:cNvSpPr/>
          <p:nvPr/>
        </p:nvSpPr>
        <p:spPr>
          <a:xfrm>
            <a:off x="5391629" y="2315111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EDBB14F-074A-42F4-B296-2307B1BD3435}"/>
              </a:ext>
            </a:extLst>
          </p:cNvPr>
          <p:cNvSpPr/>
          <p:nvPr/>
        </p:nvSpPr>
        <p:spPr>
          <a:xfrm>
            <a:off x="5391629" y="4548282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93E363-E91E-4241-992F-CE6A0009F0E6}"/>
              </a:ext>
            </a:extLst>
          </p:cNvPr>
          <p:cNvSpPr/>
          <p:nvPr/>
        </p:nvSpPr>
        <p:spPr>
          <a:xfrm>
            <a:off x="0" y="5475649"/>
            <a:ext cx="4841307" cy="1382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0EF9EE-B86E-415A-AEAE-795874729885}"/>
              </a:ext>
            </a:extLst>
          </p:cNvPr>
          <p:cNvSpPr/>
          <p:nvPr/>
        </p:nvSpPr>
        <p:spPr>
          <a:xfrm>
            <a:off x="1321643" y="590521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编写工作</a:t>
            </a:r>
            <a:r>
              <a:rPr lang="zh-TW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進行中</a:t>
            </a:r>
            <a:endParaRPr lang="en-US" altLang="zh-CN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DE15A95-19ED-4971-89CB-7B506DF34299}"/>
              </a:ext>
            </a:extLst>
          </p:cNvPr>
          <p:cNvSpPr/>
          <p:nvPr/>
        </p:nvSpPr>
        <p:spPr>
          <a:xfrm>
            <a:off x="639003" y="6072867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35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-210163" y="1445127"/>
            <a:ext cx="94846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5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产业分析报告制作（</a:t>
            </a:r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InDesign </a:t>
            </a:r>
            <a:r>
              <a:rPr lang="zh-CN" altLang="en-US" sz="5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王海宇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3E7D68-D29B-4533-86A8-8AB328B9FA5F}"/>
              </a:ext>
            </a:extLst>
          </p:cNvPr>
          <p:cNvSpPr txBox="1"/>
          <p:nvPr/>
        </p:nvSpPr>
        <p:spPr>
          <a:xfrm>
            <a:off x="7909830" y="3783530"/>
            <a:ext cx="358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还在制作过程中</a:t>
            </a:r>
            <a:r>
              <a:rPr lang="en-US" altLang="zh-CN" sz="3600" dirty="0"/>
              <a:t>……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106245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高可信度的说明">
            <a:extLst>
              <a:ext uri="{FF2B5EF4-FFF2-40B4-BE49-F238E27FC236}">
                <a16:creationId xmlns:a16="http://schemas.microsoft.com/office/drawing/2014/main" id="{E9E2A966-A503-458D-8610-E8777A2A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109209" cy="6858000"/>
          </a:xfrm>
          <a:prstGeom prst="rect">
            <a:avLst/>
          </a:prstGeom>
        </p:spPr>
      </p:pic>
      <p:pic>
        <p:nvPicPr>
          <p:cNvPr id="5" name="图片 4" descr="图片包含 文字, 屏幕截图&#10;&#10;已生成高可信度的说明">
            <a:extLst>
              <a:ext uri="{FF2B5EF4-FFF2-40B4-BE49-F238E27FC236}">
                <a16:creationId xmlns:a16="http://schemas.microsoft.com/office/drawing/2014/main" id="{D9E23F81-C396-43C1-84BE-8AFAA8D0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02" y="0"/>
            <a:ext cx="5724698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9E85E4-5BCE-4B65-840F-D723BD00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08" y="14944"/>
            <a:ext cx="576697" cy="6828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6735C1-3AC7-46EC-8C59-86AE93EA0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953" y="0"/>
            <a:ext cx="576697" cy="6828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CAA8BC-E419-4B7F-B1A5-0CFC1433E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904" y="-29888"/>
            <a:ext cx="493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6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1017</Words>
  <Application>Microsoft Office PowerPoint</Application>
  <PresentationFormat>宽屏</PresentationFormat>
  <Paragraphs>148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標楷體</vt:lpstr>
      <vt:lpstr>Lantinghei SC Extralight</vt:lpstr>
      <vt:lpstr>微軟正黑體</vt:lpstr>
      <vt:lpstr>新細明體</vt:lpstr>
      <vt:lpstr>等线</vt:lpstr>
      <vt:lpstr>等线 Light</vt:lpstr>
      <vt:lpstr>黑体</vt:lpstr>
      <vt:lpstr>Microsoft YaHei</vt:lpstr>
      <vt:lpstr>Microsoft YaHei</vt:lpstr>
      <vt:lpstr>Arial</vt:lpstr>
      <vt:lpstr>Calibri</vt:lpstr>
      <vt:lpstr>Calibri Light</vt:lpstr>
      <vt:lpstr>Microsoft Himalaya</vt:lpstr>
      <vt:lpstr>Times New Roman</vt:lpstr>
      <vt:lpstr>Office 佈景主題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Pang</dc:creator>
  <cp:lastModifiedBy>Clevince Ren</cp:lastModifiedBy>
  <cp:revision>166</cp:revision>
  <dcterms:modified xsi:type="dcterms:W3CDTF">2017-08-12T00:55:46Z</dcterms:modified>
</cp:coreProperties>
</file>