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0" r:id="rId2"/>
    <p:sldId id="257" r:id="rId3"/>
    <p:sldId id="320" r:id="rId4"/>
    <p:sldId id="321" r:id="rId5"/>
    <p:sldId id="312" r:id="rId6"/>
    <p:sldId id="313" r:id="rId7"/>
    <p:sldId id="314" r:id="rId8"/>
    <p:sldId id="315" r:id="rId9"/>
    <p:sldId id="316" r:id="rId10"/>
    <p:sldId id="317" r:id="rId11"/>
    <p:sldId id="322" r:id="rId12"/>
    <p:sldId id="323" r:id="rId13"/>
    <p:sldId id="32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220"/>
    <a:srgbClr val="EF8123"/>
    <a:srgbClr val="F39E57"/>
    <a:srgbClr val="AB540D"/>
    <a:srgbClr val="F4AD56"/>
    <a:srgbClr val="C7620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8" autoAdjust="0"/>
    <p:restoredTop sz="85845" autoAdjust="0"/>
  </p:normalViewPr>
  <p:slideViewPr>
    <p:cSldViewPr snapToGrid="0">
      <p:cViewPr varScale="1">
        <p:scale>
          <a:sx n="62" d="100"/>
          <a:sy n="62" d="100"/>
        </p:scale>
        <p:origin x="99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940E7-4096-48BC-983A-AE36A26AA629}" type="datetimeFigureOut">
              <a:rPr lang="zh-TW" altLang="en-US" smtClean="0"/>
              <a:t>2017/8/9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BAEE7-CB7B-4A5A-86FE-75CA8CDE58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213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334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/>
              <a:t>靜態→動態→動態互動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595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/>
              <a:t>靜態→動態→動態互動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379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/>
              <a:t>靜態→動態→動態互動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726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/>
              <a:t>靜態→動態→動態互動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336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/>
              <a:t>靜態→動態→動態互動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632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/>
              <a:t>靜態→動態→動態互動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629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/>
              <a:t>靜態→動態→動態互動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052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/>
              <a:t>靜態→動態→動態互動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730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/>
              <a:t>靜態→動態→動態互動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846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/>
              <a:t>靜態→動態→動態互動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868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/>
              <a:t>靜態→動態→動態互動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49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107614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264687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177982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153617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96020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74539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588339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223922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320882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318292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247468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9E335-116F-43D5-BE05-90B35204099D}" type="datetime1">
              <a:rPr lang="zh-TW" altLang="en-US" smtClean="0"/>
              <a:t>2017/8/9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8E9FA7C-617D-4BFE-9FBA-120730D8CF72}"/>
              </a:ext>
            </a:extLst>
          </p:cNvPr>
          <p:cNvSpPr/>
          <p:nvPr userDrawn="1"/>
        </p:nvSpPr>
        <p:spPr>
          <a:xfrm>
            <a:off x="11501249" y="335280"/>
            <a:ext cx="335280" cy="33528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5979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03"/>
          <a:stretch/>
        </p:blipFill>
        <p:spPr>
          <a:xfrm>
            <a:off x="0" y="4867656"/>
            <a:ext cx="12197380" cy="1980184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5486400" y="4003297"/>
            <a:ext cx="1219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229143" y="2197893"/>
            <a:ext cx="5733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 Virus</a:t>
            </a:r>
            <a:endParaRPr lang="zh-TW" alt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84320" y="3126127"/>
            <a:ext cx="40233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廣告營銷組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990617" y="4443175"/>
            <a:ext cx="2210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Presented by Group 6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10-August-2017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434" y="1287473"/>
            <a:ext cx="905262" cy="90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2261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9067800" y="330046"/>
            <a:ext cx="2743200" cy="365125"/>
          </a:xfrm>
        </p:spPr>
        <p:txBody>
          <a:bodyPr/>
          <a:lstStyle/>
          <a:p>
            <a:fld id="{A0EDBECA-CDE6-495F-A757-2080B827131C}" type="slidenum">
              <a:rPr lang="zh-TW" altLang="en-US" smtClean="0">
                <a:solidFill>
                  <a:schemeClr val="bg1"/>
                </a:solidFill>
              </a:rPr>
              <a:pPr/>
              <a:t>10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94942" y="486137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-110" dirty="0">
                <a:solidFill>
                  <a:srgbClr val="F08220"/>
                </a:solidFill>
              </a:rPr>
              <a:t>逻辑模型：输入</a:t>
            </a:r>
            <a:endParaRPr lang="en-GB" altLang="zh-CN" sz="4800" b="1" spc="-110" dirty="0">
              <a:solidFill>
                <a:srgbClr val="F08220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363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9067800" y="330046"/>
            <a:ext cx="2743200" cy="365125"/>
          </a:xfrm>
        </p:spPr>
        <p:txBody>
          <a:bodyPr/>
          <a:lstStyle/>
          <a:p>
            <a:fld id="{A0EDBECA-CDE6-495F-A757-2080B827131C}" type="slidenum">
              <a:rPr lang="zh-TW" altLang="en-US" smtClean="0">
                <a:solidFill>
                  <a:schemeClr val="bg1"/>
                </a:solidFill>
              </a:rPr>
              <a:pPr/>
              <a:t>11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94942" y="486137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spc="-110" dirty="0" err="1">
                <a:solidFill>
                  <a:srgbClr val="F08220"/>
                </a:solidFill>
              </a:rPr>
              <a:t>Github</a:t>
            </a:r>
            <a:endParaRPr lang="en-GB" altLang="zh-CN" sz="4800" b="1" spc="-110" dirty="0">
              <a:solidFill>
                <a:srgbClr val="F08220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25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9067800" y="330046"/>
            <a:ext cx="2743200" cy="365125"/>
          </a:xfrm>
        </p:spPr>
        <p:txBody>
          <a:bodyPr/>
          <a:lstStyle/>
          <a:p>
            <a:fld id="{A0EDBECA-CDE6-495F-A757-2080B827131C}" type="slidenum">
              <a:rPr lang="zh-TW" altLang="en-US" smtClean="0">
                <a:solidFill>
                  <a:schemeClr val="bg1"/>
                </a:solidFill>
              </a:rPr>
              <a:pPr/>
              <a:t>12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94942" y="486137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spc="-110" dirty="0" err="1">
                <a:solidFill>
                  <a:srgbClr val="F08220"/>
                </a:solidFill>
              </a:rPr>
              <a:t>Worktile</a:t>
            </a:r>
            <a:endParaRPr lang="en-GB" altLang="zh-CN" sz="4800" b="1" spc="-110" dirty="0">
              <a:solidFill>
                <a:srgbClr val="F08220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09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9067800" y="330046"/>
            <a:ext cx="2743200" cy="365125"/>
          </a:xfrm>
        </p:spPr>
        <p:txBody>
          <a:bodyPr/>
          <a:lstStyle/>
          <a:p>
            <a:fld id="{A0EDBECA-CDE6-495F-A757-2080B827131C}" type="slidenum">
              <a:rPr lang="zh-TW" altLang="en-US" smtClean="0">
                <a:solidFill>
                  <a:schemeClr val="bg1"/>
                </a:solidFill>
              </a:rPr>
              <a:pPr/>
              <a:t>13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94942" y="486137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spc="-110" dirty="0">
                <a:solidFill>
                  <a:srgbClr val="F08220"/>
                </a:solidFill>
              </a:rPr>
              <a:t>Wiki</a:t>
            </a:r>
          </a:p>
        </p:txBody>
      </p:sp>
      <p:cxnSp>
        <p:nvCxnSpPr>
          <p:cNvPr id="4" name="直線接點 3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199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03"/>
          <a:stretch/>
        </p:blipFill>
        <p:spPr>
          <a:xfrm>
            <a:off x="0" y="4867656"/>
            <a:ext cx="12197380" cy="198018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473198" y="2197893"/>
            <a:ext cx="92456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bg1"/>
                </a:solidFill>
              </a:rPr>
              <a:t>Thanks For</a:t>
            </a:r>
            <a:r>
              <a:rPr lang="en-US" altLang="zh-TW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Listening</a:t>
            </a:r>
            <a:r>
              <a:rPr lang="zh-CN" alt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！</a:t>
            </a:r>
            <a:endParaRPr lang="en-GB" altLang="zh-CN" sz="6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zh-TW" alt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643576"/>
      </p:ext>
    </p:extLst>
  </p:cSld>
  <p:clrMapOvr>
    <a:masterClrMapping/>
  </p:clrMapOvr>
  <p:transition spd="slow"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3611302" y="486137"/>
            <a:ext cx="5798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spc="-1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</a:t>
            </a:r>
            <a:r>
              <a:rPr lang="en-US" altLang="zh-TW" sz="4400" spc="-110" dirty="0">
                <a:solidFill>
                  <a:srgbClr val="F08220"/>
                </a:solidFill>
              </a:rPr>
              <a:t>Content</a:t>
            </a:r>
            <a:endParaRPr lang="zh-TW" altLang="en-US" sz="4400" spc="-110" dirty="0">
              <a:solidFill>
                <a:srgbClr val="F08220"/>
              </a:solidFill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11501249" y="335280"/>
            <a:ext cx="335280" cy="33528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11" name="橢圓 10"/>
          <p:cNvSpPr/>
          <p:nvPr/>
        </p:nvSpPr>
        <p:spPr>
          <a:xfrm>
            <a:off x="4690421" y="2127762"/>
            <a:ext cx="540000" cy="54000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5287230" y="2214137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逻辑模型最终版</a:t>
            </a:r>
            <a:endParaRPr lang="zh-TW" alt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4704146" y="3092072"/>
            <a:ext cx="540000" cy="54000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5412438" y="5971179"/>
            <a:ext cx="86273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Wiki </a:t>
            </a:r>
            <a:endParaRPr lang="zh-TW" alt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355024" y="1345576"/>
            <a:ext cx="3840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TW" sz="1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zh-TW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" name="直線接點 2"/>
          <p:cNvCxnSpPr>
            <a:cxnSpLocks/>
            <a:endCxn id="25" idx="0"/>
          </p:cNvCxnSpPr>
          <p:nvPr/>
        </p:nvCxnSpPr>
        <p:spPr>
          <a:xfrm>
            <a:off x="4974146" y="2532907"/>
            <a:ext cx="0" cy="559165"/>
          </a:xfrm>
          <a:prstGeom prst="line">
            <a:avLst/>
          </a:prstGeom>
          <a:ln w="38100">
            <a:solidFill>
              <a:srgbClr val="F082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24">
            <a:extLst>
              <a:ext uri="{FF2B5EF4-FFF2-40B4-BE49-F238E27FC236}">
                <a16:creationId xmlns:a16="http://schemas.microsoft.com/office/drawing/2014/main" id="{84CD9A11-2540-4FA8-9A05-EC55BEA2F7CD}"/>
              </a:ext>
            </a:extLst>
          </p:cNvPr>
          <p:cNvSpPr/>
          <p:nvPr/>
        </p:nvSpPr>
        <p:spPr>
          <a:xfrm>
            <a:off x="4704146" y="4040950"/>
            <a:ext cx="540000" cy="54000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</a:t>
            </a:r>
            <a:endParaRPr lang="zh-TW" altLang="en-US" sz="2400" dirty="0"/>
          </a:p>
        </p:txBody>
      </p:sp>
      <p:cxnSp>
        <p:nvCxnSpPr>
          <p:cNvPr id="27" name="直線接點 2">
            <a:extLst>
              <a:ext uri="{FF2B5EF4-FFF2-40B4-BE49-F238E27FC236}">
                <a16:creationId xmlns:a16="http://schemas.microsoft.com/office/drawing/2014/main" id="{385A5C71-16A8-4A62-B8A8-5828151AC917}"/>
              </a:ext>
            </a:extLst>
          </p:cNvPr>
          <p:cNvCxnSpPr>
            <a:cxnSpLocks/>
          </p:cNvCxnSpPr>
          <p:nvPr/>
        </p:nvCxnSpPr>
        <p:spPr>
          <a:xfrm>
            <a:off x="4974146" y="3632072"/>
            <a:ext cx="0" cy="395085"/>
          </a:xfrm>
          <a:prstGeom prst="line">
            <a:avLst/>
          </a:prstGeom>
          <a:ln w="38100">
            <a:solidFill>
              <a:srgbClr val="F082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2">
            <a:extLst>
              <a:ext uri="{FF2B5EF4-FFF2-40B4-BE49-F238E27FC236}">
                <a16:creationId xmlns:a16="http://schemas.microsoft.com/office/drawing/2014/main" id="{B96FA90F-1300-4C2B-A2CC-2101D104E257}"/>
              </a:ext>
            </a:extLst>
          </p:cNvPr>
          <p:cNvCxnSpPr>
            <a:cxnSpLocks/>
          </p:cNvCxnSpPr>
          <p:nvPr/>
        </p:nvCxnSpPr>
        <p:spPr>
          <a:xfrm flipH="1">
            <a:off x="4974146" y="4519600"/>
            <a:ext cx="1" cy="601350"/>
          </a:xfrm>
          <a:prstGeom prst="line">
            <a:avLst/>
          </a:prstGeom>
          <a:ln w="38100">
            <a:solidFill>
              <a:srgbClr val="F082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25">
            <a:extLst>
              <a:ext uri="{FF2B5EF4-FFF2-40B4-BE49-F238E27FC236}">
                <a16:creationId xmlns:a16="http://schemas.microsoft.com/office/drawing/2014/main" id="{EA865D8F-06C4-4AF6-A98F-1B288346851F}"/>
              </a:ext>
            </a:extLst>
          </p:cNvPr>
          <p:cNvSpPr/>
          <p:nvPr/>
        </p:nvSpPr>
        <p:spPr>
          <a:xfrm>
            <a:off x="5313273" y="4177945"/>
            <a:ext cx="121700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GitHub </a:t>
            </a:r>
            <a:endParaRPr lang="zh-TW" alt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矩形 25">
            <a:extLst>
              <a:ext uri="{FF2B5EF4-FFF2-40B4-BE49-F238E27FC236}">
                <a16:creationId xmlns:a16="http://schemas.microsoft.com/office/drawing/2014/main" id="{E0AE28D0-6155-4083-87D5-E9DE769C9E7A}"/>
              </a:ext>
            </a:extLst>
          </p:cNvPr>
          <p:cNvSpPr/>
          <p:nvPr/>
        </p:nvSpPr>
        <p:spPr>
          <a:xfrm>
            <a:off x="5313273" y="5037385"/>
            <a:ext cx="134248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Worktile</a:t>
            </a:r>
            <a:endParaRPr lang="zh-TW" alt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橢圓 24">
            <a:extLst>
              <a:ext uri="{FF2B5EF4-FFF2-40B4-BE49-F238E27FC236}">
                <a16:creationId xmlns:a16="http://schemas.microsoft.com/office/drawing/2014/main" id="{D49EFDD6-F431-4BBD-A227-F4EF31C76493}"/>
              </a:ext>
            </a:extLst>
          </p:cNvPr>
          <p:cNvSpPr/>
          <p:nvPr/>
        </p:nvSpPr>
        <p:spPr>
          <a:xfrm>
            <a:off x="4690421" y="4989828"/>
            <a:ext cx="540000" cy="54000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4</a:t>
            </a:r>
            <a:endParaRPr lang="zh-TW" altLang="en-US" sz="2400" dirty="0"/>
          </a:p>
        </p:txBody>
      </p:sp>
      <p:sp>
        <p:nvSpPr>
          <p:cNvPr id="37" name="橢圓 24">
            <a:extLst>
              <a:ext uri="{FF2B5EF4-FFF2-40B4-BE49-F238E27FC236}">
                <a16:creationId xmlns:a16="http://schemas.microsoft.com/office/drawing/2014/main" id="{A9B2B0C7-EDB3-4A5E-8505-91357FB9915E}"/>
              </a:ext>
            </a:extLst>
          </p:cNvPr>
          <p:cNvSpPr/>
          <p:nvPr/>
        </p:nvSpPr>
        <p:spPr>
          <a:xfrm>
            <a:off x="4690421" y="5938706"/>
            <a:ext cx="540000" cy="54000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5</a:t>
            </a:r>
            <a:endParaRPr lang="zh-TW" altLang="en-US" sz="2400" dirty="0"/>
          </a:p>
        </p:txBody>
      </p:sp>
      <p:cxnSp>
        <p:nvCxnSpPr>
          <p:cNvPr id="40" name="直線接點 2">
            <a:extLst>
              <a:ext uri="{FF2B5EF4-FFF2-40B4-BE49-F238E27FC236}">
                <a16:creationId xmlns:a16="http://schemas.microsoft.com/office/drawing/2014/main" id="{68CBC47D-FCC6-492E-AAF1-C56EE3DCB071}"/>
              </a:ext>
            </a:extLst>
          </p:cNvPr>
          <p:cNvCxnSpPr>
            <a:cxnSpLocks/>
          </p:cNvCxnSpPr>
          <p:nvPr/>
        </p:nvCxnSpPr>
        <p:spPr>
          <a:xfrm flipH="1">
            <a:off x="4974146" y="5354352"/>
            <a:ext cx="1" cy="601350"/>
          </a:xfrm>
          <a:prstGeom prst="line">
            <a:avLst/>
          </a:prstGeom>
          <a:ln w="38100">
            <a:solidFill>
              <a:srgbClr val="F082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25">
            <a:extLst>
              <a:ext uri="{FF2B5EF4-FFF2-40B4-BE49-F238E27FC236}">
                <a16:creationId xmlns:a16="http://schemas.microsoft.com/office/drawing/2014/main" id="{8AAA68FE-6A4A-4BDE-945A-A7F806A062AE}"/>
              </a:ext>
            </a:extLst>
          </p:cNvPr>
          <p:cNvSpPr/>
          <p:nvPr/>
        </p:nvSpPr>
        <p:spPr>
          <a:xfrm>
            <a:off x="5287230" y="3166989"/>
            <a:ext cx="226055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产业分析报告</a:t>
            </a:r>
            <a:r>
              <a:rPr lang="en-GB" altLang="zh-CN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TW" alt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5923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9067800" y="330046"/>
            <a:ext cx="2743200" cy="365125"/>
          </a:xfrm>
        </p:spPr>
        <p:txBody>
          <a:bodyPr/>
          <a:lstStyle/>
          <a:p>
            <a:fld id="{A0EDBECA-CDE6-495F-A757-2080B827131C}" type="slidenum">
              <a:rPr lang="zh-TW" altLang="en-US" smtClean="0">
                <a:solidFill>
                  <a:schemeClr val="bg1"/>
                </a:solidFill>
              </a:rPr>
              <a:pPr/>
              <a:t>3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94942" y="716970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-110" dirty="0">
                <a:solidFill>
                  <a:srgbClr val="F08220"/>
                </a:solidFill>
              </a:rPr>
              <a:t>产业分析报告</a:t>
            </a:r>
            <a:endParaRPr lang="zh-TW" altLang="en-US" sz="4800" b="1" spc="-110" dirty="0">
              <a:solidFill>
                <a:srgbClr val="F08220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10">
            <a:extLst>
              <a:ext uri="{FF2B5EF4-FFF2-40B4-BE49-F238E27FC236}">
                <a16:creationId xmlns:a16="http://schemas.microsoft.com/office/drawing/2014/main" id="{174CB094-5A76-4C9F-B7D7-B838E18BC3E9}"/>
              </a:ext>
            </a:extLst>
          </p:cNvPr>
          <p:cNvSpPr txBox="1"/>
          <p:nvPr/>
        </p:nvSpPr>
        <p:spPr>
          <a:xfrm>
            <a:off x="1206144" y="2011746"/>
            <a:ext cx="7861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背景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：从“互联网”的诞生开始分析 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73D6B0B-0459-45ED-9E97-4385341B1DA8}"/>
              </a:ext>
            </a:extLst>
          </p:cNvPr>
          <p:cNvSpPr txBox="1"/>
          <p:nvPr/>
        </p:nvSpPr>
        <p:spPr>
          <a:xfrm>
            <a:off x="1206144" y="2704242"/>
            <a:ext cx="78616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现况分析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GB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altLang="zh-CN" sz="2400" dirty="0">
                <a:solidFill>
                  <a:srgbClr val="F08220"/>
                </a:solidFill>
              </a:rPr>
              <a:t>P</a:t>
            </a:r>
            <a:r>
              <a:rPr lang="en-GB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olitical –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鼓励互联网的发展</a:t>
            </a:r>
            <a:endParaRPr lang="en-GB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rgbClr val="F08220"/>
                </a:solidFill>
              </a:rPr>
              <a:t>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conomic - </a:t>
            </a:r>
            <a:r>
              <a:rPr lang="en-GB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产业的销售量</a:t>
            </a:r>
            <a:endParaRPr lang="en-GB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rgbClr val="F08220"/>
                </a:solidFill>
              </a:rPr>
              <a:t>S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ocial -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消费者的生活素质提升</a:t>
            </a:r>
            <a:endParaRPr lang="en-GB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rgbClr val="F08220"/>
                </a:solidFill>
              </a:rPr>
              <a:t>T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echnology 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移动智能终端的普及</a:t>
            </a:r>
            <a:endParaRPr lang="en-GB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文字方塊 10">
            <a:extLst>
              <a:ext uri="{FF2B5EF4-FFF2-40B4-BE49-F238E27FC236}">
                <a16:creationId xmlns:a16="http://schemas.microsoft.com/office/drawing/2014/main" id="{16666C7D-D910-48B8-8B84-11B26D3A28B1}"/>
              </a:ext>
            </a:extLst>
          </p:cNvPr>
          <p:cNvSpPr txBox="1"/>
          <p:nvPr/>
        </p:nvSpPr>
        <p:spPr>
          <a:xfrm>
            <a:off x="1206144" y="4781733"/>
            <a:ext cx="7861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案例分析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GB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电子商务</a:t>
            </a:r>
            <a:endParaRPr lang="en-GB" altLang="zh-CN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社群平台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/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通讯软体</a:t>
            </a:r>
            <a:endParaRPr lang="en-GB" altLang="zh-CN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网红经济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17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9067800" y="330046"/>
            <a:ext cx="2743200" cy="365125"/>
          </a:xfrm>
        </p:spPr>
        <p:txBody>
          <a:bodyPr/>
          <a:lstStyle/>
          <a:p>
            <a:fld id="{A0EDBECA-CDE6-495F-A757-2080B827131C}" type="slidenum">
              <a:rPr lang="zh-TW" altLang="en-US" smtClean="0">
                <a:solidFill>
                  <a:schemeClr val="bg1"/>
                </a:solidFill>
              </a:rPr>
              <a:pPr/>
              <a:t>4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94942" y="716970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-110" dirty="0">
                <a:solidFill>
                  <a:srgbClr val="F08220"/>
                </a:solidFill>
              </a:rPr>
              <a:t>产业分析报告</a:t>
            </a:r>
            <a:endParaRPr lang="zh-TW" altLang="en-US" sz="4800" b="1" spc="-110" dirty="0">
              <a:solidFill>
                <a:srgbClr val="F08220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10">
            <a:extLst>
              <a:ext uri="{FF2B5EF4-FFF2-40B4-BE49-F238E27FC236}">
                <a16:creationId xmlns:a16="http://schemas.microsoft.com/office/drawing/2014/main" id="{174CB094-5A76-4C9F-B7D7-B838E18BC3E9}"/>
              </a:ext>
            </a:extLst>
          </p:cNvPr>
          <p:cNvSpPr txBox="1"/>
          <p:nvPr/>
        </p:nvSpPr>
        <p:spPr>
          <a:xfrm>
            <a:off x="1206144" y="2011746"/>
            <a:ext cx="7861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未来趋势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GB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如何提升网络消费者的信任度</a:t>
            </a:r>
            <a:endParaRPr lang="en-GB" altLang="zh-CN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针对年龄层的限制</a:t>
            </a:r>
            <a:endParaRPr lang="en-GB" altLang="zh-CN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以后发展的路径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文字方塊 10">
            <a:extLst>
              <a:ext uri="{FF2B5EF4-FFF2-40B4-BE49-F238E27FC236}">
                <a16:creationId xmlns:a16="http://schemas.microsoft.com/office/drawing/2014/main" id="{417AA88A-9BCB-4C46-B210-5F7F4DB59672}"/>
              </a:ext>
            </a:extLst>
          </p:cNvPr>
          <p:cNvSpPr txBox="1"/>
          <p:nvPr/>
        </p:nvSpPr>
        <p:spPr>
          <a:xfrm>
            <a:off x="1206144" y="3813295"/>
            <a:ext cx="7861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参考文献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GB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5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9067800" y="330046"/>
            <a:ext cx="2743200" cy="365125"/>
          </a:xfrm>
        </p:spPr>
        <p:txBody>
          <a:bodyPr/>
          <a:lstStyle/>
          <a:p>
            <a:fld id="{A0EDBECA-CDE6-495F-A757-2080B827131C}" type="slidenum">
              <a:rPr lang="zh-TW" altLang="en-US" smtClean="0">
                <a:solidFill>
                  <a:schemeClr val="bg1"/>
                </a:solidFill>
              </a:rPr>
              <a:pPr/>
              <a:t>5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94942" y="486137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-110" dirty="0">
                <a:solidFill>
                  <a:srgbClr val="F08220"/>
                </a:solidFill>
              </a:rPr>
              <a:t>逻辑模型：背景</a:t>
            </a:r>
            <a:endParaRPr lang="zh-TW" altLang="en-US" sz="4800" b="1" spc="-110" dirty="0">
              <a:solidFill>
                <a:srgbClr val="F08220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2">
            <a:extLst>
              <a:ext uri="{FF2B5EF4-FFF2-40B4-BE49-F238E27FC236}">
                <a16:creationId xmlns:a16="http://schemas.microsoft.com/office/drawing/2014/main" id="{AE2FCE9D-233A-4260-BE5B-CC86513EA87C}"/>
              </a:ext>
            </a:extLst>
          </p:cNvPr>
          <p:cNvSpPr txBox="1"/>
          <p:nvPr/>
        </p:nvSpPr>
        <p:spPr>
          <a:xfrm>
            <a:off x="-939763" y="4442313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-110" dirty="0">
                <a:solidFill>
                  <a:srgbClr val="F08220"/>
                </a:solidFill>
              </a:rPr>
              <a:t>微观：</a:t>
            </a:r>
            <a:endParaRPr lang="zh-TW" altLang="en-US" sz="4800" b="1" spc="-110" dirty="0">
              <a:solidFill>
                <a:srgbClr val="F08220"/>
              </a:solidFill>
            </a:endParaRPr>
          </a:p>
        </p:txBody>
      </p:sp>
      <p:sp>
        <p:nvSpPr>
          <p:cNvPr id="18" name="文字方塊 2">
            <a:extLst>
              <a:ext uri="{FF2B5EF4-FFF2-40B4-BE49-F238E27FC236}">
                <a16:creationId xmlns:a16="http://schemas.microsoft.com/office/drawing/2014/main" id="{BF041899-36FD-42CC-B65C-EC89B7ABE0C1}"/>
              </a:ext>
            </a:extLst>
          </p:cNvPr>
          <p:cNvSpPr txBox="1"/>
          <p:nvPr/>
        </p:nvSpPr>
        <p:spPr>
          <a:xfrm>
            <a:off x="-939763" y="3295364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-110" dirty="0">
                <a:solidFill>
                  <a:srgbClr val="F08220"/>
                </a:solidFill>
              </a:rPr>
              <a:t>中观：</a:t>
            </a:r>
            <a:endParaRPr lang="zh-TW" altLang="en-US" sz="4800" b="1" spc="-110" dirty="0">
              <a:solidFill>
                <a:srgbClr val="F08220"/>
              </a:solidFill>
            </a:endParaRPr>
          </a:p>
        </p:txBody>
      </p:sp>
      <p:sp>
        <p:nvSpPr>
          <p:cNvPr id="19" name="文字方塊 2">
            <a:extLst>
              <a:ext uri="{FF2B5EF4-FFF2-40B4-BE49-F238E27FC236}">
                <a16:creationId xmlns:a16="http://schemas.microsoft.com/office/drawing/2014/main" id="{E902AE78-2034-4775-82E5-9D01D8BFE2A6}"/>
              </a:ext>
            </a:extLst>
          </p:cNvPr>
          <p:cNvSpPr txBox="1"/>
          <p:nvPr/>
        </p:nvSpPr>
        <p:spPr>
          <a:xfrm>
            <a:off x="-939763" y="2148415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-110" dirty="0">
                <a:solidFill>
                  <a:srgbClr val="F08220"/>
                </a:solidFill>
              </a:rPr>
              <a:t>宏观：</a:t>
            </a:r>
            <a:endParaRPr lang="zh-TW" altLang="en-US" sz="4800" b="1" spc="-110" dirty="0">
              <a:solidFill>
                <a:srgbClr val="F082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080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9067800" y="330046"/>
            <a:ext cx="2743200" cy="365125"/>
          </a:xfrm>
        </p:spPr>
        <p:txBody>
          <a:bodyPr/>
          <a:lstStyle/>
          <a:p>
            <a:fld id="{A0EDBECA-CDE6-495F-A757-2080B827131C}" type="slidenum">
              <a:rPr lang="zh-TW" altLang="en-US" smtClean="0">
                <a:solidFill>
                  <a:schemeClr val="bg1"/>
                </a:solidFill>
              </a:rPr>
              <a:pPr/>
              <a:t>6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94942" y="486137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-110" dirty="0">
                <a:solidFill>
                  <a:srgbClr val="F08220"/>
                </a:solidFill>
              </a:rPr>
              <a:t>逻辑模型：目标</a:t>
            </a:r>
            <a:endParaRPr lang="zh-TW" altLang="en-US" sz="4800" b="1" spc="-110" dirty="0">
              <a:solidFill>
                <a:srgbClr val="F08220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2">
            <a:extLst>
              <a:ext uri="{FF2B5EF4-FFF2-40B4-BE49-F238E27FC236}">
                <a16:creationId xmlns:a16="http://schemas.microsoft.com/office/drawing/2014/main" id="{AE2FCE9D-233A-4260-BE5B-CC86513EA87C}"/>
              </a:ext>
            </a:extLst>
          </p:cNvPr>
          <p:cNvSpPr txBox="1"/>
          <p:nvPr/>
        </p:nvSpPr>
        <p:spPr>
          <a:xfrm>
            <a:off x="-939763" y="4442313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-110" dirty="0">
                <a:solidFill>
                  <a:srgbClr val="F08220"/>
                </a:solidFill>
              </a:rPr>
              <a:t>微观：</a:t>
            </a:r>
            <a:endParaRPr lang="zh-TW" altLang="en-US" sz="4800" b="1" spc="-110" dirty="0">
              <a:solidFill>
                <a:srgbClr val="F08220"/>
              </a:solidFill>
            </a:endParaRPr>
          </a:p>
        </p:txBody>
      </p:sp>
      <p:sp>
        <p:nvSpPr>
          <p:cNvPr id="18" name="文字方塊 2">
            <a:extLst>
              <a:ext uri="{FF2B5EF4-FFF2-40B4-BE49-F238E27FC236}">
                <a16:creationId xmlns:a16="http://schemas.microsoft.com/office/drawing/2014/main" id="{BF041899-36FD-42CC-B65C-EC89B7ABE0C1}"/>
              </a:ext>
            </a:extLst>
          </p:cNvPr>
          <p:cNvSpPr txBox="1"/>
          <p:nvPr/>
        </p:nvSpPr>
        <p:spPr>
          <a:xfrm>
            <a:off x="-939763" y="3295364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-110" dirty="0">
                <a:solidFill>
                  <a:srgbClr val="F08220"/>
                </a:solidFill>
              </a:rPr>
              <a:t>中观：</a:t>
            </a:r>
            <a:endParaRPr lang="zh-TW" altLang="en-US" sz="4800" b="1" spc="-110" dirty="0">
              <a:solidFill>
                <a:srgbClr val="F08220"/>
              </a:solidFill>
            </a:endParaRPr>
          </a:p>
        </p:txBody>
      </p:sp>
      <p:sp>
        <p:nvSpPr>
          <p:cNvPr id="19" name="文字方塊 2">
            <a:extLst>
              <a:ext uri="{FF2B5EF4-FFF2-40B4-BE49-F238E27FC236}">
                <a16:creationId xmlns:a16="http://schemas.microsoft.com/office/drawing/2014/main" id="{E902AE78-2034-4775-82E5-9D01D8BFE2A6}"/>
              </a:ext>
            </a:extLst>
          </p:cNvPr>
          <p:cNvSpPr txBox="1"/>
          <p:nvPr/>
        </p:nvSpPr>
        <p:spPr>
          <a:xfrm>
            <a:off x="-939763" y="2148415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-110" dirty="0">
                <a:solidFill>
                  <a:srgbClr val="F08220"/>
                </a:solidFill>
              </a:rPr>
              <a:t>宏观：</a:t>
            </a:r>
            <a:endParaRPr lang="zh-TW" altLang="en-US" sz="4800" b="1" spc="-110" dirty="0">
              <a:solidFill>
                <a:srgbClr val="F082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768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9067800" y="330046"/>
            <a:ext cx="2743200" cy="365125"/>
          </a:xfrm>
        </p:spPr>
        <p:txBody>
          <a:bodyPr/>
          <a:lstStyle/>
          <a:p>
            <a:fld id="{A0EDBECA-CDE6-495F-A757-2080B827131C}" type="slidenum">
              <a:rPr lang="zh-TW" altLang="en-US" smtClean="0">
                <a:solidFill>
                  <a:schemeClr val="bg1"/>
                </a:solidFill>
              </a:rPr>
              <a:pPr/>
              <a:t>7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94942" y="486137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-110" dirty="0">
                <a:solidFill>
                  <a:srgbClr val="F08220"/>
                </a:solidFill>
              </a:rPr>
              <a:t>逻辑模型：效果</a:t>
            </a:r>
            <a:endParaRPr lang="en-GB" altLang="zh-CN" sz="4800" b="1" spc="-110" dirty="0">
              <a:solidFill>
                <a:srgbClr val="F08220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318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9067800" y="330046"/>
            <a:ext cx="2743200" cy="365125"/>
          </a:xfrm>
        </p:spPr>
        <p:txBody>
          <a:bodyPr/>
          <a:lstStyle/>
          <a:p>
            <a:fld id="{A0EDBECA-CDE6-495F-A757-2080B827131C}" type="slidenum">
              <a:rPr lang="zh-TW" altLang="en-US" smtClean="0">
                <a:solidFill>
                  <a:schemeClr val="bg1"/>
                </a:solidFill>
              </a:rPr>
              <a:pPr/>
              <a:t>8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94942" y="486137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-110" dirty="0">
                <a:solidFill>
                  <a:srgbClr val="F08220"/>
                </a:solidFill>
              </a:rPr>
              <a:t>逻辑模型：输出</a:t>
            </a:r>
            <a:endParaRPr lang="en-GB" altLang="zh-CN" sz="4800" b="1" spc="-110" dirty="0">
              <a:solidFill>
                <a:srgbClr val="F08220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7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9067800" y="330046"/>
            <a:ext cx="2743200" cy="365125"/>
          </a:xfrm>
        </p:spPr>
        <p:txBody>
          <a:bodyPr/>
          <a:lstStyle/>
          <a:p>
            <a:fld id="{A0EDBECA-CDE6-495F-A757-2080B827131C}" type="slidenum">
              <a:rPr lang="zh-TW" altLang="en-US" smtClean="0">
                <a:solidFill>
                  <a:schemeClr val="bg1"/>
                </a:solidFill>
              </a:rPr>
              <a:pPr/>
              <a:t>9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94942" y="486137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-110" dirty="0">
                <a:solidFill>
                  <a:srgbClr val="F08220"/>
                </a:solidFill>
              </a:rPr>
              <a:t>逻辑模型：过程</a:t>
            </a:r>
            <a:endParaRPr lang="en-GB" altLang="zh-CN" sz="4800" b="1" spc="-110" dirty="0">
              <a:solidFill>
                <a:srgbClr val="F08220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148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2711</TotalTime>
  <Words>371</Words>
  <Application>Microsoft Office PowerPoint</Application>
  <PresentationFormat>Widescreen</PresentationFormat>
  <Paragraphs>84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等线</vt:lpstr>
      <vt:lpstr>新細明體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陳昱安</dc:creator>
  <cp:lastModifiedBy>CHING WEN JUN</cp:lastModifiedBy>
  <cp:revision>132</cp:revision>
  <dcterms:created xsi:type="dcterms:W3CDTF">2017-01-01T09:47:56Z</dcterms:created>
  <dcterms:modified xsi:type="dcterms:W3CDTF">2017-08-09T15:19:07Z</dcterms:modified>
</cp:coreProperties>
</file>