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1" r:id="rId2"/>
    <p:sldId id="263" r:id="rId3"/>
    <p:sldId id="258" r:id="rId4"/>
    <p:sldId id="262" r:id="rId5"/>
    <p:sldId id="260" r:id="rId6"/>
    <p:sldId id="264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思匀" initials="" lastIdx="2" clrIdx="0"/>
  <p:cmAuthor id="2" name="Vanessa Lu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0A7AD-CA29-E14D-B4C3-B9EF6DB586EE}" type="datetimeFigureOut">
              <a:rPr kumimoji="1" lang="zh-TW" altLang="en-US" smtClean="0"/>
              <a:t>2017/8/6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CF823-B9C3-314D-84B6-5AE524D49D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606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FD0B-D51E-3643-826A-2344AB474A6F}" type="datetimeFigureOut">
              <a:rPr kumimoji="1" lang="zh-TW" altLang="en-US" smtClean="0"/>
              <a:t>2017/8/6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E2D4-3062-984D-9D74-53175D5426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FD0B-D51E-3643-826A-2344AB474A6F}" type="datetimeFigureOut">
              <a:rPr kumimoji="1" lang="zh-TW" altLang="en-US" smtClean="0"/>
              <a:t>2017/8/6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E2D4-3062-984D-9D74-53175D5426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FD0B-D51E-3643-826A-2344AB474A6F}" type="datetimeFigureOut">
              <a:rPr kumimoji="1" lang="zh-TW" altLang="en-US" smtClean="0"/>
              <a:t>2017/8/6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E2D4-3062-984D-9D74-53175D5426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FD0B-D51E-3643-826A-2344AB474A6F}" type="datetimeFigureOut">
              <a:rPr kumimoji="1" lang="zh-TW" altLang="en-US" smtClean="0"/>
              <a:t>2017/8/6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E2D4-3062-984D-9D74-53175D5426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FD0B-D51E-3643-826A-2344AB474A6F}" type="datetimeFigureOut">
              <a:rPr kumimoji="1" lang="zh-TW" altLang="en-US" smtClean="0"/>
              <a:t>2017/8/6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E2D4-3062-984D-9D74-53175D5426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FD0B-D51E-3643-826A-2344AB474A6F}" type="datetimeFigureOut">
              <a:rPr kumimoji="1" lang="zh-TW" altLang="en-US" smtClean="0"/>
              <a:t>2017/8/6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E2D4-3062-984D-9D74-53175D5426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FD0B-D51E-3643-826A-2344AB474A6F}" type="datetimeFigureOut">
              <a:rPr kumimoji="1" lang="zh-TW" altLang="en-US" smtClean="0"/>
              <a:t>2017/8/6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E2D4-3062-984D-9D74-53175D5426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FD0B-D51E-3643-826A-2344AB474A6F}" type="datetimeFigureOut">
              <a:rPr kumimoji="1" lang="zh-TW" altLang="en-US" smtClean="0"/>
              <a:t>2017/8/6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E2D4-3062-984D-9D74-53175D5426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FD0B-D51E-3643-826A-2344AB474A6F}" type="datetimeFigureOut">
              <a:rPr kumimoji="1" lang="zh-TW" altLang="en-US" smtClean="0"/>
              <a:t>2017/8/6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E2D4-3062-984D-9D74-53175D5426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FD0B-D51E-3643-826A-2344AB474A6F}" type="datetimeFigureOut">
              <a:rPr kumimoji="1" lang="zh-TW" altLang="en-US" smtClean="0"/>
              <a:t>2017/8/6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E2D4-3062-984D-9D74-53175D5426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FD0B-D51E-3643-826A-2344AB474A6F}" type="datetimeFigureOut">
              <a:rPr kumimoji="1" lang="zh-TW" altLang="en-US" smtClean="0"/>
              <a:t>2017/8/6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E2D4-3062-984D-9D74-53175D5426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FD0B-D51E-3643-826A-2344AB474A6F}" type="datetimeFigureOut">
              <a:rPr kumimoji="1" lang="zh-TW" altLang="en-US" smtClean="0"/>
              <a:t>2017/8/6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FE2D4-3062-984D-9D74-53175D5426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95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yhouse.cc/wiki/index.php/&#28165;&#21326;&#32043;&#33606;&#35895;&#31532;&#22235;&#26399;&#24291;&#21578;&#29151;&#37559;&#32068;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685" l="0" r="100000">
                        <a14:foregroundMark x1="10000" y1="73959" x2="10000" y2="73959"/>
                        <a14:foregroundMark x1="7060" y1="86524" x2="7060" y2="86524"/>
                        <a14:foregroundMark x1="20340" y1="64928" x2="20340" y2="64928"/>
                        <a14:foregroundMark x1="37280" y1="94750" x2="37280" y2="94750"/>
                        <a14:foregroundMark x1="48200" y1="91250" x2="48200" y2="91250"/>
                        <a14:foregroundMark x1="60320" y1="90445" x2="60320" y2="90445"/>
                        <a14:foregroundMark x1="61020" y1="64508" x2="61020" y2="64508"/>
                        <a14:foregroundMark x1="59140" y1="71929" x2="59140" y2="71929"/>
                        <a14:foregroundMark x1="65960" y1="61813" x2="65960" y2="61813"/>
                        <a14:foregroundMark x1="74300" y1="66958" x2="74300" y2="66958"/>
                        <a14:foregroundMark x1="76300" y1="78299" x2="76300" y2="78299"/>
                        <a14:foregroundMark x1="78080" y1="90235" x2="78080" y2="90235"/>
                        <a14:foregroundMark x1="86780" y1="68218" x2="86780" y2="68218"/>
                        <a14:foregroundMark x1="96420" y1="72944" x2="96420" y2="72944"/>
                        <a14:foregroundMark x1="95600" y1="84249" x2="95600" y2="84249"/>
                        <a14:foregroundMark x1="94540" y1="72734" x2="94540" y2="72734"/>
                        <a14:foregroundMark x1="63380" y1="65523" x2="63380" y2="65523"/>
                        <a14:foregroundMark x1="75360" y1="59783" x2="75360" y2="59783"/>
                        <a14:foregroundMark x1="60440" y1="73154" x2="60440" y2="73154"/>
                        <a14:foregroundMark x1="75140" y1="63073" x2="75140" y2="63073"/>
                        <a14:foregroundMark x1="76660" y1="64508" x2="76660" y2="64508"/>
                        <a14:foregroundMark x1="78540" y1="65138" x2="78540" y2="65138"/>
                        <a14:foregroundMark x1="76300" y1="66363" x2="76300" y2="66363"/>
                        <a14:foregroundMark x1="73480" y1="64088" x2="73480" y2="64088"/>
                        <a14:foregroundMark x1="72900" y1="60588" x2="72900" y2="60588"/>
                        <a14:foregroundMark x1="32220" y1="55023" x2="32220" y2="55023"/>
                        <a14:foregroundMark x1="21400" y1="58943" x2="21400" y2="58943"/>
                        <a14:foregroundMark x1="22340" y1="54848" x2="22340" y2="54848"/>
                        <a14:foregroundMark x1="25160" y1="54428" x2="25160" y2="54428"/>
                        <a14:foregroundMark x1="22920" y1="56073" x2="22920" y2="56073"/>
                        <a14:foregroundMark x1="27280" y1="56878" x2="27280" y2="56878"/>
                        <a14:foregroundMark x1="28340" y1="61218" x2="28340" y2="61218"/>
                        <a14:foregroundMark x1="26580" y1="64718" x2="26580" y2="64718"/>
                        <a14:foregroundMark x1="24220" y1="66153" x2="24220" y2="66153"/>
                        <a14:foregroundMark x1="63840" y1="68218" x2="63840" y2="682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0045"/>
            <a:ext cx="9149379" cy="52279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1086522"/>
            <a:ext cx="91439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400" b="1" dirty="0" smtClean="0">
                <a:solidFill>
                  <a:schemeClr val="bg1"/>
                </a:solidFill>
                <a:latin typeface="MingLiU" charset="-120"/>
                <a:ea typeface="MingLiU" charset="-120"/>
                <a:cs typeface="MingLiU" charset="-120"/>
              </a:rPr>
              <a:t>第四組</a:t>
            </a:r>
            <a:r>
              <a:rPr kumimoji="1" lang="zh-TW" altLang="en-US" sz="54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5400" b="1" dirty="0" smtClean="0">
                <a:solidFill>
                  <a:schemeClr val="bg1"/>
                </a:solidFill>
                <a:latin typeface="Herculanum" charset="0"/>
                <a:ea typeface="Herculanum" charset="0"/>
                <a:cs typeface="Herculanum" charset="0"/>
              </a:rPr>
              <a:t>X</a:t>
            </a:r>
            <a:r>
              <a:rPr kumimoji="1" lang="zh-TW" altLang="en-US" sz="5400" b="1" dirty="0" smtClean="0">
                <a:solidFill>
                  <a:schemeClr val="bg1"/>
                </a:solidFill>
                <a:latin typeface="Herculanum" charset="0"/>
                <a:ea typeface="Herculanum" charset="0"/>
                <a:cs typeface="Herculanum" charset="0"/>
              </a:rPr>
              <a:t> </a:t>
            </a:r>
            <a:r>
              <a:rPr kumimoji="1" lang="zh-TW" altLang="en-US" sz="5400" b="1" dirty="0" smtClean="0">
                <a:solidFill>
                  <a:schemeClr val="bg1"/>
                </a:solidFill>
              </a:rPr>
              <a:t>廣告營銷</a:t>
            </a:r>
            <a:endParaRPr kumimoji="1" lang="en-US" altLang="zh-TW" sz="5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zh-TW" altLang="en-US" sz="2400" dirty="0" smtClean="0">
                <a:solidFill>
                  <a:schemeClr val="bg1"/>
                </a:solidFill>
              </a:rPr>
              <a:t>段小桃、吳俊穎、蕭彬豪、鄭博尹</a:t>
            </a:r>
            <a:endParaRPr kumimoji="1"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kumimoji="1" lang="zh-TW" altLang="en-US" sz="2400" dirty="0" smtClean="0">
                <a:solidFill>
                  <a:schemeClr val="bg1"/>
                </a:solidFill>
              </a:rPr>
              <a:t>曾詠妮、何海珊、韓亞彤、王思勻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34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6928" y="973804"/>
            <a:ext cx="7877072" cy="5026946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dirty="0">
                <a:solidFill>
                  <a:schemeClr val="bg2">
                    <a:lumMod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2">
                    <a:lumMod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dirty="0">
                <a:solidFill>
                  <a:schemeClr val="bg2">
                    <a:lumMod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目标</a:t>
              </a:r>
              <a:endParaRPr lang="en-US" sz="21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背景</a:t>
              </a:r>
              <a:endParaRPr lang="en-US" sz="21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外部因素</a:t>
              </a:r>
              <a:endParaRPr lang="en-US" sz="21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sp>
        <p:nvSpPr>
          <p:cNvPr id="40" name="Rounded Rectangle 7"/>
          <p:cNvSpPr/>
          <p:nvPr/>
        </p:nvSpPr>
        <p:spPr>
          <a:xfrm>
            <a:off x="1894163" y="2188616"/>
            <a:ext cx="718814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效果</a:t>
            </a:r>
            <a:endParaRPr lang="en-US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5" y="2196252"/>
            <a:ext cx="712615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输出</a:t>
            </a:r>
            <a:endParaRPr lang="en-US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4" y="2188616"/>
            <a:ext cx="740867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过程</a:t>
            </a:r>
            <a:endParaRPr lang="en-US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2188616"/>
            <a:ext cx="726454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输入</a:t>
            </a:r>
            <a:endParaRPr lang="en-US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-252" y="857250"/>
            <a:ext cx="917812" cy="5038078"/>
          </a:xfrm>
          <a:prstGeom prst="rect">
            <a:avLst/>
          </a:prstGeom>
          <a:solidFill>
            <a:srgbClr val="F7B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>
              <a:latin typeface="Calibri" charset="0"/>
              <a:ea typeface="宋体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-252" y="973620"/>
            <a:ext cx="842838" cy="5027130"/>
          </a:xfrm>
          <a:prstGeom prst="rect">
            <a:avLst/>
          </a:prstGeom>
          <a:solidFill>
            <a:srgbClr val="F4ED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>
              <a:latin typeface="Calibri" charset="0"/>
              <a:ea typeface="宋体" charset="-122"/>
            </a:endParaRPr>
          </a:p>
        </p:txBody>
      </p:sp>
      <p:sp>
        <p:nvSpPr>
          <p:cNvPr id="31" name="任意多边形 49"/>
          <p:cNvSpPr/>
          <p:nvPr/>
        </p:nvSpPr>
        <p:spPr>
          <a:xfrm rot="16200000" flipV="1">
            <a:off x="-1795250" y="2787724"/>
            <a:ext cx="4695179" cy="108228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>
              <a:solidFill>
                <a:srgbClr val="F1F3F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672" y="1545699"/>
            <a:ext cx="830997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廣告營</a:t>
            </a:r>
            <a:r>
              <a:rPr lang="zh-TW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銷</a:t>
            </a:r>
            <a:r>
              <a:rPr lang="zh-CN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项目</a:t>
            </a:r>
            <a:endParaRPr lang="en-US" altLang="zh-CN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algn="ctr"/>
            <a:r>
              <a:rPr lang="zh-CN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逻辑</a:t>
            </a:r>
            <a:r>
              <a:rPr lang="zh-CN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模型－任务的设计合约</a:t>
            </a:r>
          </a:p>
        </p:txBody>
      </p:sp>
      <p:sp>
        <p:nvSpPr>
          <p:cNvPr id="34" name="TextBox 25"/>
          <p:cNvSpPr txBox="1"/>
          <p:nvPr/>
        </p:nvSpPr>
        <p:spPr>
          <a:xfrm>
            <a:off x="2136837" y="992878"/>
            <a:ext cx="6989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宏观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：</a:t>
            </a:r>
            <a:r>
              <a:rPr lang="en-US" altLang="zh-CN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2016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年度中国网络广告市场规模达到</a:t>
            </a:r>
            <a:r>
              <a:rPr lang="en-US" altLang="zh-CN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2902.7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亿元，同比增长</a:t>
            </a:r>
            <a:r>
              <a:rPr lang="en-US" altLang="zh-CN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32.9</a:t>
            </a:r>
            <a:r>
              <a:rPr lang="en-US" altLang="zh-CN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%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。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CN" altLang="en-US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中</a:t>
            </a:r>
            <a:r>
              <a:rPr lang="zh-CN" altLang="en-US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观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：随着经济全球化和市场经济的迅速发展，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在营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销战略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中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，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广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告营销活动发挥着越来越重要的作用，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是营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销组合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中一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个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重要部分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。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CN" altLang="en-US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微观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：广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告营销是指企业通过广告对产品展开宣传推广，促成消费者的直接购买，扩大产品的销售，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提高知名度和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影响力的活动。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5" name="TextBox 25"/>
          <p:cNvSpPr txBox="1"/>
          <p:nvPr/>
        </p:nvSpPr>
        <p:spPr>
          <a:xfrm>
            <a:off x="2136837" y="1596049"/>
            <a:ext cx="66449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宏观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：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向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社會公眾傳播企業和品脾、企業經營和服務的信息。創造市場，挖掘潛在市場目標。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CN" altLang="en-US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中</a:t>
            </a:r>
            <a:r>
              <a:rPr lang="zh-CN" altLang="en-US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观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：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加強社會公眾對企業和商品品牌的印象、維持和擴大廣告品牌的市場占有率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CN" altLang="en-US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微</a:t>
            </a:r>
            <a:r>
              <a:rPr lang="zh-CN" altLang="en-US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观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：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糾正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社會公眾對於企業和品牌的認知偏差，排除銷售上的障礙。提高企業的美譽度，樹立企業良好的形象。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2" name="TextBox 27"/>
          <p:cNvSpPr txBox="1"/>
          <p:nvPr/>
        </p:nvSpPr>
        <p:spPr>
          <a:xfrm>
            <a:off x="1361639" y="2622353"/>
            <a:ext cx="1618201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透過商會，可以增加百業互相異業結盟，促進商務交流聯誼，增加客戶公司的品牌曝光度，達到廣告營銷效果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平常接廣告營銷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CASE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，有時會依業主要求，需請網紅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Model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代言廣告，時間久了必定累積一定數量的網紅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Model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名單數據庫，公司也可以透過經紀網紅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Model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賺取營收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 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用戶想成為網紅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Model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，或當素人明星，也想學電子商務廣告營銷，開設培訓課程也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能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賺取公司營收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。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3" name="TextBox 25"/>
          <p:cNvSpPr txBox="1"/>
          <p:nvPr/>
        </p:nvSpPr>
        <p:spPr>
          <a:xfrm>
            <a:off x="3368065" y="2652356"/>
            <a:ext cx="1747188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海量廠商名單數據庫</a:t>
            </a:r>
            <a:endParaRPr lang="en-US" altLang="zh-TW" sz="900" b="1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海量廠商名單數據庫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-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可成立商會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網紅</a:t>
            </a:r>
            <a:r>
              <a:rPr lang="en-US" altLang="zh-TW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Model</a:t>
            </a:r>
            <a:r>
              <a:rPr lang="zh-TW" altLang="en-US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名單數據庫</a:t>
            </a:r>
            <a:endParaRPr lang="en-US" altLang="zh-CN" sz="900" b="1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網紅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Model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名單</a:t>
            </a: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數據庫</a:t>
            </a:r>
            <a:endParaRPr lang="en-US" altLang="zh-TW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可成立網紅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Model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經紀公司</a:t>
            </a:r>
            <a:endParaRPr lang="en-US" altLang="zh-TW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可成立影像製作公司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(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網紅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Model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、素人明星、自媒體、直播當道，可協助拍攝影像作品，如微短片、微電影</a:t>
            </a:r>
            <a:endParaRPr lang="en-US" altLang="zh-TW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可成立電子商務平台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(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因已累積一定的廠商數據量，故也可自行成立電子商務平台營利</a:t>
            </a: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。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6" name="TextBox 12"/>
          <p:cNvSpPr txBox="1"/>
          <p:nvPr/>
        </p:nvSpPr>
        <p:spPr>
          <a:xfrm>
            <a:off x="5201659" y="2641388"/>
            <a:ext cx="193482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產品廣告營銷流程策劃包裝團隊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產品經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理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(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接洽外部產品廣告營銷業務合作洽談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)</a:t>
            </a: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策劃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師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(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廣告營銷流程策劃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)</a:t>
            </a: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攝影師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(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拍攝圖片及影片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)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後製師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(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圖片與影片後製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)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美工師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(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產品美工圖片設計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)</a:t>
            </a: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文案師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(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撰寫吸睛廣告文案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)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廣告營銷經理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負責將以上策劃包裝團隊所策劃包裝之產品，透過各大渠道進行廣告營銷。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7046268" y="2602225"/>
            <a:ext cx="1855797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88" lvl="1" indent="-128588">
              <a:lnSpc>
                <a:spcPct val="150000"/>
              </a:lnSpc>
              <a:buFont typeface="Arial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實體產品</a:t>
            </a:r>
            <a:endParaRPr lang="en-US" altLang="zh-TW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生鲜食品、冷藏冷冻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食品、饮料、酒水</a:t>
            </a:r>
            <a:endParaRPr lang="en-US" altLang="zh-TW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进口好货、进口食品</a:t>
            </a:r>
            <a:endParaRPr lang="en-US" altLang="zh-TW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美妆洗护、个人护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理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家清纸品、厨具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餐具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家纺、家居、家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装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母婴、童装、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玩具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手机数码、电脑办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公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大小家电、汽车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用品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女装、内衣、腕表配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饰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男装、运动、户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外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鞋靴、箱包、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奢侈品</a:t>
            </a:r>
            <a:endParaRPr lang="en-US" altLang="zh-TW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图书、文具，电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教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保健、计生、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器械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以上各種產品廠商合作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lvl="1" indent="-128588">
              <a:lnSpc>
                <a:spcPct val="150000"/>
              </a:lnSpc>
              <a:buFont typeface="Arial" charset="0"/>
              <a:buChar char="•"/>
            </a:pP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8" name="TextBox 25"/>
          <p:cNvSpPr txBox="1"/>
          <p:nvPr/>
        </p:nvSpPr>
        <p:spPr>
          <a:xfrm>
            <a:off x="2643608" y="5478733"/>
            <a:ext cx="6255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此行業競爭非常激烈，要在此行業生存，必須要創造自己公司與其他公司的差異性。</a:t>
            </a:r>
            <a:endParaRPr lang="en-US" altLang="zh-TW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剛進入這一行，因無較多經驗、作品集與口碑，所以很容易被客戶凹免費服務。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(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客戶會說是給年輕人一個表現的機會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)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。</a:t>
            </a:r>
            <a:endParaRPr lang="en-US" altLang="zh-TW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商業模式與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Knowhow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複製不難，害怕培訓完夥伴同事後跳槽到同業競爭，或自行設立相同類型公司競爭。</a:t>
            </a:r>
            <a:endParaRPr lang="en-US" altLang="zh-TW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6528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/>
          <p:cNvGrpSpPr/>
          <p:nvPr/>
        </p:nvGrpSpPr>
        <p:grpSpPr>
          <a:xfrm>
            <a:off x="4459106" y="3721237"/>
            <a:ext cx="1395164" cy="107576"/>
            <a:chOff x="2391529" y="934696"/>
            <a:chExt cx="1395164" cy="107576"/>
          </a:xfrm>
        </p:grpSpPr>
        <p:cxnSp>
          <p:nvCxnSpPr>
            <p:cNvPr id="33" name="直線接點 32"/>
            <p:cNvCxnSpPr/>
            <p:nvPr/>
          </p:nvCxnSpPr>
          <p:spPr>
            <a:xfrm flipV="1">
              <a:off x="2391529" y="988484"/>
              <a:ext cx="1287588" cy="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橢圓 33"/>
            <p:cNvSpPr/>
            <p:nvPr/>
          </p:nvSpPr>
          <p:spPr>
            <a:xfrm>
              <a:off x="3679117" y="934696"/>
              <a:ext cx="107576" cy="10757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7313919" y="5527829"/>
            <a:ext cx="1395164" cy="107576"/>
            <a:chOff x="2391529" y="934696"/>
            <a:chExt cx="1395164" cy="107576"/>
          </a:xfrm>
        </p:grpSpPr>
        <p:cxnSp>
          <p:nvCxnSpPr>
            <p:cNvPr id="45" name="直線接點 44"/>
            <p:cNvCxnSpPr/>
            <p:nvPr/>
          </p:nvCxnSpPr>
          <p:spPr>
            <a:xfrm flipV="1">
              <a:off x="2391529" y="988484"/>
              <a:ext cx="1287588" cy="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橢圓 45"/>
            <p:cNvSpPr/>
            <p:nvPr/>
          </p:nvSpPr>
          <p:spPr>
            <a:xfrm>
              <a:off x="3679117" y="934696"/>
              <a:ext cx="107576" cy="10757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4459106" y="5527829"/>
            <a:ext cx="1395164" cy="107576"/>
            <a:chOff x="2391529" y="934696"/>
            <a:chExt cx="1395164" cy="107576"/>
          </a:xfrm>
        </p:grpSpPr>
        <p:cxnSp>
          <p:nvCxnSpPr>
            <p:cNvPr id="42" name="直線接點 41"/>
            <p:cNvCxnSpPr/>
            <p:nvPr/>
          </p:nvCxnSpPr>
          <p:spPr>
            <a:xfrm flipV="1">
              <a:off x="2391529" y="988484"/>
              <a:ext cx="1287588" cy="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橢圓 42"/>
            <p:cNvSpPr/>
            <p:nvPr/>
          </p:nvSpPr>
          <p:spPr>
            <a:xfrm>
              <a:off x="3679117" y="934696"/>
              <a:ext cx="107576" cy="10757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671157" y="5527829"/>
            <a:ext cx="1395164" cy="107576"/>
            <a:chOff x="2391529" y="934696"/>
            <a:chExt cx="1395164" cy="107576"/>
          </a:xfrm>
        </p:grpSpPr>
        <p:cxnSp>
          <p:nvCxnSpPr>
            <p:cNvPr id="39" name="直線接點 38"/>
            <p:cNvCxnSpPr/>
            <p:nvPr/>
          </p:nvCxnSpPr>
          <p:spPr>
            <a:xfrm flipV="1">
              <a:off x="2391529" y="988484"/>
              <a:ext cx="1287588" cy="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橢圓 39"/>
            <p:cNvSpPr/>
            <p:nvPr/>
          </p:nvSpPr>
          <p:spPr>
            <a:xfrm>
              <a:off x="3679117" y="934696"/>
              <a:ext cx="107576" cy="10757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1671157" y="3720238"/>
            <a:ext cx="1395164" cy="107576"/>
            <a:chOff x="2391529" y="934696"/>
            <a:chExt cx="1395164" cy="107576"/>
          </a:xfrm>
        </p:grpSpPr>
        <p:cxnSp>
          <p:nvCxnSpPr>
            <p:cNvPr id="30" name="直線接點 29"/>
            <p:cNvCxnSpPr/>
            <p:nvPr/>
          </p:nvCxnSpPr>
          <p:spPr>
            <a:xfrm flipV="1">
              <a:off x="2391529" y="988484"/>
              <a:ext cx="1287588" cy="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橢圓 30"/>
            <p:cNvSpPr/>
            <p:nvPr/>
          </p:nvSpPr>
          <p:spPr>
            <a:xfrm>
              <a:off x="3679117" y="934696"/>
              <a:ext cx="107576" cy="10757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5978960" y="1923408"/>
            <a:ext cx="1395164" cy="107576"/>
            <a:chOff x="2391529" y="934696"/>
            <a:chExt cx="1395164" cy="107576"/>
          </a:xfrm>
        </p:grpSpPr>
        <p:cxnSp>
          <p:nvCxnSpPr>
            <p:cNvPr id="27" name="直線接點 26"/>
            <p:cNvCxnSpPr/>
            <p:nvPr/>
          </p:nvCxnSpPr>
          <p:spPr>
            <a:xfrm flipV="1">
              <a:off x="2391529" y="988484"/>
              <a:ext cx="1287588" cy="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橢圓 27"/>
            <p:cNvSpPr/>
            <p:nvPr/>
          </p:nvSpPr>
          <p:spPr>
            <a:xfrm>
              <a:off x="3679117" y="934696"/>
              <a:ext cx="107576" cy="10757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2800720" y="1977269"/>
            <a:ext cx="1395164" cy="107576"/>
            <a:chOff x="2391529" y="934696"/>
            <a:chExt cx="1395164" cy="107576"/>
          </a:xfrm>
        </p:grpSpPr>
        <p:cxnSp>
          <p:nvCxnSpPr>
            <p:cNvPr id="13" name="直線接點 12"/>
            <p:cNvCxnSpPr>
              <a:endCxn id="16" idx="2"/>
            </p:cNvCxnSpPr>
            <p:nvPr/>
          </p:nvCxnSpPr>
          <p:spPr>
            <a:xfrm flipV="1">
              <a:off x="2391529" y="988484"/>
              <a:ext cx="1287588" cy="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/>
            <p:cNvSpPr/>
            <p:nvPr/>
          </p:nvSpPr>
          <p:spPr>
            <a:xfrm>
              <a:off x="3679117" y="934696"/>
              <a:ext cx="107576" cy="10757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12" y="1510129"/>
            <a:ext cx="1437892" cy="1440000"/>
          </a:xfrm>
          <a:prstGeom prst="ellipse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43" y="5061762"/>
            <a:ext cx="1440000" cy="1440000"/>
          </a:xfrm>
          <a:prstGeom prst="ellipse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128" y="3285943"/>
            <a:ext cx="1440000" cy="1440000"/>
          </a:xfrm>
          <a:prstGeom prst="ellipse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21" y="3285943"/>
            <a:ext cx="1437822" cy="1440000"/>
          </a:xfrm>
          <a:prstGeom prst="ellipse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960" y="5156254"/>
            <a:ext cx="1440000" cy="1440000"/>
          </a:xfrm>
          <a:prstGeom prst="ellipse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583" y="5156254"/>
            <a:ext cx="1440000" cy="1440000"/>
          </a:xfrm>
          <a:prstGeom prst="ellipse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035" y="3285943"/>
            <a:ext cx="1438502" cy="1440000"/>
          </a:xfrm>
          <a:prstGeom prst="ellipse">
            <a:avLst/>
          </a:prstGeom>
        </p:spPr>
      </p:pic>
      <p:grpSp>
        <p:nvGrpSpPr>
          <p:cNvPr id="22" name="群組 21"/>
          <p:cNvGrpSpPr/>
          <p:nvPr/>
        </p:nvGrpSpPr>
        <p:grpSpPr>
          <a:xfrm>
            <a:off x="2836931" y="1673906"/>
            <a:ext cx="1423330" cy="785971"/>
            <a:chOff x="1965556" y="2028915"/>
            <a:chExt cx="1423330" cy="785971"/>
          </a:xfrm>
        </p:grpSpPr>
        <p:sp>
          <p:nvSpPr>
            <p:cNvPr id="14" name="文字方塊 13"/>
            <p:cNvSpPr txBox="1"/>
            <p:nvPr/>
          </p:nvSpPr>
          <p:spPr>
            <a:xfrm>
              <a:off x="1965556" y="20289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000" b="1" dirty="0" smtClean="0"/>
                <a:t>總經理</a:t>
              </a:r>
              <a:endParaRPr kumimoji="1" lang="zh-TW" altLang="en-US" sz="2000" b="1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224305" y="2353221"/>
              <a:ext cx="1164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2400" dirty="0" smtClean="0"/>
                <a:t>段小桃</a:t>
              </a:r>
              <a:endParaRPr kumimoji="1" lang="zh-TW" altLang="en-US" sz="2400" dirty="0"/>
            </a:p>
          </p:txBody>
        </p:sp>
      </p:grpSp>
      <p:sp>
        <p:nvSpPr>
          <p:cNvPr id="21" name="標題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團隊介紹</a:t>
            </a:r>
            <a:endParaRPr kumimoji="1" lang="zh-TW" altLang="en-US" dirty="0"/>
          </a:p>
        </p:txBody>
      </p:sp>
      <p:grpSp>
        <p:nvGrpSpPr>
          <p:cNvPr id="59" name="群組 58"/>
          <p:cNvGrpSpPr/>
          <p:nvPr/>
        </p:nvGrpSpPr>
        <p:grpSpPr>
          <a:xfrm>
            <a:off x="4724087" y="1520582"/>
            <a:ext cx="2694873" cy="1440000"/>
            <a:chOff x="4722545" y="1703768"/>
            <a:chExt cx="2694873" cy="144000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545" y="1703768"/>
              <a:ext cx="1440000" cy="1440000"/>
            </a:xfrm>
            <a:prstGeom prst="ellipse">
              <a:avLst/>
            </a:prstGeom>
          </p:spPr>
        </p:pic>
        <p:grpSp>
          <p:nvGrpSpPr>
            <p:cNvPr id="23" name="群組 22"/>
            <p:cNvGrpSpPr/>
            <p:nvPr/>
          </p:nvGrpSpPr>
          <p:grpSpPr>
            <a:xfrm>
              <a:off x="6041502" y="1805322"/>
              <a:ext cx="1375916" cy="848194"/>
              <a:chOff x="1818923" y="2020998"/>
              <a:chExt cx="1375916" cy="848194"/>
            </a:xfrm>
          </p:grpSpPr>
          <p:sp>
            <p:nvSpPr>
              <p:cNvPr id="24" name="文字方塊 23"/>
              <p:cNvSpPr txBox="1"/>
              <p:nvPr/>
            </p:nvSpPr>
            <p:spPr>
              <a:xfrm>
                <a:off x="1818923" y="2020998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sz="2000" b="1" dirty="0" smtClean="0"/>
                  <a:t>副總經理</a:t>
                </a:r>
                <a:endParaRPr kumimoji="1" lang="zh-TW" altLang="en-US" sz="2000" b="1" dirty="0"/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2030258" y="2407527"/>
                <a:ext cx="11645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sz="2400" dirty="0" smtClean="0"/>
                  <a:t>吳俊穎</a:t>
                </a:r>
                <a:endParaRPr kumimoji="1" lang="zh-TW" altLang="en-US" sz="2400" dirty="0"/>
              </a:p>
            </p:txBody>
          </p:sp>
        </p:grpSp>
      </p:grpSp>
      <p:grpSp>
        <p:nvGrpSpPr>
          <p:cNvPr id="35" name="群組 34"/>
          <p:cNvGrpSpPr/>
          <p:nvPr/>
        </p:nvGrpSpPr>
        <p:grpSpPr>
          <a:xfrm>
            <a:off x="7313919" y="3720238"/>
            <a:ext cx="1395164" cy="107576"/>
            <a:chOff x="2391529" y="934696"/>
            <a:chExt cx="1395164" cy="107576"/>
          </a:xfrm>
        </p:grpSpPr>
        <p:cxnSp>
          <p:nvCxnSpPr>
            <p:cNvPr id="36" name="直線接點 35"/>
            <p:cNvCxnSpPr/>
            <p:nvPr/>
          </p:nvCxnSpPr>
          <p:spPr>
            <a:xfrm flipV="1">
              <a:off x="2391529" y="988484"/>
              <a:ext cx="1287588" cy="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橢圓 36"/>
            <p:cNvSpPr/>
            <p:nvPr/>
          </p:nvSpPr>
          <p:spPr>
            <a:xfrm>
              <a:off x="3679117" y="934696"/>
              <a:ext cx="107576" cy="10757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47" name="文字方塊 46"/>
          <p:cNvSpPr txBox="1"/>
          <p:nvPr/>
        </p:nvSpPr>
        <p:spPr>
          <a:xfrm>
            <a:off x="1774977" y="343129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dirty="0" smtClean="0"/>
              <a:t>財務</a:t>
            </a:r>
            <a:endParaRPr kumimoji="1" lang="zh-TW" altLang="en-US" sz="2000" b="1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561466" y="340624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smtClean="0"/>
              <a:t>人事</a:t>
            </a:r>
            <a:endParaRPr kumimoji="1" lang="zh-TW" altLang="en-US" sz="2000" b="1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7269834" y="340245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dirty="0" smtClean="0"/>
              <a:t>企劃公關</a:t>
            </a:r>
            <a:endParaRPr kumimoji="1" lang="zh-TW" altLang="en-US" sz="2000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266548" y="522156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smtClean="0"/>
              <a:t>宣傳</a:t>
            </a:r>
            <a:endParaRPr kumimoji="1" lang="zh-TW" altLang="en-US" sz="2000" b="1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744791" y="522156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smtClean="0"/>
              <a:t>紀檢</a:t>
            </a:r>
            <a:endParaRPr kumimoji="1" lang="zh-TW" altLang="en-US" sz="2000" b="1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561466" y="522156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dirty="0" smtClean="0"/>
              <a:t>技術</a:t>
            </a:r>
            <a:endParaRPr kumimoji="1" lang="zh-TW" altLang="en-US" sz="2000" b="1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992726" y="3781267"/>
            <a:ext cx="111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 smtClean="0"/>
              <a:t>蕭彬豪</a:t>
            </a:r>
            <a:endParaRPr kumimoji="1"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4788893" y="3772230"/>
            <a:ext cx="1164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smtClean="0"/>
              <a:t>曾詠妮</a:t>
            </a:r>
            <a:endParaRPr kumimoji="1"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7615361" y="3748347"/>
            <a:ext cx="1164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smtClean="0"/>
              <a:t>韓亞彤</a:t>
            </a:r>
            <a:endParaRPr kumimoji="1"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020210" y="5600054"/>
            <a:ext cx="1164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smtClean="0"/>
              <a:t>何海珊</a:t>
            </a:r>
            <a:endParaRPr kumimoji="1"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814379" y="5593619"/>
            <a:ext cx="1164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smtClean="0"/>
              <a:t>鄭博尹</a:t>
            </a:r>
            <a:endParaRPr kumimoji="1"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7615361" y="5550929"/>
            <a:ext cx="1164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smtClean="0"/>
              <a:t>王思勻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8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產業分析報告大綱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3"/>
            <a:ext cx="7886700" cy="4607450"/>
          </a:xfrm>
        </p:spPr>
        <p:txBody>
          <a:bodyPr numCol="2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dirty="0" smtClean="0"/>
              <a:t>項目簡介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項目動機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團隊成員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dirty="0" smtClean="0"/>
              <a:t>邏輯模型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背景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目標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效果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輸出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過程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輸入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外部因素</a:t>
            </a:r>
            <a:endParaRPr kumimoji="1" lang="en-US" altLang="zh-TW" dirty="0" smtClean="0"/>
          </a:p>
          <a:p>
            <a:pPr marL="914400" lvl="1" indent="-457200">
              <a:buFont typeface="+mj-lt"/>
              <a:buAutoNum type="arabicPeriod" startAt="3"/>
            </a:pPr>
            <a:r>
              <a:rPr kumimoji="1" lang="zh-TW" altLang="en-US" sz="2800" dirty="0" smtClean="0"/>
              <a:t>現況分析</a:t>
            </a:r>
            <a:endParaRPr kumimoji="1" lang="en-US" altLang="zh-TW" sz="2800" dirty="0" smtClean="0"/>
          </a:p>
          <a:p>
            <a:pPr marL="914400" lvl="1" indent="-457200">
              <a:buFont typeface="+mj-lt"/>
              <a:buAutoNum type="arabicPeriod" startAt="3"/>
            </a:pPr>
            <a:r>
              <a:rPr kumimoji="1" lang="zh-TW" altLang="en-US" sz="2800" dirty="0" smtClean="0"/>
              <a:t>相關規章</a:t>
            </a:r>
            <a:endParaRPr kumimoji="1" lang="en-US" altLang="zh-TW" sz="2800" dirty="0" smtClean="0"/>
          </a:p>
          <a:p>
            <a:pPr marL="914400" lvl="1" indent="-457200">
              <a:buFont typeface="+mj-lt"/>
              <a:buAutoNum type="arabicPeriod" startAt="3"/>
            </a:pPr>
            <a:r>
              <a:rPr kumimoji="1" lang="zh-TW" altLang="en-US" sz="2800" dirty="0" smtClean="0"/>
              <a:t>市場調查與企業主張</a:t>
            </a:r>
            <a:endParaRPr kumimoji="1" lang="en-US" altLang="zh-TW" sz="2800" dirty="0" smtClean="0"/>
          </a:p>
          <a:p>
            <a:pPr marL="914400" lvl="1" indent="-457200">
              <a:buFont typeface="+mj-lt"/>
              <a:buAutoNum type="arabicPeriod" startAt="3"/>
            </a:pPr>
            <a:r>
              <a:rPr kumimoji="1" lang="zh-TW" altLang="en-US" sz="2800" dirty="0" smtClean="0"/>
              <a:t>參考資料</a:t>
            </a:r>
            <a:endParaRPr kumimoji="1"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556" y="4431331"/>
            <a:ext cx="2607469" cy="21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9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erculanum" charset="0"/>
                <a:ea typeface="Herculanum" charset="0"/>
                <a:cs typeface="Herculanum" charset="0"/>
              </a:rPr>
              <a:t>wiki</a:t>
            </a:r>
            <a:endParaRPr kumimoji="1" lang="zh-TW" altLang="en-US" dirty="0">
              <a:latin typeface="Herculanum" charset="0"/>
              <a:ea typeface="Herculanum" charset="0"/>
              <a:cs typeface="Herculanum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http://</a:t>
            </a:r>
            <a:r>
              <a:rPr kumimoji="1" lang="en-US" altLang="zh-TW" dirty="0" err="1">
                <a:hlinkClick r:id="rId2"/>
              </a:rPr>
              <a:t>toyhouse.cc</a:t>
            </a:r>
            <a:r>
              <a:rPr kumimoji="1" lang="en-US" altLang="zh-TW" dirty="0">
                <a:hlinkClick r:id="rId2"/>
              </a:rPr>
              <a:t>/wiki/</a:t>
            </a:r>
            <a:r>
              <a:rPr kumimoji="1" lang="en-US" altLang="zh-TW" dirty="0" err="1">
                <a:hlinkClick r:id="rId2"/>
              </a:rPr>
              <a:t>index.php</a:t>
            </a:r>
            <a:r>
              <a:rPr kumimoji="1" lang="en-US" altLang="zh-TW" dirty="0">
                <a:hlinkClick r:id="rId2"/>
              </a:rPr>
              <a:t>/</a:t>
            </a:r>
            <a:r>
              <a:rPr kumimoji="1" lang="zh-TW" altLang="en-US" dirty="0">
                <a:hlinkClick r:id="rId2"/>
              </a:rPr>
              <a:t>清华紫荆谷第四期廣告</a:t>
            </a:r>
            <a:r>
              <a:rPr kumimoji="1" lang="zh-TW" altLang="en-US" dirty="0" smtClean="0">
                <a:hlinkClick r:id="rId2"/>
              </a:rPr>
              <a:t>營銷組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781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031251"/>
            <a:ext cx="4917440" cy="312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687</Words>
  <Application>Microsoft Macintosh PowerPoint</Application>
  <PresentationFormat>如螢幕大小 (4:3)</PresentationFormat>
  <Paragraphs>91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6" baseType="lpstr">
      <vt:lpstr>Calibri</vt:lpstr>
      <vt:lpstr>Calibri Light</vt:lpstr>
      <vt:lpstr>Herculanum</vt:lpstr>
      <vt:lpstr>Lantinghei SC Demibold</vt:lpstr>
      <vt:lpstr>Lantinghei SC Extralight</vt:lpstr>
      <vt:lpstr>MingLiU</vt:lpstr>
      <vt:lpstr>宋体</vt:lpstr>
      <vt:lpstr>新細明體</vt:lpstr>
      <vt:lpstr>Arial</vt:lpstr>
      <vt:lpstr>Office 佈景主題</vt:lpstr>
      <vt:lpstr>PowerPoint 簡報</vt:lpstr>
      <vt:lpstr>PowerPoint 簡報</vt:lpstr>
      <vt:lpstr>團隊介紹</vt:lpstr>
      <vt:lpstr>產業分析報告大綱</vt:lpstr>
      <vt:lpstr>wiki</vt:lpstr>
      <vt:lpstr>PowerPoint 簡報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15</cp:revision>
  <dcterms:created xsi:type="dcterms:W3CDTF">2017-08-06T13:56:57Z</dcterms:created>
  <dcterms:modified xsi:type="dcterms:W3CDTF">2017-08-06T18:06:49Z</dcterms:modified>
</cp:coreProperties>
</file>