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5635"/>
  </p:normalViewPr>
  <p:slideViewPr>
    <p:cSldViewPr snapToGrid="0" snapToObjects="1">
      <p:cViewPr varScale="1">
        <p:scale>
          <a:sx n="107" d="100"/>
          <a:sy n="107" d="100"/>
        </p:scale>
        <p:origin x="17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88886E-264F-574A-A079-913C5485E337}" type="datetimeFigureOut">
              <a:rPr kumimoji="1" lang="zh-TW" altLang="en-US" smtClean="0"/>
              <a:t>2017/8/1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9425D1-1A23-6C4C-A055-D1A9CD16B7D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42951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sz="1400" dirty="0" smtClean="0"/>
              <a:t>＊</a:t>
            </a:r>
            <a:r>
              <a:rPr kumimoji="1" lang="en-US" altLang="zh-TW" sz="1400" dirty="0" smtClean="0"/>
              <a:t>must</a:t>
            </a:r>
            <a:r>
              <a:rPr kumimoji="1" lang="zh-TW" altLang="en-US" sz="1400" dirty="0" smtClean="0"/>
              <a:t> </a:t>
            </a:r>
            <a:r>
              <a:rPr kumimoji="1" lang="en-US" altLang="zh-TW" sz="1400" dirty="0" smtClean="0"/>
              <a:t>be</a:t>
            </a:r>
            <a:r>
              <a:rPr kumimoji="1" lang="zh-TW" altLang="en-US" sz="1400" baseline="0" dirty="0" smtClean="0"/>
              <a:t> </a:t>
            </a:r>
            <a:r>
              <a:rPr kumimoji="1" lang="en-US" altLang="zh-TW" sz="1400" baseline="0" dirty="0" smtClean="0"/>
              <a:t>real</a:t>
            </a:r>
            <a:r>
              <a:rPr kumimoji="1" lang="zh-TW" altLang="en-US" sz="1400" baseline="0" dirty="0" smtClean="0"/>
              <a:t>補充</a:t>
            </a:r>
            <a:endParaRPr kumimoji="1" lang="en-US" altLang="zh-TW" sz="1400" baseline="0" dirty="0" smtClean="0"/>
          </a:p>
          <a:p>
            <a:r>
              <a:rPr kumimoji="1" lang="zh-TW" altLang="en-US" baseline="0" dirty="0" smtClean="0"/>
              <a:t>衝刺計畫做出來的原型目標是顧客的反應而不是回饋和建議</a:t>
            </a:r>
            <a:endParaRPr kumimoji="1" lang="en-US" altLang="zh-TW" baseline="0" dirty="0" smtClean="0"/>
          </a:p>
          <a:p>
            <a:r>
              <a:rPr kumimoji="1" lang="zh-TW" altLang="en-US" baseline="0" dirty="0" smtClean="0"/>
              <a:t>一旦原型不夠逼真會被顧客發現破綻，進而提出想要補救這個原型的方法而不是真實的反應</a:t>
            </a:r>
            <a:endParaRPr kumimoji="1" lang="en-US" altLang="zh-TW" baseline="0" dirty="0" smtClean="0"/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425D1-1A23-6C4C-A055-D1A9CD16B7DB}" type="slidenum">
              <a:rPr kumimoji="1" lang="zh-TW" altLang="en-US" smtClean="0"/>
              <a:t>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19399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B66D1-006B-734B-9625-A7DD43741BDC}" type="datetimeFigureOut">
              <a:rPr kumimoji="1" lang="zh-TW" altLang="en-US" smtClean="0"/>
              <a:t>2017/8/1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971B8-DCB7-3047-867C-644FB922D5A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B66D1-006B-734B-9625-A7DD43741BDC}" type="datetimeFigureOut">
              <a:rPr kumimoji="1" lang="zh-TW" altLang="en-US" smtClean="0"/>
              <a:t>2017/8/1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971B8-DCB7-3047-867C-644FB922D5A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B66D1-006B-734B-9625-A7DD43741BDC}" type="datetimeFigureOut">
              <a:rPr kumimoji="1" lang="zh-TW" altLang="en-US" smtClean="0"/>
              <a:t>2017/8/1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971B8-DCB7-3047-867C-644FB922D5A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B66D1-006B-734B-9625-A7DD43741BDC}" type="datetimeFigureOut">
              <a:rPr kumimoji="1" lang="zh-TW" altLang="en-US" smtClean="0"/>
              <a:t>2017/8/1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971B8-DCB7-3047-867C-644FB922D5A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B66D1-006B-734B-9625-A7DD43741BDC}" type="datetimeFigureOut">
              <a:rPr kumimoji="1" lang="zh-TW" altLang="en-US" smtClean="0"/>
              <a:t>2017/8/1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971B8-DCB7-3047-867C-644FB922D5A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B66D1-006B-734B-9625-A7DD43741BDC}" type="datetimeFigureOut">
              <a:rPr kumimoji="1" lang="zh-TW" altLang="en-US" smtClean="0"/>
              <a:t>2017/8/1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971B8-DCB7-3047-867C-644FB922D5A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B66D1-006B-734B-9625-A7DD43741BDC}" type="datetimeFigureOut">
              <a:rPr kumimoji="1" lang="zh-TW" altLang="en-US" smtClean="0"/>
              <a:t>2017/8/1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971B8-DCB7-3047-867C-644FB922D5A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B66D1-006B-734B-9625-A7DD43741BDC}" type="datetimeFigureOut">
              <a:rPr kumimoji="1" lang="zh-TW" altLang="en-US" smtClean="0"/>
              <a:t>2017/8/1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971B8-DCB7-3047-867C-644FB922D5A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B66D1-006B-734B-9625-A7DD43741BDC}" type="datetimeFigureOut">
              <a:rPr kumimoji="1" lang="zh-TW" altLang="en-US" smtClean="0"/>
              <a:t>2017/8/1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971B8-DCB7-3047-867C-644FB922D5A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B66D1-006B-734B-9625-A7DD43741BDC}" type="datetimeFigureOut">
              <a:rPr kumimoji="1" lang="zh-TW" altLang="en-US" smtClean="0"/>
              <a:t>2017/8/1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971B8-DCB7-3047-867C-644FB922D5A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B66D1-006B-734B-9625-A7DD43741BDC}" type="datetimeFigureOut">
              <a:rPr kumimoji="1" lang="zh-TW" altLang="en-US" smtClean="0"/>
              <a:t>2017/8/1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971B8-DCB7-3047-867C-644FB922D5A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5B66D1-006B-734B-9625-A7DD43741BDC}" type="datetimeFigureOut">
              <a:rPr kumimoji="1" lang="zh-TW" altLang="en-US" smtClean="0"/>
              <a:t>2017/8/1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971B8-DCB7-3047-867C-644FB922D5A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26081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solidFill>
                  <a:schemeClr val="accent1"/>
                </a:solidFill>
                <a:latin typeface="Herculanum" charset="0"/>
                <a:ea typeface="Herculanum" charset="0"/>
                <a:cs typeface="Herculanum" charset="0"/>
              </a:rPr>
              <a:t>Thursday</a:t>
            </a:r>
            <a:r>
              <a:rPr kumimoji="1" lang="zh-TW" altLang="en-US" dirty="0" smtClean="0">
                <a:latin typeface="Herculanum" charset="0"/>
                <a:ea typeface="Herculanum" charset="0"/>
                <a:cs typeface="Herculanum" charset="0"/>
              </a:rPr>
              <a:t> </a:t>
            </a:r>
            <a:r>
              <a:rPr kumimoji="1" lang="en-US" altLang="zh-TW" dirty="0" smtClean="0">
                <a:latin typeface="Herculanum" charset="0"/>
                <a:ea typeface="Herculanum" charset="0"/>
                <a:cs typeface="Herculanum" charset="0"/>
              </a:rPr>
              <a:t>X</a:t>
            </a:r>
            <a:r>
              <a:rPr kumimoji="1" lang="zh-TW" altLang="en-US" dirty="0" smtClean="0">
                <a:latin typeface="Herculanum" charset="0"/>
                <a:ea typeface="Herculanum" charset="0"/>
                <a:cs typeface="Herculanum" charset="0"/>
              </a:rPr>
              <a:t> </a:t>
            </a:r>
            <a:r>
              <a:rPr kumimoji="1" lang="en-US" altLang="zh-TW" dirty="0" smtClean="0">
                <a:solidFill>
                  <a:srgbClr val="FF0000"/>
                </a:solidFill>
                <a:latin typeface="Herculanum" charset="0"/>
                <a:ea typeface="Herculanum" charset="0"/>
                <a:cs typeface="Herculanum" charset="0"/>
              </a:rPr>
              <a:t>Prototype</a:t>
            </a:r>
            <a:endParaRPr kumimoji="1" lang="zh-TW" altLang="en-US" dirty="0">
              <a:solidFill>
                <a:srgbClr val="FF0000"/>
              </a:solidFill>
              <a:latin typeface="Herculanum" charset="0"/>
              <a:ea typeface="Herculanum" charset="0"/>
              <a:cs typeface="Herculanum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/>
          <a:lstStyle/>
          <a:p>
            <a:r>
              <a:rPr kumimoji="1" lang="en-US" altLang="zh-TW" sz="2000" dirty="0" smtClean="0"/>
              <a:t>Prototype</a:t>
            </a:r>
            <a:r>
              <a:rPr kumimoji="1" lang="zh-TW" altLang="en-US" sz="2000" dirty="0" smtClean="0"/>
              <a:t> </a:t>
            </a:r>
            <a:r>
              <a:rPr kumimoji="1" lang="en-US" altLang="zh-TW" sz="2000" dirty="0" smtClean="0"/>
              <a:t>mindset</a:t>
            </a:r>
            <a:r>
              <a:rPr kumimoji="1" lang="zh-TW" altLang="en-US" sz="2000" dirty="0" smtClean="0"/>
              <a:t> 原型心態</a:t>
            </a:r>
            <a:endParaRPr kumimoji="1" lang="en-US" altLang="zh-TW" sz="2000" dirty="0"/>
          </a:p>
          <a:p>
            <a:pPr lvl="1"/>
            <a:r>
              <a:rPr kumimoji="1" lang="en-US" altLang="zh-TW" sz="1800" dirty="0" smtClean="0"/>
              <a:t>Believe</a:t>
            </a:r>
            <a:r>
              <a:rPr kumimoji="1" lang="zh-TW" altLang="en-US" sz="1800" dirty="0" smtClean="0"/>
              <a:t> </a:t>
            </a:r>
            <a:r>
              <a:rPr kumimoji="1" lang="en-US" altLang="zh-TW" sz="1800" dirty="0" smtClean="0"/>
              <a:t>yourself:</a:t>
            </a:r>
            <a:r>
              <a:rPr kumimoji="1" lang="zh-TW" altLang="en-US" sz="1800" dirty="0" smtClean="0"/>
              <a:t> 無可救藥樂觀，相信自己一定有辦法做出模型</a:t>
            </a:r>
            <a:endParaRPr kumimoji="1" lang="en-US" altLang="zh-TW" sz="1800" dirty="0" smtClean="0"/>
          </a:p>
          <a:p>
            <a:pPr lvl="1"/>
            <a:r>
              <a:rPr kumimoji="1" lang="en-US" altLang="zh-TW" sz="1800" dirty="0" smtClean="0"/>
              <a:t>It’s</a:t>
            </a:r>
            <a:r>
              <a:rPr kumimoji="1" lang="zh-TW" altLang="en-US" sz="1800" dirty="0" smtClean="0"/>
              <a:t> </a:t>
            </a:r>
            <a:r>
              <a:rPr kumimoji="1" lang="en-US" altLang="zh-TW" sz="1800" dirty="0" smtClean="0"/>
              <a:t>disposable:</a:t>
            </a:r>
            <a:r>
              <a:rPr kumimoji="1" lang="zh-TW" altLang="en-US" sz="1800" dirty="0"/>
              <a:t> </a:t>
            </a:r>
            <a:r>
              <a:rPr kumimoji="1" lang="zh-TW" altLang="en-US" sz="1800" dirty="0" smtClean="0"/>
              <a:t>做出來的模型或許是不可行的，所以不要花很多時間做</a:t>
            </a:r>
            <a:endParaRPr kumimoji="1" lang="en-US" altLang="zh-TW" sz="1800" dirty="0" smtClean="0"/>
          </a:p>
          <a:p>
            <a:pPr lvl="1"/>
            <a:r>
              <a:rPr kumimoji="1" lang="en-US" altLang="zh-TW" sz="1800" dirty="0" smtClean="0"/>
              <a:t>Enough</a:t>
            </a:r>
            <a:r>
              <a:rPr kumimoji="1" lang="zh-TW" altLang="en-US" sz="1800" dirty="0" smtClean="0"/>
              <a:t> </a:t>
            </a:r>
            <a:r>
              <a:rPr kumimoji="1" lang="en-US" altLang="zh-TW" sz="1800" dirty="0" smtClean="0"/>
              <a:t>to</a:t>
            </a:r>
            <a:r>
              <a:rPr kumimoji="1" lang="zh-TW" altLang="en-US" sz="1800" dirty="0" smtClean="0"/>
              <a:t> </a:t>
            </a:r>
            <a:r>
              <a:rPr kumimoji="1" lang="en-US" altLang="zh-TW" sz="1800" dirty="0" smtClean="0"/>
              <a:t>learn:</a:t>
            </a:r>
            <a:r>
              <a:rPr kumimoji="1" lang="zh-TW" altLang="en-US" sz="1800" dirty="0" smtClean="0"/>
              <a:t> 做到</a:t>
            </a:r>
            <a:r>
              <a:rPr kumimoji="1" lang="zh-TW" altLang="en-US" sz="1800" b="1" dirty="0" smtClean="0"/>
              <a:t>剛好</a:t>
            </a:r>
            <a:r>
              <a:rPr kumimoji="1" lang="zh-TW" altLang="en-US" sz="1800" dirty="0" smtClean="0"/>
              <a:t>滿足測試需求就好</a:t>
            </a:r>
            <a:endParaRPr kumimoji="1" lang="en-US" altLang="zh-TW" sz="1800" dirty="0" smtClean="0"/>
          </a:p>
          <a:p>
            <a:pPr lvl="1"/>
            <a:r>
              <a:rPr kumimoji="1" lang="en-US" altLang="zh-TW" sz="1800" dirty="0" smtClean="0"/>
              <a:t>Must</a:t>
            </a:r>
            <a:r>
              <a:rPr kumimoji="1" lang="zh-TW" altLang="en-US" sz="1800" dirty="0" smtClean="0"/>
              <a:t> </a:t>
            </a:r>
            <a:r>
              <a:rPr kumimoji="1" lang="en-US" altLang="zh-TW" sz="1800" dirty="0" smtClean="0"/>
              <a:t>be</a:t>
            </a:r>
            <a:r>
              <a:rPr kumimoji="1" lang="zh-TW" altLang="en-US" sz="1800" dirty="0" smtClean="0"/>
              <a:t> </a:t>
            </a:r>
            <a:r>
              <a:rPr kumimoji="1" lang="en-US" altLang="zh-TW" sz="1800" dirty="0" smtClean="0"/>
              <a:t>real:</a:t>
            </a:r>
            <a:r>
              <a:rPr kumimoji="1" lang="zh-TW" altLang="en-US" sz="1800" dirty="0" smtClean="0"/>
              <a:t> 如果不真實，顧客就無法給予</a:t>
            </a:r>
            <a:r>
              <a:rPr kumimoji="1" lang="zh-TW" altLang="en-US" sz="1800" b="1" dirty="0" smtClean="0"/>
              <a:t>真實反應</a:t>
            </a:r>
            <a:r>
              <a:rPr kumimoji="1" lang="zh-TW" altLang="en-US" sz="1800" dirty="0" smtClean="0"/>
              <a:t>轉而提供回饋建議</a:t>
            </a:r>
            <a:endParaRPr kumimoji="1" lang="en-US" altLang="zh-TW" sz="1800" dirty="0" smtClean="0"/>
          </a:p>
          <a:p>
            <a:r>
              <a:rPr kumimoji="1" lang="en-US" altLang="zh-TW" sz="2000" dirty="0" smtClean="0"/>
              <a:t>Goldilocks</a:t>
            </a:r>
            <a:r>
              <a:rPr kumimoji="1" lang="zh-TW" altLang="en-US" sz="2000" dirty="0" smtClean="0"/>
              <a:t> </a:t>
            </a:r>
            <a:r>
              <a:rPr kumimoji="1" lang="en-US" altLang="zh-TW" sz="2000" dirty="0" smtClean="0"/>
              <a:t>quality</a:t>
            </a:r>
            <a:r>
              <a:rPr kumimoji="1" lang="zh-TW" altLang="en-US" sz="2000" dirty="0" smtClean="0"/>
              <a:t> 剛剛好的品質</a:t>
            </a:r>
            <a:endParaRPr kumimoji="1" lang="en-US" altLang="zh-TW" sz="2000" dirty="0" smtClean="0"/>
          </a:p>
          <a:p>
            <a:pPr lvl="1"/>
            <a:r>
              <a:rPr kumimoji="1" lang="zh-TW" altLang="en-US" sz="1600" dirty="0" smtClean="0"/>
              <a:t>不要太差差到顧客不相信，也不要太好好到要花數週的時間來完成模型</a:t>
            </a:r>
            <a:endParaRPr kumimoji="1" lang="en-US" altLang="zh-TW" sz="1600" dirty="0" smtClean="0"/>
          </a:p>
          <a:p>
            <a:endParaRPr kumimoji="1" lang="en-US" altLang="zh-TW" dirty="0" smtClean="0"/>
          </a:p>
          <a:p>
            <a:endParaRPr kumimoji="1"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702" y="4166592"/>
            <a:ext cx="2621205" cy="258188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616" y="4166591"/>
            <a:ext cx="2654897" cy="258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57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solidFill>
                  <a:schemeClr val="accent1"/>
                </a:solidFill>
                <a:latin typeface="Herculanum" charset="0"/>
                <a:ea typeface="Herculanum" charset="0"/>
                <a:cs typeface="Herculanum" charset="0"/>
              </a:rPr>
              <a:t>Thursday</a:t>
            </a:r>
            <a:r>
              <a:rPr kumimoji="1" lang="zh-TW" altLang="en-US" dirty="0">
                <a:latin typeface="Herculanum" charset="0"/>
                <a:ea typeface="Herculanum" charset="0"/>
                <a:cs typeface="Herculanum" charset="0"/>
              </a:rPr>
              <a:t> </a:t>
            </a:r>
            <a:r>
              <a:rPr kumimoji="1" lang="en-US" altLang="zh-TW" dirty="0">
                <a:latin typeface="Herculanum" charset="0"/>
                <a:ea typeface="Herculanum" charset="0"/>
                <a:cs typeface="Herculanum" charset="0"/>
              </a:rPr>
              <a:t>X</a:t>
            </a:r>
            <a:r>
              <a:rPr kumimoji="1" lang="zh-TW" altLang="en-US" dirty="0">
                <a:latin typeface="Herculanum" charset="0"/>
                <a:ea typeface="Herculanum" charset="0"/>
                <a:cs typeface="Herculanum" charset="0"/>
              </a:rPr>
              <a:t> </a:t>
            </a:r>
            <a:r>
              <a:rPr kumimoji="1" lang="en-US" altLang="zh-TW" dirty="0">
                <a:solidFill>
                  <a:srgbClr val="FF0000"/>
                </a:solidFill>
                <a:latin typeface="Herculanum" charset="0"/>
                <a:ea typeface="Herculanum" charset="0"/>
                <a:cs typeface="Herculanum" charset="0"/>
              </a:rPr>
              <a:t>Prototype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925264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zh-TW" altLang="en-US" sz="2400" dirty="0"/>
              <a:t>選對工具</a:t>
            </a:r>
            <a:endParaRPr kumimoji="1" lang="en-US" altLang="zh-TW" sz="2400" dirty="0"/>
          </a:p>
          <a:p>
            <a:pPr lvl="1"/>
            <a:r>
              <a:rPr kumimoji="1" lang="zh-TW" altLang="en-US" sz="1800" dirty="0" smtClean="0"/>
              <a:t>原型在螢幕（網站、</a:t>
            </a:r>
            <a:r>
              <a:rPr kumimoji="1" lang="en-US" altLang="zh-TW" sz="1800" dirty="0" smtClean="0"/>
              <a:t>app</a:t>
            </a:r>
            <a:r>
              <a:rPr kumimoji="1" lang="zh-TW" altLang="en-US" sz="1800" dirty="0" smtClean="0"/>
              <a:t>）：</a:t>
            </a:r>
            <a:r>
              <a:rPr kumimoji="1" lang="en-US" altLang="zh-TW" sz="1800" dirty="0" smtClean="0"/>
              <a:t>keynote</a:t>
            </a:r>
            <a:r>
              <a:rPr kumimoji="1" lang="zh-TW" altLang="en-US" sz="1800" dirty="0" smtClean="0"/>
              <a:t>、</a:t>
            </a:r>
            <a:r>
              <a:rPr kumimoji="1" lang="en-US" altLang="zh-TW" sz="1800" dirty="0" smtClean="0"/>
              <a:t>PowerPoint</a:t>
            </a:r>
            <a:r>
              <a:rPr kumimoji="1" lang="zh-TW" altLang="en-US" sz="1800" dirty="0" smtClean="0"/>
              <a:t>、</a:t>
            </a:r>
            <a:r>
              <a:rPr kumimoji="1" lang="en-US" altLang="zh-TW" sz="1800" dirty="0" err="1" smtClean="0"/>
              <a:t>squarespace</a:t>
            </a:r>
            <a:endParaRPr kumimoji="1" lang="en-US" altLang="zh-TW" sz="1800" dirty="0" smtClean="0"/>
          </a:p>
          <a:p>
            <a:pPr lvl="1"/>
            <a:r>
              <a:rPr kumimoji="1" lang="zh-TW" altLang="en-US" sz="1800" dirty="0" smtClean="0"/>
              <a:t>原型在紙本（報告、宣傳單）：</a:t>
            </a:r>
            <a:r>
              <a:rPr kumimoji="1" lang="en-US" altLang="zh-TW" sz="1800" dirty="0"/>
              <a:t> keynote</a:t>
            </a:r>
            <a:r>
              <a:rPr kumimoji="1" lang="zh-TW" altLang="en-US" sz="1800" dirty="0"/>
              <a:t>、</a:t>
            </a:r>
            <a:r>
              <a:rPr kumimoji="1" lang="en-US" altLang="zh-TW" sz="1800" dirty="0" smtClean="0"/>
              <a:t>PowerPoint</a:t>
            </a:r>
            <a:r>
              <a:rPr kumimoji="1" lang="zh-TW" altLang="en-US" sz="1800" dirty="0" smtClean="0"/>
              <a:t>、</a:t>
            </a:r>
            <a:r>
              <a:rPr kumimoji="1" lang="en-US" altLang="zh-TW" sz="1800" dirty="0" err="1" smtClean="0"/>
              <a:t>microsoft</a:t>
            </a:r>
            <a:r>
              <a:rPr kumimoji="1" lang="zh-TW" altLang="en-US" sz="1800" dirty="0" smtClean="0"/>
              <a:t> </a:t>
            </a:r>
            <a:r>
              <a:rPr kumimoji="1" lang="en-US" altLang="zh-TW" sz="1800" dirty="0" smtClean="0"/>
              <a:t>word</a:t>
            </a:r>
          </a:p>
          <a:p>
            <a:pPr lvl="1"/>
            <a:r>
              <a:rPr kumimoji="1" lang="zh-TW" altLang="en-US" sz="1800" dirty="0" smtClean="0"/>
              <a:t>原型是服務（客戶服務、顧客支援）：寫腳本、演狀況劇</a:t>
            </a:r>
            <a:endParaRPr kumimoji="1" lang="en-US" altLang="zh-TW" sz="1800" dirty="0"/>
          </a:p>
          <a:p>
            <a:pPr marL="457200" indent="-457200">
              <a:buFont typeface="+mj-lt"/>
              <a:buAutoNum type="arabicPeriod"/>
            </a:pPr>
            <a:r>
              <a:rPr kumimoji="1" lang="zh-TW" altLang="en-US" sz="2400" dirty="0"/>
              <a:t>分工</a:t>
            </a:r>
            <a:r>
              <a:rPr kumimoji="1" lang="zh-TW" altLang="en-US" sz="2400" dirty="0" smtClean="0"/>
              <a:t>解決</a:t>
            </a:r>
            <a:endParaRPr kumimoji="1" lang="en-US" altLang="zh-TW" sz="2400" dirty="0" smtClean="0"/>
          </a:p>
          <a:p>
            <a:pPr lvl="1"/>
            <a:r>
              <a:rPr kumimoji="1" lang="en-US" altLang="zh-TW" sz="1800" dirty="0" smtClean="0"/>
              <a:t>Maker</a:t>
            </a:r>
            <a:r>
              <a:rPr kumimoji="1" lang="zh-TW" altLang="en-US" sz="1800" dirty="0" smtClean="0"/>
              <a:t> 製作者：做原型元件的人，至少兩位</a:t>
            </a:r>
            <a:endParaRPr kumimoji="1" lang="en-US" altLang="zh-TW" sz="1800" dirty="0" smtClean="0"/>
          </a:p>
          <a:p>
            <a:pPr lvl="1"/>
            <a:r>
              <a:rPr kumimoji="1" lang="en-US" altLang="zh-TW" sz="1800" dirty="0" err="1" smtClean="0"/>
              <a:t>Stitcher</a:t>
            </a:r>
            <a:r>
              <a:rPr kumimoji="1" lang="zh-TW" altLang="en-US" sz="1800" dirty="0" smtClean="0"/>
              <a:t> 整合者：像製作者蒐集各元件然後組合起來</a:t>
            </a:r>
            <a:endParaRPr kumimoji="1" lang="en-US" altLang="zh-TW" sz="1800" dirty="0" smtClean="0"/>
          </a:p>
          <a:p>
            <a:pPr lvl="1"/>
            <a:r>
              <a:rPr kumimoji="1" lang="en-US" altLang="zh-TW" sz="1800" dirty="0" smtClean="0"/>
              <a:t>Writer</a:t>
            </a:r>
            <a:r>
              <a:rPr kumimoji="1" lang="zh-TW" altLang="en-US" sz="1800" dirty="0" smtClean="0"/>
              <a:t> 寫作者：整理前幾天衝刺的筆記、畫草案</a:t>
            </a:r>
            <a:endParaRPr kumimoji="1" lang="en-US" altLang="zh-TW" sz="1800" dirty="0" smtClean="0"/>
          </a:p>
          <a:p>
            <a:pPr lvl="1"/>
            <a:r>
              <a:rPr kumimoji="1" lang="en-US" altLang="zh-TW" sz="1800" dirty="0" smtClean="0"/>
              <a:t>Asset</a:t>
            </a:r>
            <a:r>
              <a:rPr kumimoji="1" lang="zh-TW" altLang="en-US" sz="1800" dirty="0" smtClean="0"/>
              <a:t> </a:t>
            </a:r>
            <a:r>
              <a:rPr kumimoji="1" lang="en-US" altLang="zh-TW" sz="1800" dirty="0" smtClean="0"/>
              <a:t>collector</a:t>
            </a:r>
            <a:r>
              <a:rPr kumimoji="1" lang="zh-TW" altLang="en-US" sz="1800" dirty="0" smtClean="0"/>
              <a:t> 資料搜集者：尋找製作者需要用到的材料，加速原型製作</a:t>
            </a:r>
            <a:endParaRPr kumimoji="1" lang="en-US" altLang="zh-TW" sz="1800" dirty="0" smtClean="0"/>
          </a:p>
          <a:p>
            <a:pPr lvl="1"/>
            <a:r>
              <a:rPr kumimoji="1" lang="en-US" altLang="zh-TW" sz="1800" dirty="0" smtClean="0"/>
              <a:t>Interview</a:t>
            </a:r>
            <a:r>
              <a:rPr kumimoji="1" lang="zh-TW" altLang="en-US" sz="1800" dirty="0" smtClean="0"/>
              <a:t> 採訪者：拿原型在第五天對顧客進行測試，需要先寫好腳本</a:t>
            </a:r>
            <a:endParaRPr kumimoji="1" lang="en-US" altLang="zh-TW" sz="1800" dirty="0"/>
          </a:p>
          <a:p>
            <a:pPr marL="457200" indent="-457200">
              <a:buFont typeface="+mj-lt"/>
              <a:buAutoNum type="arabicPeriod"/>
            </a:pPr>
            <a:r>
              <a:rPr kumimoji="1" lang="zh-TW" altLang="en-US" sz="2400" dirty="0" smtClean="0"/>
              <a:t>整合</a:t>
            </a:r>
            <a:endParaRPr kumimoji="1" lang="en-US" altLang="zh-TW" sz="2400" dirty="0" smtClean="0"/>
          </a:p>
          <a:p>
            <a:pPr lvl="1"/>
            <a:r>
              <a:rPr kumimoji="1" lang="zh-TW" altLang="en-US" sz="1800" dirty="0" smtClean="0"/>
              <a:t>整合者需要監控整體，檢查錯字、有瑕疵的地方</a:t>
            </a:r>
            <a:endParaRPr kumimoji="1" lang="en-US" altLang="zh-TW" sz="1800" dirty="0"/>
          </a:p>
          <a:p>
            <a:pPr marL="457200" indent="-457200">
              <a:buFont typeface="+mj-lt"/>
              <a:buAutoNum type="arabicPeriod"/>
            </a:pPr>
            <a:r>
              <a:rPr kumimoji="1" lang="zh-TW" altLang="en-US" sz="2400" dirty="0"/>
              <a:t>試運</a:t>
            </a:r>
            <a:r>
              <a:rPr kumimoji="1" lang="zh-TW" altLang="en-US" sz="2400" dirty="0" smtClean="0"/>
              <a:t>轉</a:t>
            </a:r>
            <a:endParaRPr kumimoji="1" lang="en-US" altLang="zh-TW" sz="2400" dirty="0" smtClean="0"/>
          </a:p>
          <a:p>
            <a:pPr lvl="1"/>
            <a:r>
              <a:rPr kumimoji="1" lang="zh-TW" altLang="en-US" sz="1800" dirty="0" smtClean="0"/>
              <a:t>大家聚在一起排演整個模型，整合者進行解說</a:t>
            </a:r>
            <a:endParaRPr kumimoji="1" lang="en-US" altLang="zh-TW" sz="1800" dirty="0" smtClean="0"/>
          </a:p>
          <a:p>
            <a:pPr lvl="1"/>
            <a:r>
              <a:rPr kumimoji="1" lang="zh-TW" altLang="en-US" sz="1800" dirty="0" smtClean="0"/>
              <a:t>訪問者需要熟悉原型和衝刺計畫問題</a:t>
            </a:r>
            <a:endParaRPr kumimoji="1" lang="en-US" altLang="zh-TW" sz="1800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9969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469</TotalTime>
  <Words>309</Words>
  <Application>Microsoft Macintosh PowerPoint</Application>
  <PresentationFormat>如螢幕大小 (4:3)</PresentationFormat>
  <Paragraphs>28</Paragraphs>
  <Slides>2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8" baseType="lpstr">
      <vt:lpstr>Calibri</vt:lpstr>
      <vt:lpstr>Calibri Light</vt:lpstr>
      <vt:lpstr>Herculanum</vt:lpstr>
      <vt:lpstr>新細明體</vt:lpstr>
      <vt:lpstr>Arial</vt:lpstr>
      <vt:lpstr>Office 佈景主題</vt:lpstr>
      <vt:lpstr>Thursday X Prototype</vt:lpstr>
      <vt:lpstr>Thursday X Prototype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Office 使用者</dc:creator>
  <cp:lastModifiedBy>Microsoft Office 使用者</cp:lastModifiedBy>
  <cp:revision>12</cp:revision>
  <dcterms:created xsi:type="dcterms:W3CDTF">2017-08-01T07:45:55Z</dcterms:created>
  <dcterms:modified xsi:type="dcterms:W3CDTF">2017-08-01T15:35:44Z</dcterms:modified>
</cp:coreProperties>
</file>