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24" r:id="rId2"/>
    <p:sldId id="432" r:id="rId3"/>
    <p:sldId id="354" r:id="rId4"/>
    <p:sldId id="357" r:id="rId5"/>
    <p:sldId id="427" r:id="rId6"/>
    <p:sldId id="431" r:id="rId7"/>
    <p:sldId id="359" r:id="rId8"/>
    <p:sldId id="363" r:id="rId9"/>
    <p:sldId id="360" r:id="rId10"/>
    <p:sldId id="405" r:id="rId11"/>
    <p:sldId id="362" r:id="rId12"/>
    <p:sldId id="404" r:id="rId13"/>
    <p:sldId id="406" r:id="rId14"/>
    <p:sldId id="407" r:id="rId15"/>
    <p:sldId id="408" r:id="rId16"/>
    <p:sldId id="409" r:id="rId17"/>
    <p:sldId id="410" r:id="rId18"/>
    <p:sldId id="411" r:id="rId19"/>
    <p:sldId id="415" r:id="rId20"/>
    <p:sldId id="425" r:id="rId21"/>
    <p:sldId id="416" r:id="rId22"/>
    <p:sldId id="420" r:id="rId23"/>
    <p:sldId id="417" r:id="rId24"/>
    <p:sldId id="421" r:id="rId25"/>
    <p:sldId id="422" r:id="rId26"/>
    <p:sldId id="428" r:id="rId27"/>
    <p:sldId id="429" r:id="rId28"/>
    <p:sldId id="426" r:id="rId29"/>
    <p:sldId id="350" r:id="rId30"/>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E38"/>
    <a:srgbClr val="FCC7B6"/>
    <a:srgbClr val="90CAC9"/>
    <a:srgbClr val="6EBAB9"/>
    <a:srgbClr val="76EDEA"/>
    <a:srgbClr val="2DDFDF"/>
    <a:srgbClr val="1CB4B5"/>
    <a:srgbClr val="E38B88"/>
    <a:srgbClr val="46101F"/>
    <a:srgbClr val="DB6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0" autoAdjust="0"/>
    <p:restoredTop sz="93578" autoAdjust="0"/>
  </p:normalViewPr>
  <p:slideViewPr>
    <p:cSldViewPr>
      <p:cViewPr varScale="1">
        <p:scale>
          <a:sx n="82" d="100"/>
          <a:sy n="82" d="100"/>
        </p:scale>
        <p:origin x="2000"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4C159-716D-4D2B-A395-0DB33F2EC0B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15E6CEDD-C547-4721-B46A-87F9FFB909AA}">
      <dgm:prSet phldrT="[Text]"/>
      <dgm:spPr>
        <a:solidFill>
          <a:srgbClr val="FCC7B6"/>
        </a:solidFill>
      </dgm:spPr>
      <dgm:t>
        <a:bodyPr/>
        <a:lstStyle/>
        <a:p>
          <a:endParaRPr lang="en-US" dirty="0"/>
        </a:p>
      </dgm:t>
    </dgm:pt>
    <dgm:pt modelId="{B551D58D-BB6E-41AB-B215-9CB4E96BB9E5}" type="parTrans" cxnId="{6E03F855-5422-4F0D-8BDF-2452D5D30830}">
      <dgm:prSet/>
      <dgm:spPr/>
      <dgm:t>
        <a:bodyPr/>
        <a:lstStyle/>
        <a:p>
          <a:endParaRPr lang="en-US"/>
        </a:p>
      </dgm:t>
    </dgm:pt>
    <dgm:pt modelId="{C3133DF6-E06F-4B41-9B60-6E0C98DF3FB7}" type="sibTrans" cxnId="{6E03F855-5422-4F0D-8BDF-2452D5D30830}">
      <dgm:prSet/>
      <dgm:spPr/>
      <dgm:t>
        <a:bodyPr/>
        <a:lstStyle/>
        <a:p>
          <a:endParaRPr lang="en-US"/>
        </a:p>
      </dgm:t>
    </dgm:pt>
    <dgm:pt modelId="{85F61B7A-23B3-4591-861C-B65B2E9FEC6E}">
      <dgm:prSet phldrT="[Text]"/>
      <dgm:spPr>
        <a:solidFill>
          <a:srgbClr val="882E38"/>
        </a:solidFill>
      </dgm:spPr>
      <dgm:t>
        <a:bodyPr/>
        <a:lstStyle/>
        <a:p>
          <a:r>
            <a:rPr lang="en-US" altLang="zh-CN" dirty="0"/>
            <a:t>P</a:t>
          </a:r>
          <a:endParaRPr lang="en-US" dirty="0"/>
        </a:p>
      </dgm:t>
    </dgm:pt>
    <dgm:pt modelId="{7FD2A936-B732-4FF3-B127-E92ED237682F}" type="parTrans" cxnId="{1168B740-29D5-4B2D-BBB1-9C21096A670E}">
      <dgm:prSet/>
      <dgm:spPr/>
      <dgm:t>
        <a:bodyPr/>
        <a:lstStyle/>
        <a:p>
          <a:endParaRPr lang="en-US"/>
        </a:p>
      </dgm:t>
    </dgm:pt>
    <dgm:pt modelId="{B4AC8B82-E8A9-4443-8979-0EA03DAC4AD8}" type="sibTrans" cxnId="{1168B740-29D5-4B2D-BBB1-9C21096A670E}">
      <dgm:prSet/>
      <dgm:spPr/>
      <dgm:t>
        <a:bodyPr/>
        <a:lstStyle/>
        <a:p>
          <a:endParaRPr lang="en-US"/>
        </a:p>
      </dgm:t>
    </dgm:pt>
    <dgm:pt modelId="{E12A3816-9156-4A01-AE21-C121921975E6}">
      <dgm:prSet phldrT="[Text]"/>
      <dgm:spPr>
        <a:solidFill>
          <a:srgbClr val="882E38"/>
        </a:solidFill>
      </dgm:spPr>
      <dgm:t>
        <a:bodyPr/>
        <a:lstStyle/>
        <a:p>
          <a:r>
            <a:rPr lang="en-US" dirty="0"/>
            <a:t>E</a:t>
          </a:r>
        </a:p>
      </dgm:t>
    </dgm:pt>
    <dgm:pt modelId="{90AD8C1B-4C4F-47CE-9397-20DA0D8AFD99}" type="parTrans" cxnId="{8E7B6E7B-34AB-4282-BFA7-6B4C5F8D31FD}">
      <dgm:prSet/>
      <dgm:spPr/>
      <dgm:t>
        <a:bodyPr/>
        <a:lstStyle/>
        <a:p>
          <a:endParaRPr lang="en-US"/>
        </a:p>
      </dgm:t>
    </dgm:pt>
    <dgm:pt modelId="{27D2C644-E0A4-43C6-B625-88C65FB6618E}" type="sibTrans" cxnId="{8E7B6E7B-34AB-4282-BFA7-6B4C5F8D31FD}">
      <dgm:prSet/>
      <dgm:spPr/>
      <dgm:t>
        <a:bodyPr/>
        <a:lstStyle/>
        <a:p>
          <a:endParaRPr lang="en-US"/>
        </a:p>
      </dgm:t>
    </dgm:pt>
    <dgm:pt modelId="{FDAF13D4-943A-4982-B4CF-E8CEB2EDF57D}">
      <dgm:prSet phldrT="[Text]"/>
      <dgm:spPr>
        <a:solidFill>
          <a:srgbClr val="882E38"/>
        </a:solidFill>
      </dgm:spPr>
      <dgm:t>
        <a:bodyPr/>
        <a:lstStyle/>
        <a:p>
          <a:r>
            <a:rPr lang="en-US" dirty="0"/>
            <a:t>S</a:t>
          </a:r>
        </a:p>
      </dgm:t>
    </dgm:pt>
    <dgm:pt modelId="{E0D6C081-CE21-4F56-B171-B8EF6BC0346F}" type="parTrans" cxnId="{5FA062BE-9551-45FF-A467-1EA42D6103B6}">
      <dgm:prSet/>
      <dgm:spPr/>
      <dgm:t>
        <a:bodyPr/>
        <a:lstStyle/>
        <a:p>
          <a:endParaRPr lang="en-US"/>
        </a:p>
      </dgm:t>
    </dgm:pt>
    <dgm:pt modelId="{59E38441-033D-4F64-B3DD-CCDD13CFBF47}" type="sibTrans" cxnId="{5FA062BE-9551-45FF-A467-1EA42D6103B6}">
      <dgm:prSet/>
      <dgm:spPr/>
      <dgm:t>
        <a:bodyPr/>
        <a:lstStyle/>
        <a:p>
          <a:endParaRPr lang="en-US"/>
        </a:p>
      </dgm:t>
    </dgm:pt>
    <dgm:pt modelId="{142CF6F2-0C25-4C1C-AB2D-6B01FF201048}">
      <dgm:prSet phldrT="[Text]"/>
      <dgm:spPr>
        <a:solidFill>
          <a:srgbClr val="882E38"/>
        </a:solidFill>
      </dgm:spPr>
      <dgm:t>
        <a:bodyPr/>
        <a:lstStyle/>
        <a:p>
          <a:r>
            <a:rPr lang="en-US" dirty="0"/>
            <a:t>T</a:t>
          </a:r>
        </a:p>
      </dgm:t>
    </dgm:pt>
    <dgm:pt modelId="{1BD29497-7EEB-4199-8A87-727726558D78}" type="parTrans" cxnId="{D90A8AD1-7CF0-47C5-9828-47800A5067D4}">
      <dgm:prSet/>
      <dgm:spPr/>
      <dgm:t>
        <a:bodyPr/>
        <a:lstStyle/>
        <a:p>
          <a:endParaRPr lang="en-US"/>
        </a:p>
      </dgm:t>
    </dgm:pt>
    <dgm:pt modelId="{D8BBC529-C3D4-4552-9E0F-2284C612FF4A}" type="sibTrans" cxnId="{D90A8AD1-7CF0-47C5-9828-47800A5067D4}">
      <dgm:prSet/>
      <dgm:spPr/>
      <dgm:t>
        <a:bodyPr/>
        <a:lstStyle/>
        <a:p>
          <a:endParaRPr lang="en-US"/>
        </a:p>
      </dgm:t>
    </dgm:pt>
    <dgm:pt modelId="{E91FB94F-B0B6-4D2A-A565-9637079AE0A5}" type="pres">
      <dgm:prSet presAssocID="{8394C159-716D-4D2B-A395-0DB33F2EC0B8}" presName="diagram" presStyleCnt="0">
        <dgm:presLayoutVars>
          <dgm:chMax val="1"/>
          <dgm:dir/>
          <dgm:animLvl val="ctr"/>
          <dgm:resizeHandles val="exact"/>
        </dgm:presLayoutVars>
      </dgm:prSet>
      <dgm:spPr/>
      <dgm:t>
        <a:bodyPr/>
        <a:lstStyle/>
        <a:p>
          <a:endParaRPr lang="zh-TW" altLang="en-US"/>
        </a:p>
      </dgm:t>
    </dgm:pt>
    <dgm:pt modelId="{85B23441-B8F4-4F05-93E8-C30692B2A588}" type="pres">
      <dgm:prSet presAssocID="{8394C159-716D-4D2B-A395-0DB33F2EC0B8}" presName="matrix" presStyleCnt="0"/>
      <dgm:spPr/>
    </dgm:pt>
    <dgm:pt modelId="{2CF5CE71-12E1-4E70-A134-78411EF746ED}" type="pres">
      <dgm:prSet presAssocID="{8394C159-716D-4D2B-A395-0DB33F2EC0B8}" presName="tile1" presStyleLbl="node1" presStyleIdx="0" presStyleCnt="4"/>
      <dgm:spPr/>
      <dgm:t>
        <a:bodyPr/>
        <a:lstStyle/>
        <a:p>
          <a:endParaRPr lang="zh-TW" altLang="en-US"/>
        </a:p>
      </dgm:t>
    </dgm:pt>
    <dgm:pt modelId="{C02EAC8E-D41F-425A-A51C-B4544808FB5D}" type="pres">
      <dgm:prSet presAssocID="{8394C159-716D-4D2B-A395-0DB33F2EC0B8}" presName="tile1text" presStyleLbl="node1" presStyleIdx="0" presStyleCnt="4">
        <dgm:presLayoutVars>
          <dgm:chMax val="0"/>
          <dgm:chPref val="0"/>
          <dgm:bulletEnabled val="1"/>
        </dgm:presLayoutVars>
      </dgm:prSet>
      <dgm:spPr/>
      <dgm:t>
        <a:bodyPr/>
        <a:lstStyle/>
        <a:p>
          <a:endParaRPr lang="zh-TW" altLang="en-US"/>
        </a:p>
      </dgm:t>
    </dgm:pt>
    <dgm:pt modelId="{48BA83D9-63A0-43D8-879A-2843E0899677}" type="pres">
      <dgm:prSet presAssocID="{8394C159-716D-4D2B-A395-0DB33F2EC0B8}" presName="tile2" presStyleLbl="node1" presStyleIdx="1" presStyleCnt="4"/>
      <dgm:spPr/>
      <dgm:t>
        <a:bodyPr/>
        <a:lstStyle/>
        <a:p>
          <a:endParaRPr lang="zh-TW" altLang="en-US"/>
        </a:p>
      </dgm:t>
    </dgm:pt>
    <dgm:pt modelId="{B131D3F8-CFF6-481E-B644-F1BE1038D4C2}" type="pres">
      <dgm:prSet presAssocID="{8394C159-716D-4D2B-A395-0DB33F2EC0B8}" presName="tile2text" presStyleLbl="node1" presStyleIdx="1" presStyleCnt="4">
        <dgm:presLayoutVars>
          <dgm:chMax val="0"/>
          <dgm:chPref val="0"/>
          <dgm:bulletEnabled val="1"/>
        </dgm:presLayoutVars>
      </dgm:prSet>
      <dgm:spPr/>
      <dgm:t>
        <a:bodyPr/>
        <a:lstStyle/>
        <a:p>
          <a:endParaRPr lang="zh-TW" altLang="en-US"/>
        </a:p>
      </dgm:t>
    </dgm:pt>
    <dgm:pt modelId="{9D75FF3F-EB2F-4730-B7F3-4C87EF8D8CD3}" type="pres">
      <dgm:prSet presAssocID="{8394C159-716D-4D2B-A395-0DB33F2EC0B8}" presName="tile3" presStyleLbl="node1" presStyleIdx="2" presStyleCnt="4"/>
      <dgm:spPr/>
      <dgm:t>
        <a:bodyPr/>
        <a:lstStyle/>
        <a:p>
          <a:endParaRPr lang="zh-TW" altLang="en-US"/>
        </a:p>
      </dgm:t>
    </dgm:pt>
    <dgm:pt modelId="{5487C286-C533-4191-B2E8-47F48C379B93}" type="pres">
      <dgm:prSet presAssocID="{8394C159-716D-4D2B-A395-0DB33F2EC0B8}" presName="tile3text" presStyleLbl="node1" presStyleIdx="2" presStyleCnt="4">
        <dgm:presLayoutVars>
          <dgm:chMax val="0"/>
          <dgm:chPref val="0"/>
          <dgm:bulletEnabled val="1"/>
        </dgm:presLayoutVars>
      </dgm:prSet>
      <dgm:spPr/>
      <dgm:t>
        <a:bodyPr/>
        <a:lstStyle/>
        <a:p>
          <a:endParaRPr lang="zh-TW" altLang="en-US"/>
        </a:p>
      </dgm:t>
    </dgm:pt>
    <dgm:pt modelId="{37F50761-C92D-406C-8D2D-FC37E6143237}" type="pres">
      <dgm:prSet presAssocID="{8394C159-716D-4D2B-A395-0DB33F2EC0B8}" presName="tile4" presStyleLbl="node1" presStyleIdx="3" presStyleCnt="4"/>
      <dgm:spPr/>
      <dgm:t>
        <a:bodyPr/>
        <a:lstStyle/>
        <a:p>
          <a:endParaRPr lang="zh-TW" altLang="en-US"/>
        </a:p>
      </dgm:t>
    </dgm:pt>
    <dgm:pt modelId="{DD70DCC2-F30F-4022-8BF7-CB7607043370}" type="pres">
      <dgm:prSet presAssocID="{8394C159-716D-4D2B-A395-0DB33F2EC0B8}" presName="tile4text" presStyleLbl="node1" presStyleIdx="3" presStyleCnt="4">
        <dgm:presLayoutVars>
          <dgm:chMax val="0"/>
          <dgm:chPref val="0"/>
          <dgm:bulletEnabled val="1"/>
        </dgm:presLayoutVars>
      </dgm:prSet>
      <dgm:spPr/>
      <dgm:t>
        <a:bodyPr/>
        <a:lstStyle/>
        <a:p>
          <a:endParaRPr lang="zh-TW" altLang="en-US"/>
        </a:p>
      </dgm:t>
    </dgm:pt>
    <dgm:pt modelId="{D044F6AF-6846-4668-9030-D5D389D1C0EE}" type="pres">
      <dgm:prSet presAssocID="{8394C159-716D-4D2B-A395-0DB33F2EC0B8}" presName="centerTile" presStyleLbl="fgShp" presStyleIdx="0" presStyleCnt="1" custLinFactNeighborX="-1187" custLinFactNeighborY="388">
        <dgm:presLayoutVars>
          <dgm:chMax val="0"/>
          <dgm:chPref val="0"/>
        </dgm:presLayoutVars>
      </dgm:prSet>
      <dgm:spPr/>
      <dgm:t>
        <a:bodyPr/>
        <a:lstStyle/>
        <a:p>
          <a:endParaRPr lang="zh-TW" altLang="en-US"/>
        </a:p>
      </dgm:t>
    </dgm:pt>
  </dgm:ptLst>
  <dgm:cxnLst>
    <dgm:cxn modelId="{37C961AE-34E8-49B0-8EEE-F7F13E6C59D1}" type="presOf" srcId="{142CF6F2-0C25-4C1C-AB2D-6B01FF201048}" destId="{37F50761-C92D-406C-8D2D-FC37E6143237}" srcOrd="0" destOrd="0" presId="urn:microsoft.com/office/officeart/2005/8/layout/matrix1"/>
    <dgm:cxn modelId="{D90A8AD1-7CF0-47C5-9828-47800A5067D4}" srcId="{15E6CEDD-C547-4721-B46A-87F9FFB909AA}" destId="{142CF6F2-0C25-4C1C-AB2D-6B01FF201048}" srcOrd="3" destOrd="0" parTransId="{1BD29497-7EEB-4199-8A87-727726558D78}" sibTransId="{D8BBC529-C3D4-4552-9E0F-2284C612FF4A}"/>
    <dgm:cxn modelId="{6A728FF9-407F-4795-B7A4-40C8A8614A07}" type="presOf" srcId="{85F61B7A-23B3-4591-861C-B65B2E9FEC6E}" destId="{C02EAC8E-D41F-425A-A51C-B4544808FB5D}" srcOrd="1" destOrd="0" presId="urn:microsoft.com/office/officeart/2005/8/layout/matrix1"/>
    <dgm:cxn modelId="{5FA062BE-9551-45FF-A467-1EA42D6103B6}" srcId="{15E6CEDD-C547-4721-B46A-87F9FFB909AA}" destId="{FDAF13D4-943A-4982-B4CF-E8CEB2EDF57D}" srcOrd="2" destOrd="0" parTransId="{E0D6C081-CE21-4F56-B171-B8EF6BC0346F}" sibTransId="{59E38441-033D-4F64-B3DD-CCDD13CFBF47}"/>
    <dgm:cxn modelId="{BBC42BA1-A720-408B-AE47-8EE6005DC434}" type="presOf" srcId="{142CF6F2-0C25-4C1C-AB2D-6B01FF201048}" destId="{DD70DCC2-F30F-4022-8BF7-CB7607043370}" srcOrd="1" destOrd="0" presId="urn:microsoft.com/office/officeart/2005/8/layout/matrix1"/>
    <dgm:cxn modelId="{055A35E2-FAAB-48B7-B411-E538A1810695}" type="presOf" srcId="{15E6CEDD-C547-4721-B46A-87F9FFB909AA}" destId="{D044F6AF-6846-4668-9030-D5D389D1C0EE}" srcOrd="0" destOrd="0" presId="urn:microsoft.com/office/officeart/2005/8/layout/matrix1"/>
    <dgm:cxn modelId="{6E03F855-5422-4F0D-8BDF-2452D5D30830}" srcId="{8394C159-716D-4D2B-A395-0DB33F2EC0B8}" destId="{15E6CEDD-C547-4721-B46A-87F9FFB909AA}" srcOrd="0" destOrd="0" parTransId="{B551D58D-BB6E-41AB-B215-9CB4E96BB9E5}" sibTransId="{C3133DF6-E06F-4B41-9B60-6E0C98DF3FB7}"/>
    <dgm:cxn modelId="{B922146B-E2C1-48CD-8FA1-FAD4BAB1854B}" type="presOf" srcId="{FDAF13D4-943A-4982-B4CF-E8CEB2EDF57D}" destId="{5487C286-C533-4191-B2E8-47F48C379B93}" srcOrd="1" destOrd="0" presId="urn:microsoft.com/office/officeart/2005/8/layout/matrix1"/>
    <dgm:cxn modelId="{1EC174BD-5632-446B-8F17-146DA89BC2B3}" type="presOf" srcId="{85F61B7A-23B3-4591-861C-B65B2E9FEC6E}" destId="{2CF5CE71-12E1-4E70-A134-78411EF746ED}" srcOrd="0" destOrd="0" presId="urn:microsoft.com/office/officeart/2005/8/layout/matrix1"/>
    <dgm:cxn modelId="{1168B740-29D5-4B2D-BBB1-9C21096A670E}" srcId="{15E6CEDD-C547-4721-B46A-87F9FFB909AA}" destId="{85F61B7A-23B3-4591-861C-B65B2E9FEC6E}" srcOrd="0" destOrd="0" parTransId="{7FD2A936-B732-4FF3-B127-E92ED237682F}" sibTransId="{B4AC8B82-E8A9-4443-8979-0EA03DAC4AD8}"/>
    <dgm:cxn modelId="{606C0195-A047-4F82-B9BA-6087E83401B0}" type="presOf" srcId="{E12A3816-9156-4A01-AE21-C121921975E6}" destId="{48BA83D9-63A0-43D8-879A-2843E0899677}" srcOrd="0" destOrd="0" presId="urn:microsoft.com/office/officeart/2005/8/layout/matrix1"/>
    <dgm:cxn modelId="{4C8D74AD-114C-4EA7-8CEB-DB0531E6A953}" type="presOf" srcId="{FDAF13D4-943A-4982-B4CF-E8CEB2EDF57D}" destId="{9D75FF3F-EB2F-4730-B7F3-4C87EF8D8CD3}" srcOrd="0" destOrd="0" presId="urn:microsoft.com/office/officeart/2005/8/layout/matrix1"/>
    <dgm:cxn modelId="{A002CA46-0A44-4D0A-B5C3-9A4C31AC29D9}" type="presOf" srcId="{E12A3816-9156-4A01-AE21-C121921975E6}" destId="{B131D3F8-CFF6-481E-B644-F1BE1038D4C2}" srcOrd="1" destOrd="0" presId="urn:microsoft.com/office/officeart/2005/8/layout/matrix1"/>
    <dgm:cxn modelId="{F3104A50-F802-406D-8A4E-75E9D03FBBDD}" type="presOf" srcId="{8394C159-716D-4D2B-A395-0DB33F2EC0B8}" destId="{E91FB94F-B0B6-4D2A-A565-9637079AE0A5}" srcOrd="0" destOrd="0" presId="urn:microsoft.com/office/officeart/2005/8/layout/matrix1"/>
    <dgm:cxn modelId="{8E7B6E7B-34AB-4282-BFA7-6B4C5F8D31FD}" srcId="{15E6CEDD-C547-4721-B46A-87F9FFB909AA}" destId="{E12A3816-9156-4A01-AE21-C121921975E6}" srcOrd="1" destOrd="0" parTransId="{90AD8C1B-4C4F-47CE-9397-20DA0D8AFD99}" sibTransId="{27D2C644-E0A4-43C6-B625-88C65FB6618E}"/>
    <dgm:cxn modelId="{0996F444-8507-49F7-B3AA-2420783CF593}" type="presParOf" srcId="{E91FB94F-B0B6-4D2A-A565-9637079AE0A5}" destId="{85B23441-B8F4-4F05-93E8-C30692B2A588}" srcOrd="0" destOrd="0" presId="urn:microsoft.com/office/officeart/2005/8/layout/matrix1"/>
    <dgm:cxn modelId="{9C1438CE-7C19-42A3-8390-A5FC37C12CFD}" type="presParOf" srcId="{85B23441-B8F4-4F05-93E8-C30692B2A588}" destId="{2CF5CE71-12E1-4E70-A134-78411EF746ED}" srcOrd="0" destOrd="0" presId="urn:microsoft.com/office/officeart/2005/8/layout/matrix1"/>
    <dgm:cxn modelId="{EA9CD6D1-F777-4DCD-96AE-D1B22D00BFC3}" type="presParOf" srcId="{85B23441-B8F4-4F05-93E8-C30692B2A588}" destId="{C02EAC8E-D41F-425A-A51C-B4544808FB5D}" srcOrd="1" destOrd="0" presId="urn:microsoft.com/office/officeart/2005/8/layout/matrix1"/>
    <dgm:cxn modelId="{FED550F7-8198-4598-B50F-387638FF8E4E}" type="presParOf" srcId="{85B23441-B8F4-4F05-93E8-C30692B2A588}" destId="{48BA83D9-63A0-43D8-879A-2843E0899677}" srcOrd="2" destOrd="0" presId="urn:microsoft.com/office/officeart/2005/8/layout/matrix1"/>
    <dgm:cxn modelId="{13F560EB-6494-4E30-B013-0AC9AB4926E0}" type="presParOf" srcId="{85B23441-B8F4-4F05-93E8-C30692B2A588}" destId="{B131D3F8-CFF6-481E-B644-F1BE1038D4C2}" srcOrd="3" destOrd="0" presId="urn:microsoft.com/office/officeart/2005/8/layout/matrix1"/>
    <dgm:cxn modelId="{5AA10D64-417A-433E-AA8C-ED08D960E465}" type="presParOf" srcId="{85B23441-B8F4-4F05-93E8-C30692B2A588}" destId="{9D75FF3F-EB2F-4730-B7F3-4C87EF8D8CD3}" srcOrd="4" destOrd="0" presId="urn:microsoft.com/office/officeart/2005/8/layout/matrix1"/>
    <dgm:cxn modelId="{F82BC7FF-960C-4320-9948-3D689B6AA803}" type="presParOf" srcId="{85B23441-B8F4-4F05-93E8-C30692B2A588}" destId="{5487C286-C533-4191-B2E8-47F48C379B93}" srcOrd="5" destOrd="0" presId="urn:microsoft.com/office/officeart/2005/8/layout/matrix1"/>
    <dgm:cxn modelId="{D6FB70A0-9A8C-4A41-B01B-8670DFBC8A74}" type="presParOf" srcId="{85B23441-B8F4-4F05-93E8-C30692B2A588}" destId="{37F50761-C92D-406C-8D2D-FC37E6143237}" srcOrd="6" destOrd="0" presId="urn:microsoft.com/office/officeart/2005/8/layout/matrix1"/>
    <dgm:cxn modelId="{2285FD26-B1C3-40BB-9728-1ABA8A26D8CD}" type="presParOf" srcId="{85B23441-B8F4-4F05-93E8-C30692B2A588}" destId="{DD70DCC2-F30F-4022-8BF7-CB7607043370}" srcOrd="7" destOrd="0" presId="urn:microsoft.com/office/officeart/2005/8/layout/matrix1"/>
    <dgm:cxn modelId="{82A4FF83-073C-4CEE-AFDC-888DECBF4131}" type="presParOf" srcId="{E91FB94F-B0B6-4D2A-A565-9637079AE0A5}" destId="{D044F6AF-6846-4668-9030-D5D389D1C0E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5CE71-12E1-4E70-A134-78411EF746ED}">
      <dsp:nvSpPr>
        <dsp:cNvPr id="0" name=""/>
        <dsp:cNvSpPr/>
      </dsp:nvSpPr>
      <dsp:spPr>
        <a:xfrm rot="16200000">
          <a:off x="508000" y="-508000"/>
          <a:ext cx="2032000" cy="3048000"/>
        </a:xfrm>
        <a:prstGeom prst="round1Rect">
          <a:avLst/>
        </a:prstGeom>
        <a:solidFill>
          <a:srgbClr val="882E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altLang="zh-CN" sz="5400" kern="1200" dirty="0"/>
            <a:t>P</a:t>
          </a:r>
          <a:endParaRPr lang="en-US" sz="5400" kern="1200" dirty="0"/>
        </a:p>
      </dsp:txBody>
      <dsp:txXfrm rot="5400000">
        <a:off x="0" y="0"/>
        <a:ext cx="3048000" cy="1524000"/>
      </dsp:txXfrm>
    </dsp:sp>
    <dsp:sp modelId="{48BA83D9-63A0-43D8-879A-2843E0899677}">
      <dsp:nvSpPr>
        <dsp:cNvPr id="0" name=""/>
        <dsp:cNvSpPr/>
      </dsp:nvSpPr>
      <dsp:spPr>
        <a:xfrm>
          <a:off x="3048000" y="0"/>
          <a:ext cx="3048000" cy="2032000"/>
        </a:xfrm>
        <a:prstGeom prst="round1Rect">
          <a:avLst/>
        </a:prstGeom>
        <a:solidFill>
          <a:srgbClr val="882E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sz="5400" kern="1200" dirty="0"/>
            <a:t>E</a:t>
          </a:r>
        </a:p>
      </dsp:txBody>
      <dsp:txXfrm>
        <a:off x="3048000" y="0"/>
        <a:ext cx="3048000" cy="1524000"/>
      </dsp:txXfrm>
    </dsp:sp>
    <dsp:sp modelId="{9D75FF3F-EB2F-4730-B7F3-4C87EF8D8CD3}">
      <dsp:nvSpPr>
        <dsp:cNvPr id="0" name=""/>
        <dsp:cNvSpPr/>
      </dsp:nvSpPr>
      <dsp:spPr>
        <a:xfrm rot="10800000">
          <a:off x="0" y="2032000"/>
          <a:ext cx="3048000" cy="2032000"/>
        </a:xfrm>
        <a:prstGeom prst="round1Rect">
          <a:avLst/>
        </a:prstGeom>
        <a:solidFill>
          <a:srgbClr val="882E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sz="5400" kern="1200" dirty="0"/>
            <a:t>S</a:t>
          </a:r>
        </a:p>
      </dsp:txBody>
      <dsp:txXfrm rot="10800000">
        <a:off x="0" y="2539999"/>
        <a:ext cx="3048000" cy="1524000"/>
      </dsp:txXfrm>
    </dsp:sp>
    <dsp:sp modelId="{37F50761-C92D-406C-8D2D-FC37E6143237}">
      <dsp:nvSpPr>
        <dsp:cNvPr id="0" name=""/>
        <dsp:cNvSpPr/>
      </dsp:nvSpPr>
      <dsp:spPr>
        <a:xfrm rot="5400000">
          <a:off x="3556000" y="1523999"/>
          <a:ext cx="2032000" cy="3048000"/>
        </a:xfrm>
        <a:prstGeom prst="round1Rect">
          <a:avLst/>
        </a:prstGeom>
        <a:solidFill>
          <a:srgbClr val="882E3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sz="5400" kern="1200" dirty="0"/>
            <a:t>T</a:t>
          </a:r>
        </a:p>
      </dsp:txBody>
      <dsp:txXfrm rot="-5400000">
        <a:off x="3048000" y="2539999"/>
        <a:ext cx="3048000" cy="1524000"/>
      </dsp:txXfrm>
    </dsp:sp>
    <dsp:sp modelId="{D044F6AF-6846-4668-9030-D5D389D1C0EE}">
      <dsp:nvSpPr>
        <dsp:cNvPr id="0" name=""/>
        <dsp:cNvSpPr/>
      </dsp:nvSpPr>
      <dsp:spPr>
        <a:xfrm>
          <a:off x="2111892" y="1527942"/>
          <a:ext cx="1828800" cy="1016000"/>
        </a:xfrm>
        <a:prstGeom prst="roundRect">
          <a:avLst/>
        </a:prstGeom>
        <a:solidFill>
          <a:srgbClr val="FCC7B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endParaRPr lang="en-US" sz="4200" kern="1200" dirty="0"/>
        </a:p>
      </dsp:txBody>
      <dsp:txXfrm>
        <a:off x="2161489" y="1577539"/>
        <a:ext cx="1729606" cy="91680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37B56-1EE7-4F3E-A391-8320F5B21FC6}" type="datetimeFigureOut">
              <a:rPr lang="zh-TW" altLang="en-US" smtClean="0"/>
              <a:t>2017/8/13</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1E7A5F-B302-431C-A323-24B5A186696E}" type="slidenum">
              <a:rPr lang="zh-TW" altLang="en-US" smtClean="0"/>
              <a:t>‹#›</a:t>
            </a:fld>
            <a:endParaRPr lang="zh-TW" altLang="en-US"/>
          </a:p>
        </p:txBody>
      </p:sp>
    </p:spTree>
    <p:extLst>
      <p:ext uri="{BB962C8B-B14F-4D97-AF65-F5344CB8AC3E}">
        <p14:creationId xmlns:p14="http://schemas.microsoft.com/office/powerpoint/2010/main" val="1369894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a:t>
            </a:fld>
            <a:endParaRPr lang="zh-TW" altLang="en-US" dirty="0"/>
          </a:p>
        </p:txBody>
      </p:sp>
    </p:spTree>
    <p:extLst>
      <p:ext uri="{BB962C8B-B14F-4D97-AF65-F5344CB8AC3E}">
        <p14:creationId xmlns:p14="http://schemas.microsoft.com/office/powerpoint/2010/main" val="2867834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网红直播，电商平台，社交平台广告等</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15</a:t>
            </a:fld>
            <a:endParaRPr lang="zh-TW" altLang="en-US" dirty="0"/>
          </a:p>
        </p:txBody>
      </p:sp>
    </p:spTree>
    <p:extLst>
      <p:ext uri="{BB962C8B-B14F-4D97-AF65-F5344CB8AC3E}">
        <p14:creationId xmlns:p14="http://schemas.microsoft.com/office/powerpoint/2010/main" val="393183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什么场合 长条凸显是面试及工作比例高</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16</a:t>
            </a:fld>
            <a:endParaRPr lang="zh-TW" altLang="en-US" dirty="0"/>
          </a:p>
        </p:txBody>
      </p:sp>
    </p:spTree>
    <p:extLst>
      <p:ext uri="{BB962C8B-B14F-4D97-AF65-F5344CB8AC3E}">
        <p14:creationId xmlns:p14="http://schemas.microsoft.com/office/powerpoint/2010/main" val="224908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什么场合 长条凸显是面试及工作比例高</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17</a:t>
            </a:fld>
            <a:endParaRPr lang="zh-TW" altLang="en-US" dirty="0"/>
          </a:p>
        </p:txBody>
      </p:sp>
    </p:spTree>
    <p:extLst>
      <p:ext uri="{BB962C8B-B14F-4D97-AF65-F5344CB8AC3E}">
        <p14:creationId xmlns:p14="http://schemas.microsoft.com/office/powerpoint/2010/main" val="3237585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什么场合 长条凸显是面试及工作比例高</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18</a:t>
            </a:fld>
            <a:endParaRPr lang="zh-TW" altLang="en-US" dirty="0"/>
          </a:p>
        </p:txBody>
      </p:sp>
    </p:spTree>
    <p:extLst>
      <p:ext uri="{BB962C8B-B14F-4D97-AF65-F5344CB8AC3E}">
        <p14:creationId xmlns:p14="http://schemas.microsoft.com/office/powerpoint/2010/main" val="1952986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什么场合 长条凸显是面试及工作比例高</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20</a:t>
            </a:fld>
            <a:endParaRPr lang="zh-TW" altLang="en-US" dirty="0"/>
          </a:p>
        </p:txBody>
      </p:sp>
    </p:spTree>
    <p:extLst>
      <p:ext uri="{BB962C8B-B14F-4D97-AF65-F5344CB8AC3E}">
        <p14:creationId xmlns:p14="http://schemas.microsoft.com/office/powerpoint/2010/main" val="1466468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 UV exposure is not immediately felt , so the user may not realize a hazard until the damage is done.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2. The dangers of UV exposure are real, and public ignorance concerning these matters could lead to increased health problems.</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12BA334-A6F7-40D7-917B-87A954096975}" type="slidenum">
              <a:rPr lang="zh-TW" altLang="en-US" smtClean="0"/>
              <a:t>22</a:t>
            </a:fld>
            <a:endParaRPr lang="zh-TW" altLang="en-US" dirty="0"/>
          </a:p>
        </p:txBody>
      </p:sp>
    </p:spTree>
    <p:extLst>
      <p:ext uri="{BB962C8B-B14F-4D97-AF65-F5344CB8AC3E}">
        <p14:creationId xmlns:p14="http://schemas.microsoft.com/office/powerpoint/2010/main" val="332943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0BAEE7-CB7B-4A5A-86FE-75CA8CDE58D4}" type="slidenum">
              <a:rPr lang="zh-TW" altLang="en-US" smtClean="0"/>
              <a:t>2</a:t>
            </a:fld>
            <a:endParaRPr lang="zh-TW" altLang="en-US" dirty="0"/>
          </a:p>
        </p:txBody>
      </p:sp>
    </p:spTree>
    <p:extLst>
      <p:ext uri="{BB962C8B-B14F-4D97-AF65-F5344CB8AC3E}">
        <p14:creationId xmlns:p14="http://schemas.microsoft.com/office/powerpoint/2010/main" val="253988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0BAEE7-CB7B-4A5A-86FE-75CA8CDE58D4}" type="slidenum">
              <a:rPr lang="zh-TW" altLang="en-US" smtClean="0"/>
              <a:t>3</a:t>
            </a:fld>
            <a:endParaRPr lang="zh-TW" altLang="en-US" dirty="0"/>
          </a:p>
        </p:txBody>
      </p:sp>
    </p:spTree>
    <p:extLst>
      <p:ext uri="{BB962C8B-B14F-4D97-AF65-F5344CB8AC3E}">
        <p14:creationId xmlns:p14="http://schemas.microsoft.com/office/powerpoint/2010/main" val="1166197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smtClean="0">
                <a:ln>
                  <a:noFill/>
                </a:ln>
                <a:solidFill>
                  <a:srgbClr val="000000"/>
                </a:solidFill>
                <a:effectLst/>
                <a:uLnTx/>
                <a:uFillTx/>
                <a:latin typeface="Times New Roman" panose="02020603050405020304" pitchFamily="18" charset="0"/>
                <a:ea typeface="標楷體" panose="03000509000000000000" pitchFamily="65" charset="-120"/>
                <a:cs typeface="Times New Roman" panose="02020603050405020304" pitchFamily="18" charset="0"/>
              </a:rPr>
              <a:t>中观</a:t>
            </a:r>
            <a:r>
              <a:rPr kumimoji="0" lang="zh-TW" alt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標楷體" panose="03000509000000000000" pitchFamily="65" charset="-120"/>
                <a:cs typeface="Times New Roman" panose="02020603050405020304" pitchFamily="18" charset="0"/>
              </a:rPr>
              <a:t>：藉由网络广告，提高产品曝光率，促成消费者的直接购买美妆产品。</a:t>
            </a:r>
          </a:p>
          <a:p>
            <a:endParaRPr lang="zh-TW" altLang="en-US" dirty="0"/>
          </a:p>
        </p:txBody>
      </p:sp>
      <p:sp>
        <p:nvSpPr>
          <p:cNvPr id="4" name="投影片編號版面配置區 3"/>
          <p:cNvSpPr>
            <a:spLocks noGrp="1"/>
          </p:cNvSpPr>
          <p:nvPr>
            <p:ph type="sldNum" sz="quarter" idx="10"/>
          </p:nvPr>
        </p:nvSpPr>
        <p:spPr/>
        <p:txBody>
          <a:bodyPr/>
          <a:lstStyle/>
          <a:p>
            <a:fld id="{4CBB84D9-B2E2-4CB4-A809-5E1CAB7C91F8}" type="slidenum">
              <a:rPr lang="zh-TW" altLang="en-US" smtClean="0"/>
              <a:t>8</a:t>
            </a:fld>
            <a:endParaRPr lang="zh-TW" altLang="en-US" dirty="0"/>
          </a:p>
        </p:txBody>
      </p:sp>
    </p:spTree>
    <p:extLst>
      <p:ext uri="{BB962C8B-B14F-4D97-AF65-F5344CB8AC3E}">
        <p14:creationId xmlns:p14="http://schemas.microsoft.com/office/powerpoint/2010/main" val="111322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10</a:t>
            </a:fld>
            <a:endParaRPr lang="zh-TW" altLang="en-US" dirty="0"/>
          </a:p>
        </p:txBody>
      </p:sp>
    </p:spTree>
    <p:extLst>
      <p:ext uri="{BB962C8B-B14F-4D97-AF65-F5344CB8AC3E}">
        <p14:creationId xmlns:p14="http://schemas.microsoft.com/office/powerpoint/2010/main" val="2883967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克劳德</a:t>
            </a:r>
            <a:r>
              <a:rPr lang="en-US" altLang="zh-TW" dirty="0" smtClean="0"/>
              <a:t>·</a:t>
            </a:r>
            <a:r>
              <a:rPr lang="zh-TW" altLang="en-US" dirty="0" smtClean="0"/>
              <a:t>霍普金斯，美国广告史上著名的广告文案撰稿人。他撰写的广告文案，使很多产品闻名于世，他发明新产品强行铺获得方法，发明了试销，发明了用兑换券散发样品，发明了广告文案研究。对奥格威等广告人产生了重要的影响。</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11</a:t>
            </a:fld>
            <a:endParaRPr lang="zh-TW" altLang="en-US" dirty="0"/>
          </a:p>
        </p:txBody>
      </p:sp>
    </p:spTree>
    <p:extLst>
      <p:ext uri="{BB962C8B-B14F-4D97-AF65-F5344CB8AC3E}">
        <p14:creationId xmlns:p14="http://schemas.microsoft.com/office/powerpoint/2010/main" val="111374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开创了中国网络广告之路</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12</a:t>
            </a:fld>
            <a:endParaRPr lang="zh-TW" altLang="en-US" dirty="0"/>
          </a:p>
        </p:txBody>
      </p:sp>
    </p:spTree>
    <p:extLst>
      <p:ext uri="{BB962C8B-B14F-4D97-AF65-F5344CB8AC3E}">
        <p14:creationId xmlns:p14="http://schemas.microsoft.com/office/powerpoint/2010/main" val="110295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13</a:t>
            </a:fld>
            <a:endParaRPr lang="zh-TW" altLang="en-US" dirty="0"/>
          </a:p>
        </p:txBody>
      </p:sp>
    </p:spTree>
    <p:extLst>
      <p:ext uri="{BB962C8B-B14F-4D97-AF65-F5344CB8AC3E}">
        <p14:creationId xmlns:p14="http://schemas.microsoft.com/office/powerpoint/2010/main" val="2180006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什么场合 长条凸显是面试及工作比例高</a:t>
            </a:r>
            <a:endParaRPr lang="zh-TW" altLang="en-US" dirty="0"/>
          </a:p>
        </p:txBody>
      </p:sp>
      <p:sp>
        <p:nvSpPr>
          <p:cNvPr id="4" name="投影片編號版面配置區 3"/>
          <p:cNvSpPr>
            <a:spLocks noGrp="1"/>
          </p:cNvSpPr>
          <p:nvPr>
            <p:ph type="sldNum" sz="quarter" idx="10"/>
          </p:nvPr>
        </p:nvSpPr>
        <p:spPr/>
        <p:txBody>
          <a:bodyPr/>
          <a:lstStyle/>
          <a:p>
            <a:fld id="{4E1E7A5F-B302-431C-A323-24B5A186696E}" type="slidenum">
              <a:rPr lang="zh-TW" altLang="en-US" smtClean="0"/>
              <a:t>14</a:t>
            </a:fld>
            <a:endParaRPr lang="zh-TW" altLang="en-US" dirty="0"/>
          </a:p>
        </p:txBody>
      </p:sp>
    </p:spTree>
    <p:extLst>
      <p:ext uri="{BB962C8B-B14F-4D97-AF65-F5344CB8AC3E}">
        <p14:creationId xmlns:p14="http://schemas.microsoft.com/office/powerpoint/2010/main" val="367640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266034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19521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4781"/>
            <a:ext cx="2057400" cy="32908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54781"/>
            <a:ext cx="6019800" cy="32908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348730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349576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31651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254509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229600" cy="8572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29063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88895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288991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47041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69CEAE2-BAB5-4EAF-BB8D-2A53DE3F9EF8}" type="datetimeFigureOut">
              <a:rPr lang="zh-TW" altLang="en-US" smtClean="0"/>
              <a:t>2017/8/13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887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9CEAE2-BAB5-4EAF-BB8D-2A53DE3F9EF8}" type="datetimeFigureOut">
              <a:rPr lang="zh-TW" altLang="en-US" smtClean="0"/>
              <a:t>2017/8/13</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A10715D-2E45-42BD-A772-E2E6508A5E65}" type="slidenum">
              <a:rPr lang="zh-TW" altLang="en-US" smtClean="0"/>
              <a:t>‹#›</a:t>
            </a:fld>
            <a:endParaRPr lang="zh-TW" altLang="en-US"/>
          </a:p>
        </p:txBody>
      </p:sp>
    </p:spTree>
    <p:extLst>
      <p:ext uri="{BB962C8B-B14F-4D97-AF65-F5344CB8AC3E}">
        <p14:creationId xmlns:p14="http://schemas.microsoft.com/office/powerpoint/2010/main" val="119849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6.jpg"/><Relationship Id="rId4" Type="http://schemas.openxmlformats.org/officeDocument/2006/relationships/image" Target="../media/image3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7321277" y="0"/>
            <a:ext cx="1843849" cy="5143500"/>
          </a:xfrm>
          <a:prstGeom prst="rect">
            <a:avLst/>
          </a:prstGeom>
          <a:solidFill>
            <a:srgbClr val="A9394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3"/>
          <p:cNvSpPr/>
          <p:nvPr/>
        </p:nvSpPr>
        <p:spPr>
          <a:xfrm>
            <a:off x="-1" y="0"/>
            <a:ext cx="1827900" cy="5143500"/>
          </a:xfrm>
          <a:prstGeom prst="rect">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 name="矩形 4"/>
          <p:cNvSpPr/>
          <p:nvPr/>
        </p:nvSpPr>
        <p:spPr>
          <a:xfrm>
            <a:off x="1816732" y="0"/>
            <a:ext cx="1827900" cy="5143500"/>
          </a:xfrm>
          <a:prstGeom prst="rect">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矩形 5"/>
          <p:cNvSpPr/>
          <p:nvPr/>
        </p:nvSpPr>
        <p:spPr>
          <a:xfrm>
            <a:off x="3644633" y="0"/>
            <a:ext cx="1827900" cy="5143500"/>
          </a:xfrm>
          <a:prstGeom prst="rect">
            <a:avLst/>
          </a:prstGeom>
          <a:solidFill>
            <a:srgbClr val="DB6B6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5472250" y="0"/>
            <a:ext cx="1849027" cy="5143500"/>
          </a:xfrm>
          <a:prstGeom prst="rect">
            <a:avLst/>
          </a:prstGeom>
          <a:solidFill>
            <a:srgbClr val="EBA49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矩形 8"/>
          <p:cNvSpPr/>
          <p:nvPr/>
        </p:nvSpPr>
        <p:spPr>
          <a:xfrm>
            <a:off x="1275236" y="1192336"/>
            <a:ext cx="6566693" cy="2758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882E38"/>
              </a:solidFill>
            </a:endParaRPr>
          </a:p>
        </p:txBody>
      </p:sp>
      <p:grpSp>
        <p:nvGrpSpPr>
          <p:cNvPr id="11" name="组合 10"/>
          <p:cNvGrpSpPr/>
          <p:nvPr/>
        </p:nvGrpSpPr>
        <p:grpSpPr>
          <a:xfrm>
            <a:off x="2028826" y="2787775"/>
            <a:ext cx="5086350" cy="905055"/>
            <a:chOff x="2705100" y="2772118"/>
            <a:chExt cx="6781799" cy="1206737"/>
          </a:xfrm>
        </p:grpSpPr>
        <p:grpSp>
          <p:nvGrpSpPr>
            <p:cNvPr id="12" name="组合 18"/>
            <p:cNvGrpSpPr>
              <a:grpSpLocks/>
            </p:cNvGrpSpPr>
            <p:nvPr/>
          </p:nvGrpSpPr>
          <p:grpSpPr bwMode="auto">
            <a:xfrm>
              <a:off x="3257551" y="2772118"/>
              <a:ext cx="5676900" cy="104075"/>
              <a:chOff x="0" y="-211759"/>
              <a:chExt cx="2340260" cy="188153"/>
            </a:xfrm>
          </p:grpSpPr>
          <p:sp>
            <p:nvSpPr>
              <p:cNvPr id="15" name="矩形 19"/>
              <p:cNvSpPr>
                <a:spLocks noChangeArrowheads="1"/>
              </p:cNvSpPr>
              <p:nvPr/>
            </p:nvSpPr>
            <p:spPr bwMode="auto">
              <a:xfrm>
                <a:off x="0" y="-211759"/>
                <a:ext cx="585065" cy="188151"/>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 name="矩形 20"/>
              <p:cNvSpPr>
                <a:spLocks noChangeArrowheads="1"/>
              </p:cNvSpPr>
              <p:nvPr/>
            </p:nvSpPr>
            <p:spPr bwMode="auto">
              <a:xfrm>
                <a:off x="585065" y="-211757"/>
                <a:ext cx="585065" cy="188151"/>
              </a:xfrm>
              <a:prstGeom prst="rect">
                <a:avLst/>
              </a:prstGeom>
              <a:solidFill>
                <a:srgbClr val="882E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7" name="矩形 21"/>
              <p:cNvSpPr>
                <a:spLocks noChangeArrowheads="1"/>
              </p:cNvSpPr>
              <p:nvPr/>
            </p:nvSpPr>
            <p:spPr bwMode="auto">
              <a:xfrm>
                <a:off x="1170130" y="-211757"/>
                <a:ext cx="585065" cy="188151"/>
              </a:xfrm>
              <a:prstGeom prst="rect">
                <a:avLst/>
              </a:prstGeom>
              <a:solidFill>
                <a:srgbClr val="F4B1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4B196"/>
                  </a:solidFill>
                </a:endParaRPr>
              </a:p>
            </p:txBody>
          </p:sp>
          <p:sp>
            <p:nvSpPr>
              <p:cNvPr id="18" name="矩形 22"/>
              <p:cNvSpPr>
                <a:spLocks noChangeArrowheads="1"/>
              </p:cNvSpPr>
              <p:nvPr/>
            </p:nvSpPr>
            <p:spPr bwMode="auto">
              <a:xfrm>
                <a:off x="1755195" y="-211757"/>
                <a:ext cx="585065" cy="188151"/>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14" name="矩形 28"/>
            <p:cNvSpPr>
              <a:spLocks noChangeArrowheads="1"/>
            </p:cNvSpPr>
            <p:nvPr/>
          </p:nvSpPr>
          <p:spPr bwMode="auto">
            <a:xfrm>
              <a:off x="2705100" y="3363303"/>
              <a:ext cx="6781799" cy="61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TW" altLang="en-US" sz="1200" b="1" noProof="1" smtClean="0">
                  <a:solidFill>
                    <a:srgbClr val="882E38"/>
                  </a:solidFill>
                  <a:latin typeface="微軟正黑體" panose="020B0604030504040204" pitchFamily="34" charset="-120"/>
                  <a:ea typeface="微軟正黑體" panose="020B0604030504040204" pitchFamily="34" charset="-120"/>
                  <a:sym typeface="Arial" panose="020B0604020202020204" pitchFamily="34" charset="0"/>
                </a:rPr>
                <a:t>清华大学</a:t>
              </a:r>
              <a:r>
                <a:rPr lang="en-US" altLang="zh-TW" sz="1200" b="1" noProof="1" smtClean="0">
                  <a:solidFill>
                    <a:srgbClr val="882E38"/>
                  </a:solidFill>
                  <a:latin typeface="微軟正黑體" panose="020B0604030504040204" pitchFamily="34" charset="-120"/>
                  <a:ea typeface="微軟正黑體" panose="020B0604030504040204" pitchFamily="34" charset="-120"/>
                  <a:sym typeface="Arial" panose="020B0604020202020204" pitchFamily="34" charset="0"/>
                </a:rPr>
                <a:t>-</a:t>
              </a:r>
              <a:r>
                <a:rPr lang="zh-TW" altLang="en-US" sz="1200" b="1" noProof="1" smtClean="0">
                  <a:solidFill>
                    <a:srgbClr val="882E38"/>
                  </a:solidFill>
                  <a:latin typeface="微軟正黑體" panose="020B0604030504040204" pitchFamily="34" charset="-120"/>
                  <a:ea typeface="微軟正黑體" panose="020B0604030504040204" pitchFamily="34" charset="-120"/>
                  <a:sym typeface="Arial" panose="020B0604020202020204" pitchFamily="34" charset="0"/>
                </a:rPr>
                <a:t>紫荆谷创新创业发展辅导中心 创业家极速锻造研修班第四期 </a:t>
              </a:r>
              <a:r>
                <a:rPr lang="en-US" altLang="zh-TW" sz="1200" b="1" noProof="1" smtClean="0">
                  <a:solidFill>
                    <a:srgbClr val="882E38"/>
                  </a:solidFill>
                  <a:latin typeface="微軟正黑體" panose="020B0604030504040204" pitchFamily="34" charset="-120"/>
                  <a:ea typeface="微軟正黑體" panose="020B0604030504040204" pitchFamily="34" charset="-120"/>
                  <a:sym typeface="Arial" panose="020B0604020202020204" pitchFamily="34" charset="0"/>
                </a:rPr>
                <a:t>2017/08/13</a:t>
              </a:r>
              <a:endParaRPr lang="en-US" altLang="zh-CN" sz="1200" b="1" noProof="1">
                <a:solidFill>
                  <a:srgbClr val="882E38"/>
                </a:solidFill>
                <a:latin typeface="微軟正黑體" panose="020B0604030504040204" pitchFamily="34" charset="-120"/>
                <a:ea typeface="微軟正黑體" panose="020B0604030504040204" pitchFamily="34" charset="-120"/>
                <a:sym typeface="Arial" panose="020B0604020202020204" pitchFamily="34" charset="0"/>
              </a:endParaRPr>
            </a:p>
          </p:txBody>
        </p:sp>
      </p:grpSp>
      <p:pic>
        <p:nvPicPr>
          <p:cNvPr id="2" name="圖片 1"/>
          <p:cNvPicPr>
            <a:picLocks noChangeAspect="1"/>
          </p:cNvPicPr>
          <p:nvPr/>
        </p:nvPicPr>
        <p:blipFill rotWithShape="1">
          <a:blip r:embed="rId3" cstate="print">
            <a:extLst>
              <a:ext uri="{28A0092B-C50C-407E-A947-70E740481C1C}">
                <a14:useLocalDpi xmlns:a14="http://schemas.microsoft.com/office/drawing/2010/main" val="0"/>
              </a:ext>
            </a:extLst>
          </a:blip>
          <a:srcRect l="27093" t="20206" r="28460" b="14856"/>
          <a:stretch/>
        </p:blipFill>
        <p:spPr>
          <a:xfrm>
            <a:off x="1635293" y="1409441"/>
            <a:ext cx="1552420" cy="1275202"/>
          </a:xfrm>
          <a:prstGeom prst="rect">
            <a:avLst/>
          </a:prstGeom>
        </p:spPr>
      </p:pic>
      <p:sp>
        <p:nvSpPr>
          <p:cNvPr id="3" name="矩形 2"/>
          <p:cNvSpPr/>
          <p:nvPr/>
        </p:nvSpPr>
        <p:spPr>
          <a:xfrm>
            <a:off x="3103136" y="1788061"/>
            <a:ext cx="4550379" cy="584775"/>
          </a:xfrm>
          <a:prstGeom prst="rect">
            <a:avLst/>
          </a:prstGeom>
        </p:spPr>
        <p:txBody>
          <a:bodyPr wrap="square">
            <a:spAutoFit/>
          </a:bodyPr>
          <a:lstStyle/>
          <a:p>
            <a:pPr algn="ctr"/>
            <a:r>
              <a:rPr lang="en-US" altLang="zh-CN" sz="3200" dirty="0">
                <a:solidFill>
                  <a:srgbClr val="882E38"/>
                </a:solidFill>
                <a:latin typeface="Algerian" panose="04020705040A02060702" pitchFamily="82" charset="0"/>
              </a:rPr>
              <a:t>Beauty X God </a:t>
            </a:r>
            <a:r>
              <a:rPr lang="zh-TW" altLang="en-US" sz="3200" dirty="0">
                <a:solidFill>
                  <a:srgbClr val="882E38"/>
                </a:solidFill>
              </a:rPr>
              <a:t>美翻啦</a:t>
            </a:r>
            <a:endParaRPr lang="zh-CN" altLang="en-US" sz="3200" dirty="0">
              <a:solidFill>
                <a:srgbClr val="882E38"/>
              </a:solidFill>
            </a:endParaRPr>
          </a:p>
        </p:txBody>
      </p:sp>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4011910"/>
            <a:ext cx="1608590" cy="1072394"/>
          </a:xfrm>
          <a:prstGeom prst="rect">
            <a:avLst/>
          </a:prstGeom>
        </p:spPr>
      </p:pic>
      <p:pic>
        <p:nvPicPr>
          <p:cNvPr id="20" name="圖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49765" y="4026557"/>
            <a:ext cx="1101022" cy="1101022"/>
          </a:xfrm>
          <a:prstGeom prst="rect">
            <a:avLst/>
          </a:prstGeom>
        </p:spPr>
      </p:pic>
      <p:pic>
        <p:nvPicPr>
          <p:cNvPr id="21" name="圖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8660" y="4083918"/>
            <a:ext cx="1488565" cy="890451"/>
          </a:xfrm>
          <a:prstGeom prst="rect">
            <a:avLst/>
          </a:prstGeom>
        </p:spPr>
      </p:pic>
    </p:spTree>
    <p:extLst>
      <p:ext uri="{BB962C8B-B14F-4D97-AF65-F5344CB8AC3E}">
        <p14:creationId xmlns:p14="http://schemas.microsoft.com/office/powerpoint/2010/main" val="318947379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p:cNvGrpSpPr>
            <a:grpSpLocks/>
          </p:cNvGrpSpPr>
          <p:nvPr/>
        </p:nvGrpSpPr>
        <p:grpSpPr bwMode="auto">
          <a:xfrm>
            <a:off x="158930" y="0"/>
            <a:ext cx="79772" cy="720000"/>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46240"/>
            <a:ext cx="2902744"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传统广告与网络广告</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矩形 7"/>
          <p:cNvSpPr>
            <a:spLocks noChangeArrowheads="1"/>
          </p:cNvSpPr>
          <p:nvPr/>
        </p:nvSpPr>
        <p:spPr bwMode="auto">
          <a:xfrm>
            <a:off x="357188" y="418877"/>
            <a:ext cx="290274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000" dirty="0" smtClean="0">
                <a:solidFill>
                  <a:schemeClr val="bg1">
                    <a:lumMod val="50000"/>
                  </a:schemeClr>
                </a:solidFill>
                <a:ea typeface="微软雅黑" panose="020B0503020204020204" pitchFamily="34" charset="-122"/>
                <a:sym typeface="Arial" panose="020B0604020202020204" pitchFamily="34" charset="0"/>
              </a:rPr>
              <a:t>定义与特色</a:t>
            </a:r>
            <a:endParaRPr lang="zh-CN" altLang="en-US" sz="1000" dirty="0">
              <a:solidFill>
                <a:schemeClr val="bg1">
                  <a:lumMod val="50000"/>
                </a:schemeClr>
              </a:solidFill>
              <a:ea typeface="微软雅黑" panose="020B0503020204020204" pitchFamily="34" charset="-122"/>
              <a:sym typeface="Arial" panose="020B0604020202020204" pitchFamily="34" charset="0"/>
            </a:endParaRPr>
          </a:p>
        </p:txBody>
      </p:sp>
      <p:sp>
        <p:nvSpPr>
          <p:cNvPr id="9" name="直接连接符 7"/>
          <p:cNvSpPr>
            <a:spLocks noChangeShapeType="1"/>
          </p:cNvSpPr>
          <p:nvPr/>
        </p:nvSpPr>
        <p:spPr bwMode="auto">
          <a:xfrm>
            <a:off x="390525" y="681831"/>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469590795"/>
              </p:ext>
            </p:extLst>
          </p:nvPr>
        </p:nvGraphicFramePr>
        <p:xfrm>
          <a:off x="32600" y="1089527"/>
          <a:ext cx="9075904" cy="3611208"/>
        </p:xfrm>
        <a:graphic>
          <a:graphicData uri="http://schemas.openxmlformats.org/drawingml/2006/table">
            <a:tbl>
              <a:tblPr firstRow="1" firstCol="1" bandRow="1">
                <a:tableStyleId>{5C22544A-7EE6-4342-B048-85BDC9FD1C3A}</a:tableStyleId>
              </a:tblPr>
              <a:tblGrid>
                <a:gridCol w="1153724">
                  <a:extLst>
                    <a:ext uri="{9D8B030D-6E8A-4147-A177-3AD203B41FA5}">
                      <a16:colId xmlns:a16="http://schemas.microsoft.com/office/drawing/2014/main" val="561252230"/>
                    </a:ext>
                  </a:extLst>
                </a:gridCol>
                <a:gridCol w="3043990">
                  <a:extLst>
                    <a:ext uri="{9D8B030D-6E8A-4147-A177-3AD203B41FA5}">
                      <a16:colId xmlns:a16="http://schemas.microsoft.com/office/drawing/2014/main" val="3215255073"/>
                    </a:ext>
                  </a:extLst>
                </a:gridCol>
                <a:gridCol w="4878190">
                  <a:extLst>
                    <a:ext uri="{9D8B030D-6E8A-4147-A177-3AD203B41FA5}">
                      <a16:colId xmlns:a16="http://schemas.microsoft.com/office/drawing/2014/main" val="3613644216"/>
                    </a:ext>
                  </a:extLst>
                </a:gridCol>
              </a:tblGrid>
              <a:tr h="648072">
                <a:tc>
                  <a:txBody>
                    <a:bodyPr/>
                    <a:lstStyle/>
                    <a:p>
                      <a:pPr algn="ct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800" kern="0" dirty="0" smtClean="0">
                          <a:effectLst/>
                          <a:latin typeface="微軟正黑體" panose="020B0604030504040204" pitchFamily="34" charset="-120"/>
                          <a:ea typeface="微軟正黑體" panose="020B0604030504040204" pitchFamily="34" charset="-120"/>
                        </a:rPr>
                        <a:t>传统广告</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800" kern="0" dirty="0" smtClean="0">
                          <a:effectLst/>
                          <a:latin typeface="微軟正黑體" panose="020B0604030504040204" pitchFamily="34" charset="-120"/>
                          <a:ea typeface="微軟正黑體" panose="020B0604030504040204" pitchFamily="34" charset="-120"/>
                        </a:rPr>
                        <a:t>网络广告</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extLst>
                  <a:ext uri="{0D108BD9-81ED-4DB2-BD59-A6C34878D82A}">
                    <a16:rowId xmlns:a16="http://schemas.microsoft.com/office/drawing/2014/main" val="3556346827"/>
                  </a:ext>
                </a:extLst>
              </a:tr>
              <a:tr h="794091">
                <a:tc>
                  <a:txBody>
                    <a:bodyPr/>
                    <a:lstStyle/>
                    <a:p>
                      <a:pPr algn="ctr">
                        <a:spcAft>
                          <a:spcPts val="0"/>
                        </a:spcAft>
                      </a:pPr>
                      <a:r>
                        <a:rPr lang="zh-TW" sz="1800" kern="0" dirty="0" smtClean="0">
                          <a:effectLst/>
                          <a:latin typeface="微軟正黑體" panose="020B0604030504040204" pitchFamily="34" charset="-120"/>
                          <a:ea typeface="微軟正黑體" panose="020B0604030504040204" pitchFamily="34" charset="-120"/>
                        </a:rPr>
                        <a:t>发布方式</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600" kern="0" dirty="0" smtClean="0">
                          <a:solidFill>
                            <a:srgbClr val="882E38"/>
                          </a:solidFill>
                          <a:effectLst/>
                          <a:latin typeface="微軟正黑體" panose="020B0604030504040204" pitchFamily="34" charset="-120"/>
                          <a:ea typeface="微軟正黑體" panose="020B0604030504040204" pitchFamily="34" charset="-120"/>
                        </a:rPr>
                        <a:t>电视、报纸、杂志、广播、广告牌</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smtClean="0">
                          <a:solidFill>
                            <a:srgbClr val="882E38"/>
                          </a:solidFill>
                          <a:effectLst/>
                          <a:latin typeface="微軟正黑體" panose="020B0604030504040204" pitchFamily="34" charset="-120"/>
                          <a:ea typeface="微軟正黑體" panose="020B0604030504040204" pitchFamily="34" charset="-120"/>
                        </a:rPr>
                        <a:t>(</a:t>
                      </a:r>
                      <a:r>
                        <a:rPr lang="zh-TW" sz="1600" kern="0" dirty="0" smtClean="0">
                          <a:solidFill>
                            <a:srgbClr val="882E38"/>
                          </a:solidFill>
                          <a:effectLst/>
                          <a:latin typeface="微軟正黑體" panose="020B0604030504040204" pitchFamily="34" charset="-120"/>
                          <a:ea typeface="微軟正黑體" panose="020B0604030504040204" pitchFamily="34" charset="-120"/>
                        </a:rPr>
                        <a:t>单向传播</a:t>
                      </a:r>
                      <a:r>
                        <a:rPr lang="en-US" sz="1600" kern="0" dirty="0" smtClean="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tc>
                  <a:txBody>
                    <a:bodyPr/>
                    <a:lstStyle/>
                    <a:p>
                      <a:pPr algn="ctr">
                        <a:spcAft>
                          <a:spcPts val="0"/>
                        </a:spcAft>
                      </a:pPr>
                      <a:r>
                        <a:rPr lang="zh-TW" sz="1600" kern="0" dirty="0" smtClean="0">
                          <a:solidFill>
                            <a:srgbClr val="882E38"/>
                          </a:solidFill>
                          <a:effectLst/>
                          <a:latin typeface="微軟正黑體" panose="020B0604030504040204" pitchFamily="34" charset="-120"/>
                          <a:ea typeface="微軟正黑體" panose="020B0604030504040204" pitchFamily="34" charset="-120"/>
                        </a:rPr>
                        <a:t>网幅广告、电子邮件广告、富媒体广告、关键词广告</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smtClean="0">
                          <a:solidFill>
                            <a:srgbClr val="882E38"/>
                          </a:solidFill>
                          <a:effectLst/>
                          <a:latin typeface="微軟正黑體" panose="020B0604030504040204" pitchFamily="34" charset="-120"/>
                          <a:ea typeface="微軟正黑體" panose="020B0604030504040204" pitchFamily="34" charset="-120"/>
                        </a:rPr>
                        <a:t>(</a:t>
                      </a:r>
                      <a:r>
                        <a:rPr lang="zh-TW" sz="1600" kern="0" dirty="0" smtClean="0">
                          <a:solidFill>
                            <a:srgbClr val="882E38"/>
                          </a:solidFill>
                          <a:effectLst/>
                          <a:latin typeface="微軟正黑體" panose="020B0604030504040204" pitchFamily="34" charset="-120"/>
                          <a:ea typeface="微軟正黑體" panose="020B0604030504040204" pitchFamily="34" charset="-120"/>
                        </a:rPr>
                        <a:t>双向传播、精准投放</a:t>
                      </a:r>
                      <a:r>
                        <a:rPr lang="en-US" sz="1600" kern="0" dirty="0" smtClean="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extLst>
                  <a:ext uri="{0D108BD9-81ED-4DB2-BD59-A6C34878D82A}">
                    <a16:rowId xmlns:a16="http://schemas.microsoft.com/office/drawing/2014/main" val="1364166042"/>
                  </a:ext>
                </a:extLst>
              </a:tr>
              <a:tr h="794091">
                <a:tc>
                  <a:txBody>
                    <a:bodyPr/>
                    <a:lstStyle/>
                    <a:p>
                      <a:pPr algn="ctr">
                        <a:spcAft>
                          <a:spcPts val="0"/>
                        </a:spcAft>
                      </a:pPr>
                      <a:r>
                        <a:rPr lang="zh-TW" sz="1800" kern="0" dirty="0" smtClean="0">
                          <a:effectLst/>
                          <a:latin typeface="微軟正黑體" panose="020B0604030504040204" pitchFamily="34" charset="-120"/>
                          <a:ea typeface="微軟正黑體" panose="020B0604030504040204" pitchFamily="34" charset="-120"/>
                        </a:rPr>
                        <a:t>计价标准</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600" kern="0" dirty="0" smtClean="0">
                          <a:solidFill>
                            <a:srgbClr val="882E38"/>
                          </a:solidFill>
                          <a:effectLst/>
                          <a:latin typeface="微軟正黑體" panose="020B0604030504040204" pitchFamily="34" charset="-120"/>
                          <a:ea typeface="微軟正黑體" panose="020B0604030504040204" pitchFamily="34" charset="-120"/>
                        </a:rPr>
                        <a:t>时间计价</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zh-TW" sz="1600" kern="0" dirty="0" smtClean="0">
                          <a:solidFill>
                            <a:srgbClr val="882E38"/>
                          </a:solidFill>
                          <a:effectLst/>
                          <a:latin typeface="微軟正黑體" panose="020B0604030504040204" pitchFamily="34" charset="-120"/>
                          <a:ea typeface="微軟正黑體" panose="020B0604030504040204" pitchFamily="34" charset="-120"/>
                        </a:rPr>
                        <a:t>空间计价</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smtClean="0">
                          <a:solidFill>
                            <a:srgbClr val="882E38"/>
                          </a:solidFill>
                          <a:effectLst/>
                          <a:latin typeface="微軟正黑體" panose="020B0604030504040204" pitchFamily="34" charset="-120"/>
                          <a:ea typeface="微軟正黑體" panose="020B0604030504040204" pitchFamily="34" charset="-120"/>
                        </a:rPr>
                        <a:t>(</a:t>
                      </a:r>
                      <a:r>
                        <a:rPr lang="zh-TW" sz="1600" kern="0" dirty="0" smtClean="0">
                          <a:solidFill>
                            <a:srgbClr val="882E38"/>
                          </a:solidFill>
                          <a:effectLst/>
                          <a:latin typeface="微軟正黑體" panose="020B0604030504040204" pitchFamily="34" charset="-120"/>
                          <a:ea typeface="微軟正黑體" panose="020B0604030504040204" pitchFamily="34" charset="-120"/>
                        </a:rPr>
                        <a:t>较固定</a:t>
                      </a:r>
                      <a:r>
                        <a:rPr lang="en-US" sz="1600" kern="0" dirty="0" smtClean="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依版面大小</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zh-TW" sz="1600" kern="0" dirty="0" smtClean="0">
                          <a:solidFill>
                            <a:srgbClr val="882E38"/>
                          </a:solidFill>
                          <a:effectLst/>
                          <a:latin typeface="微軟正黑體" panose="020B0604030504040204" pitchFamily="34" charset="-120"/>
                          <a:ea typeface="微軟正黑體" panose="020B0604030504040204" pitchFamily="34" charset="-120"/>
                        </a:rPr>
                        <a:t>点击次数</a:t>
                      </a:r>
                      <a:r>
                        <a:rPr lang="en-US" sz="1600" kern="0" dirty="0" smtClean="0">
                          <a:solidFill>
                            <a:srgbClr val="882E38"/>
                          </a:solidFill>
                          <a:effectLst/>
                          <a:latin typeface="微軟正黑體" panose="020B0604030504040204" pitchFamily="34" charset="-120"/>
                          <a:ea typeface="微軟正黑體" panose="020B0604030504040204" pitchFamily="34" charset="-120"/>
                        </a:rPr>
                        <a:t>(</a:t>
                      </a:r>
                      <a:r>
                        <a:rPr lang="en-US" sz="1600" kern="0" dirty="0">
                          <a:solidFill>
                            <a:srgbClr val="882E38"/>
                          </a:solidFill>
                          <a:effectLst/>
                          <a:latin typeface="微軟正黑體" panose="020B0604030504040204" pitchFamily="34" charset="-120"/>
                          <a:ea typeface="微軟正黑體" panose="020B0604030504040204" pitchFamily="34" charset="-120"/>
                        </a:rPr>
                        <a:t>Cost per click, CPC)</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smtClean="0">
                          <a:solidFill>
                            <a:srgbClr val="882E38"/>
                          </a:solidFill>
                          <a:effectLst/>
                          <a:latin typeface="微軟正黑體" panose="020B0604030504040204" pitchFamily="34" charset="-120"/>
                          <a:ea typeface="微軟正黑體" panose="020B0604030504040204" pitchFamily="34" charset="-120"/>
                        </a:rPr>
                        <a:t>(</a:t>
                      </a:r>
                      <a:r>
                        <a:rPr lang="zh-TW" sz="1600" kern="0" dirty="0" smtClean="0">
                          <a:solidFill>
                            <a:srgbClr val="882E38"/>
                          </a:solidFill>
                          <a:effectLst/>
                          <a:latin typeface="微軟正黑體" panose="020B0604030504040204" pitchFamily="34" charset="-120"/>
                          <a:ea typeface="微軟正黑體" panose="020B0604030504040204" pitchFamily="34" charset="-120"/>
                        </a:rPr>
                        <a:t>差异较大</a:t>
                      </a:r>
                      <a:r>
                        <a:rPr lang="en-US" sz="1600" kern="0" dirty="0" smtClean="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extLst>
                  <a:ext uri="{0D108BD9-81ED-4DB2-BD59-A6C34878D82A}">
                    <a16:rowId xmlns:a16="http://schemas.microsoft.com/office/drawing/2014/main" val="1198534588"/>
                  </a:ext>
                </a:extLst>
              </a:tr>
              <a:tr h="742622">
                <a:tc>
                  <a:txBody>
                    <a:bodyPr/>
                    <a:lstStyle/>
                    <a:p>
                      <a:pPr algn="ctr">
                        <a:spcAft>
                          <a:spcPts val="0"/>
                        </a:spcAft>
                      </a:pPr>
                      <a:r>
                        <a:rPr lang="zh-TW" sz="1800" kern="0" dirty="0" smtClean="0">
                          <a:effectLst/>
                          <a:latin typeface="微軟正黑體" panose="020B0604030504040204" pitchFamily="34" charset="-120"/>
                          <a:ea typeface="微軟正黑體" panose="020B0604030504040204" pitchFamily="34" charset="-120"/>
                        </a:rPr>
                        <a:t>效果评估</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回流率</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smtClean="0">
                          <a:solidFill>
                            <a:srgbClr val="882E38"/>
                          </a:solidFill>
                          <a:effectLst/>
                          <a:latin typeface="微軟正黑體" panose="020B0604030504040204" pitchFamily="34" charset="-120"/>
                          <a:ea typeface="微軟正黑體" panose="020B0604030504040204" pitchFamily="34" charset="-120"/>
                        </a:rPr>
                        <a:t>(</a:t>
                      </a:r>
                      <a:r>
                        <a:rPr lang="zh-TW" altLang="en-US" sz="1600" kern="0" dirty="0" smtClean="0">
                          <a:solidFill>
                            <a:srgbClr val="882E38"/>
                          </a:solidFill>
                          <a:effectLst/>
                          <a:latin typeface="微軟正黑體" panose="020B0604030504040204" pitchFamily="34" charset="-120"/>
                          <a:ea typeface="微軟正黑體" panose="020B0604030504040204" pitchFamily="34" charset="-120"/>
                        </a:rPr>
                        <a:t>估计、较不精准</a:t>
                      </a:r>
                      <a:r>
                        <a:rPr lang="en-US" sz="1600" kern="0" dirty="0" smtClean="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tc>
                  <a:txBody>
                    <a:bodyPr/>
                    <a:lstStyle/>
                    <a:p>
                      <a:pPr algn="ctr">
                        <a:spcAft>
                          <a:spcPts val="0"/>
                        </a:spcAft>
                      </a:pPr>
                      <a:r>
                        <a:rPr lang="zh-TW" sz="1600" kern="0" dirty="0" smtClean="0">
                          <a:solidFill>
                            <a:srgbClr val="882E38"/>
                          </a:solidFill>
                          <a:effectLst/>
                          <a:latin typeface="微軟正黑體" panose="020B0604030504040204" pitchFamily="34" charset="-120"/>
                          <a:ea typeface="微軟正黑體" panose="020B0604030504040204" pitchFamily="34" charset="-120"/>
                        </a:rPr>
                        <a:t>观看次数</a:t>
                      </a:r>
                      <a:endParaRPr lang="en-US" altLang="zh-TW" sz="1600" kern="0" dirty="0" smtClean="0">
                        <a:solidFill>
                          <a:srgbClr val="882E38"/>
                        </a:solidFill>
                        <a:effectLst/>
                        <a:latin typeface="微軟正黑體" panose="020B0604030504040204" pitchFamily="34" charset="-120"/>
                        <a:ea typeface="微軟正黑體" panose="020B0604030504040204" pitchFamily="34" charset="-12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kern="0" dirty="0" smtClean="0">
                          <a:solidFill>
                            <a:srgbClr val="882E38"/>
                          </a:solidFill>
                          <a:effectLst/>
                          <a:latin typeface="微軟正黑體" panose="020B0604030504040204" pitchFamily="34" charset="-120"/>
                          <a:ea typeface="微軟正黑體" panose="020B0604030504040204" pitchFamily="34" charset="-120"/>
                        </a:rPr>
                        <a:t>(</a:t>
                      </a:r>
                      <a:r>
                        <a:rPr lang="zh-TW" altLang="en-US" sz="1600" kern="0" dirty="0" smtClean="0">
                          <a:solidFill>
                            <a:srgbClr val="882E38"/>
                          </a:solidFill>
                          <a:effectLst/>
                          <a:latin typeface="微軟正黑體" panose="020B0604030504040204" pitchFamily="34" charset="-120"/>
                          <a:ea typeface="微軟正黑體" panose="020B0604030504040204" pitchFamily="34" charset="-120"/>
                        </a:rPr>
                        <a:t>较精准</a:t>
                      </a:r>
                      <a:r>
                        <a:rPr lang="en-US" altLang="zh-TW" sz="1600" kern="0" dirty="0" smtClean="0">
                          <a:solidFill>
                            <a:srgbClr val="882E38"/>
                          </a:solidFill>
                          <a:effectLst/>
                          <a:latin typeface="微軟正黑體" panose="020B0604030504040204" pitchFamily="34" charset="-120"/>
                          <a:ea typeface="微軟正黑體" panose="020B0604030504040204" pitchFamily="34" charset="-120"/>
                        </a:rPr>
                        <a:t>)</a:t>
                      </a:r>
                      <a:endParaRPr lang="zh-TW" altLang="zh-TW" sz="1600" kern="100" dirty="0" smtClean="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extLst>
                  <a:ext uri="{0D108BD9-81ED-4DB2-BD59-A6C34878D82A}">
                    <a16:rowId xmlns:a16="http://schemas.microsoft.com/office/drawing/2014/main" val="2638779667"/>
                  </a:ext>
                </a:extLst>
              </a:tr>
              <a:tr h="632332">
                <a:tc>
                  <a:txBody>
                    <a:bodyPr/>
                    <a:lstStyle/>
                    <a:p>
                      <a:pPr algn="ctr">
                        <a:spcAft>
                          <a:spcPts val="0"/>
                        </a:spcAft>
                      </a:pPr>
                      <a:r>
                        <a:rPr lang="zh-TW" sz="1800" kern="0" dirty="0" smtClean="0">
                          <a:effectLst/>
                          <a:latin typeface="微軟正黑體" panose="020B0604030504040204" pitchFamily="34" charset="-120"/>
                          <a:ea typeface="微軟正黑體" panose="020B0604030504040204" pitchFamily="34" charset="-120"/>
                        </a:rPr>
                        <a:t>覆盖范围</a:t>
                      </a:r>
                      <a:endParaRPr 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E38B88"/>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地域性</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a:solidFill>
                            <a:srgbClr val="882E38"/>
                          </a:solidFill>
                          <a:effectLst/>
                          <a:latin typeface="微軟正黑體" panose="020B0604030504040204" pitchFamily="34" charset="-120"/>
                          <a:ea typeface="微軟正黑體" panose="020B0604030504040204" pitchFamily="34" charset="-120"/>
                        </a:rPr>
                        <a:t>(</a:t>
                      </a:r>
                      <a:r>
                        <a:rPr lang="zh-TW" sz="1600" kern="0" dirty="0">
                          <a:solidFill>
                            <a:srgbClr val="882E38"/>
                          </a:solidFill>
                          <a:effectLst/>
                          <a:latin typeface="微軟正黑體" panose="020B0604030504040204" pitchFamily="34" charset="-120"/>
                          <a:ea typeface="微軟正黑體" panose="020B0604030504040204" pitchFamily="34" charset="-120"/>
                        </a:rPr>
                        <a:t>小</a:t>
                      </a:r>
                      <a:r>
                        <a:rPr lang="en-US" sz="1600" kern="0" dirty="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tc>
                  <a:txBody>
                    <a:bodyPr/>
                    <a:lstStyle/>
                    <a:p>
                      <a:pPr algn="ctr">
                        <a:spcAft>
                          <a:spcPts val="0"/>
                        </a:spcAft>
                      </a:pPr>
                      <a:r>
                        <a:rPr lang="zh-TW" sz="1600" kern="0" dirty="0">
                          <a:solidFill>
                            <a:srgbClr val="882E38"/>
                          </a:solidFill>
                          <a:effectLst/>
                          <a:latin typeface="微軟正黑體" panose="020B0604030504040204" pitchFamily="34" charset="-120"/>
                          <a:ea typeface="微軟正黑體" panose="020B0604030504040204" pitchFamily="34" charset="-120"/>
                        </a:rPr>
                        <a:t>全球性</a:t>
                      </a:r>
                      <a:endParaRPr lang="zh-TW" sz="1600" kern="100" dirty="0">
                        <a:solidFill>
                          <a:srgbClr val="882E38"/>
                        </a:solidFill>
                        <a:effectLst/>
                        <a:latin typeface="微軟正黑體" panose="020B0604030504040204" pitchFamily="34" charset="-120"/>
                        <a:ea typeface="微軟正黑體" panose="020B0604030504040204" pitchFamily="34" charset="-120"/>
                      </a:endParaRPr>
                    </a:p>
                    <a:p>
                      <a:pPr algn="ctr">
                        <a:spcAft>
                          <a:spcPts val="0"/>
                        </a:spcAft>
                      </a:pPr>
                      <a:r>
                        <a:rPr lang="en-US" sz="1600" kern="0" dirty="0">
                          <a:solidFill>
                            <a:srgbClr val="882E38"/>
                          </a:solidFill>
                          <a:effectLst/>
                          <a:latin typeface="微軟正黑體" panose="020B0604030504040204" pitchFamily="34" charset="-120"/>
                          <a:ea typeface="微軟正黑體" panose="020B0604030504040204" pitchFamily="34" charset="-120"/>
                        </a:rPr>
                        <a:t>(</a:t>
                      </a:r>
                      <a:r>
                        <a:rPr lang="zh-TW" sz="1600" kern="0" dirty="0">
                          <a:solidFill>
                            <a:srgbClr val="882E38"/>
                          </a:solidFill>
                          <a:effectLst/>
                          <a:latin typeface="微軟正黑體" panose="020B0604030504040204" pitchFamily="34" charset="-120"/>
                          <a:ea typeface="微軟正黑體" panose="020B0604030504040204" pitchFamily="34" charset="-120"/>
                        </a:rPr>
                        <a:t>大</a:t>
                      </a:r>
                      <a:r>
                        <a:rPr lang="en-US" sz="1600" kern="0" dirty="0">
                          <a:solidFill>
                            <a:srgbClr val="882E38"/>
                          </a:solidFill>
                          <a:effectLst/>
                          <a:latin typeface="微軟正黑體" panose="020B0604030504040204" pitchFamily="34" charset="-120"/>
                          <a:ea typeface="微軟正黑體" panose="020B0604030504040204" pitchFamily="34" charset="-120"/>
                        </a:rPr>
                        <a:t>)</a:t>
                      </a:r>
                      <a:endParaRPr lang="zh-TW" sz="1600" kern="100" dirty="0">
                        <a:solidFill>
                          <a:srgbClr val="882E38"/>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74195" marR="74195" marT="0" marB="0" anchor="ctr">
                    <a:solidFill>
                      <a:srgbClr val="FCC7B6"/>
                    </a:solidFill>
                  </a:tcPr>
                </a:tc>
                <a:extLst>
                  <a:ext uri="{0D108BD9-81ED-4DB2-BD59-A6C34878D82A}">
                    <a16:rowId xmlns:a16="http://schemas.microsoft.com/office/drawing/2014/main" val="258113935"/>
                  </a:ext>
                </a:extLst>
              </a:tr>
            </a:tbl>
          </a:graphicData>
        </a:graphic>
      </p:graphicFrame>
    </p:spTree>
    <p:extLst>
      <p:ext uri="{BB962C8B-B14F-4D97-AF65-F5344CB8AC3E}">
        <p14:creationId xmlns:p14="http://schemas.microsoft.com/office/powerpoint/2010/main" val="104557544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43558"/>
            <a:ext cx="8229600" cy="1224136"/>
          </a:xfrm>
        </p:spPr>
        <p:txBody>
          <a:bodyPr>
            <a:normAutofit/>
          </a:bodyPr>
          <a:lstStyle/>
          <a:p>
            <a:pPr marL="0" indent="0">
              <a:buNone/>
            </a:pPr>
            <a:r>
              <a:rPr lang="en-US" altLang="zh-TW" sz="2400" i="1" dirty="0" smtClean="0">
                <a:solidFill>
                  <a:srgbClr val="882E38"/>
                </a:solidFill>
              </a:rPr>
              <a:t>”</a:t>
            </a:r>
            <a:r>
              <a:rPr lang="zh-CN" altLang="en-US" sz="2400" i="1" dirty="0" smtClean="0">
                <a:solidFill>
                  <a:srgbClr val="882E38"/>
                </a:solidFill>
              </a:rPr>
              <a:t>网络广告意指通过网络传递到互联网用户的一种高科技广告运作方式，透过广告横幅、文本链接、多媒体等方法进行投放广告。</a:t>
            </a:r>
            <a:r>
              <a:rPr lang="en-US" altLang="zh-TW" sz="2400" i="1" dirty="0" smtClean="0">
                <a:solidFill>
                  <a:srgbClr val="882E38"/>
                </a:solidFill>
              </a:rPr>
              <a:t>” -</a:t>
            </a:r>
            <a:r>
              <a:rPr lang="zh-CN" altLang="en-US" sz="2400" i="1" dirty="0">
                <a:solidFill>
                  <a:srgbClr val="882E38"/>
                </a:solidFill>
              </a:rPr>
              <a:t> </a:t>
            </a:r>
            <a:r>
              <a:rPr lang="zh-CN" altLang="en-US" sz="2400" i="1" dirty="0" smtClean="0">
                <a:solidFill>
                  <a:srgbClr val="882E38"/>
                </a:solidFill>
              </a:rPr>
              <a:t>霍</a:t>
            </a:r>
            <a:r>
              <a:rPr lang="zh-CN" altLang="en-US" sz="2400" i="1" dirty="0">
                <a:solidFill>
                  <a:srgbClr val="882E38"/>
                </a:solidFill>
              </a:rPr>
              <a:t>普金</a:t>
            </a:r>
            <a:r>
              <a:rPr lang="zh-CN" altLang="en-US" sz="2400" i="1" dirty="0" smtClean="0">
                <a:solidFill>
                  <a:srgbClr val="882E38"/>
                </a:solidFill>
              </a:rPr>
              <a:t>斯</a:t>
            </a:r>
            <a:endParaRPr lang="en-US" altLang="zh-CN" sz="2400" i="1" dirty="0" smtClean="0">
              <a:solidFill>
                <a:srgbClr val="882E38"/>
              </a:solidFill>
            </a:endParaRPr>
          </a:p>
          <a:p>
            <a:pPr marL="0" indent="0">
              <a:buNone/>
            </a:pPr>
            <a:endParaRPr lang="en-US" altLang="zh-CN" dirty="0"/>
          </a:p>
        </p:txBody>
      </p:sp>
      <p:grpSp>
        <p:nvGrpSpPr>
          <p:cNvPr id="4" name="组合 1"/>
          <p:cNvGrpSpPr>
            <a:grpSpLocks/>
          </p:cNvGrpSpPr>
          <p:nvPr/>
        </p:nvGrpSpPr>
        <p:grpSpPr bwMode="auto">
          <a:xfrm>
            <a:off x="158930" y="0"/>
            <a:ext cx="79772" cy="720000"/>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46240"/>
            <a:ext cx="2902744"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网络广告定义</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矩形 7"/>
          <p:cNvSpPr>
            <a:spLocks noChangeArrowheads="1"/>
          </p:cNvSpPr>
          <p:nvPr/>
        </p:nvSpPr>
        <p:spPr bwMode="auto">
          <a:xfrm>
            <a:off x="357188" y="418877"/>
            <a:ext cx="290274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000" dirty="0" smtClean="0">
                <a:solidFill>
                  <a:schemeClr val="bg1">
                    <a:lumMod val="50000"/>
                  </a:schemeClr>
                </a:solidFill>
                <a:ea typeface="微软雅黑" panose="020B0503020204020204" pitchFamily="34" charset="-122"/>
                <a:sym typeface="Arial" panose="020B0604020202020204" pitchFamily="34" charset="0"/>
              </a:rPr>
              <a:t>定义与特色</a:t>
            </a:r>
            <a:endParaRPr lang="zh-CN" altLang="en-US" sz="1000" dirty="0">
              <a:solidFill>
                <a:schemeClr val="bg1">
                  <a:lumMod val="50000"/>
                </a:schemeClr>
              </a:solidFill>
              <a:ea typeface="微软雅黑" panose="020B0503020204020204" pitchFamily="34" charset="-122"/>
              <a:sym typeface="Arial" panose="020B0604020202020204" pitchFamily="34" charset="0"/>
            </a:endParaRPr>
          </a:p>
        </p:txBody>
      </p:sp>
      <p:sp>
        <p:nvSpPr>
          <p:cNvPr id="9" name="直接连接符 7"/>
          <p:cNvSpPr>
            <a:spLocks noChangeShapeType="1"/>
          </p:cNvSpPr>
          <p:nvPr/>
        </p:nvSpPr>
        <p:spPr bwMode="auto">
          <a:xfrm>
            <a:off x="390525" y="681831"/>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grpSp>
        <p:nvGrpSpPr>
          <p:cNvPr id="45" name="群組 44"/>
          <p:cNvGrpSpPr/>
          <p:nvPr/>
        </p:nvGrpSpPr>
        <p:grpSpPr>
          <a:xfrm>
            <a:off x="1154253" y="4306864"/>
            <a:ext cx="3102718" cy="515601"/>
            <a:chOff x="609694" y="2240235"/>
            <a:chExt cx="3102718" cy="515601"/>
          </a:xfrm>
        </p:grpSpPr>
        <p:sp>
          <p:nvSpPr>
            <p:cNvPr id="24" name="文字方塊 23"/>
            <p:cNvSpPr txBox="1"/>
            <p:nvPr/>
          </p:nvSpPr>
          <p:spPr>
            <a:xfrm>
              <a:off x="1187624" y="2294785"/>
              <a:ext cx="2524788" cy="400110"/>
            </a:xfrm>
            <a:prstGeom prst="rect">
              <a:avLst/>
            </a:prstGeom>
            <a:noFill/>
          </p:spPr>
          <p:txBody>
            <a:bodyPr wrap="square" rtlCol="0">
              <a:spAutoFit/>
            </a:bodyPr>
            <a:lstStyle/>
            <a:p>
              <a:r>
                <a:rPr lang="zh-TW" altLang="en-US" sz="2000" b="1" dirty="0" smtClean="0">
                  <a:solidFill>
                    <a:srgbClr val="5B1F26"/>
                  </a:solidFill>
                </a:rPr>
                <a:t>效果持久</a:t>
              </a:r>
              <a:endParaRPr lang="zh-TW" altLang="en-US" sz="2000" b="1" dirty="0">
                <a:solidFill>
                  <a:srgbClr val="5B1F26"/>
                </a:solidFill>
              </a:endParaRPr>
            </a:p>
          </p:txBody>
        </p:sp>
        <p:grpSp>
          <p:nvGrpSpPr>
            <p:cNvPr id="31" name="群組 30"/>
            <p:cNvGrpSpPr/>
            <p:nvPr/>
          </p:nvGrpSpPr>
          <p:grpSpPr>
            <a:xfrm>
              <a:off x="609694" y="2240235"/>
              <a:ext cx="488251" cy="515601"/>
              <a:chOff x="3193444" y="2141382"/>
              <a:chExt cx="709592" cy="709592"/>
            </a:xfrm>
          </p:grpSpPr>
          <p:sp>
            <p:nvSpPr>
              <p:cNvPr id="2" name="橢圓 1"/>
              <p:cNvSpPr/>
              <p:nvPr/>
            </p:nvSpPr>
            <p:spPr>
              <a:xfrm>
                <a:off x="3193444" y="2141382"/>
                <a:ext cx="709592" cy="709592"/>
              </a:xfrm>
              <a:prstGeom prst="ellipse">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47733" y="2272353"/>
                <a:ext cx="601015" cy="438028"/>
              </a:xfrm>
              <a:prstGeom prst="rect">
                <a:avLst/>
              </a:prstGeom>
            </p:spPr>
          </p:pic>
        </p:grpSp>
      </p:grpSp>
      <p:grpSp>
        <p:nvGrpSpPr>
          <p:cNvPr id="48" name="群組 47"/>
          <p:cNvGrpSpPr/>
          <p:nvPr/>
        </p:nvGrpSpPr>
        <p:grpSpPr>
          <a:xfrm>
            <a:off x="1154253" y="3263325"/>
            <a:ext cx="3102719" cy="515601"/>
            <a:chOff x="609693" y="3092614"/>
            <a:chExt cx="3102719" cy="515601"/>
          </a:xfrm>
        </p:grpSpPr>
        <p:grpSp>
          <p:nvGrpSpPr>
            <p:cNvPr id="46" name="群組 45"/>
            <p:cNvGrpSpPr/>
            <p:nvPr/>
          </p:nvGrpSpPr>
          <p:grpSpPr>
            <a:xfrm>
              <a:off x="609693" y="3092614"/>
              <a:ext cx="3102719" cy="515601"/>
              <a:chOff x="609693" y="3092614"/>
              <a:chExt cx="3102719" cy="515601"/>
            </a:xfrm>
          </p:grpSpPr>
          <p:sp>
            <p:nvSpPr>
              <p:cNvPr id="36" name="橢圓 35"/>
              <p:cNvSpPr/>
              <p:nvPr/>
            </p:nvSpPr>
            <p:spPr>
              <a:xfrm>
                <a:off x="609693" y="3092614"/>
                <a:ext cx="488251" cy="515601"/>
              </a:xfrm>
              <a:prstGeom prst="ellipse">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1187624" y="3150358"/>
                <a:ext cx="2524788" cy="400110"/>
              </a:xfrm>
              <a:prstGeom prst="rect">
                <a:avLst/>
              </a:prstGeom>
              <a:noFill/>
            </p:spPr>
            <p:txBody>
              <a:bodyPr wrap="square" rtlCol="0">
                <a:spAutoFit/>
              </a:bodyPr>
              <a:lstStyle/>
              <a:p>
                <a:r>
                  <a:rPr lang="zh-TW" altLang="en-US" sz="2000" b="1" dirty="0" smtClean="0">
                    <a:solidFill>
                      <a:srgbClr val="5B1F26"/>
                    </a:solidFill>
                  </a:rPr>
                  <a:t>互动性强</a:t>
                </a:r>
                <a:endParaRPr lang="zh-TW" altLang="en-US" sz="2000" b="1" dirty="0">
                  <a:solidFill>
                    <a:srgbClr val="5B1F26"/>
                  </a:solidFill>
                </a:endParaRPr>
              </a:p>
            </p:txBody>
          </p:sp>
        </p:grpSp>
        <p:pic>
          <p:nvPicPr>
            <p:cNvPr id="38" name="圖片 3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38121" y="3203835"/>
              <a:ext cx="431394" cy="293157"/>
            </a:xfrm>
            <a:prstGeom prst="rect">
              <a:avLst/>
            </a:prstGeom>
          </p:spPr>
        </p:pic>
      </p:grpSp>
      <p:grpSp>
        <p:nvGrpSpPr>
          <p:cNvPr id="47" name="群組 46"/>
          <p:cNvGrpSpPr/>
          <p:nvPr/>
        </p:nvGrpSpPr>
        <p:grpSpPr>
          <a:xfrm>
            <a:off x="5065884" y="2075820"/>
            <a:ext cx="3179307" cy="729884"/>
            <a:chOff x="537492" y="3802468"/>
            <a:chExt cx="3179307" cy="729884"/>
          </a:xfrm>
        </p:grpSpPr>
        <p:pic>
          <p:nvPicPr>
            <p:cNvPr id="40" name="圖片 39"/>
            <p:cNvPicPr>
              <a:picLocks noChangeAspect="1"/>
            </p:cNvPicPr>
            <p:nvPr/>
          </p:nvPicPr>
          <p:blipFill rotWithShape="1">
            <a:blip r:embed="rId5" cstate="print">
              <a:extLst>
                <a:ext uri="{28A0092B-C50C-407E-A947-70E740481C1C}">
                  <a14:useLocalDpi xmlns:a14="http://schemas.microsoft.com/office/drawing/2010/main" val="0"/>
                </a:ext>
              </a:extLst>
            </a:blip>
            <a:srcRect l="9013" t="7663" r="1529" b="6091"/>
            <a:stretch/>
          </p:blipFill>
          <p:spPr>
            <a:xfrm>
              <a:off x="537492" y="3802468"/>
              <a:ext cx="727556" cy="729884"/>
            </a:xfrm>
            <a:prstGeom prst="rect">
              <a:avLst/>
            </a:prstGeom>
          </p:spPr>
        </p:pic>
        <p:sp>
          <p:nvSpPr>
            <p:cNvPr id="44" name="文字方塊 43"/>
            <p:cNvSpPr txBox="1"/>
            <p:nvPr/>
          </p:nvSpPr>
          <p:spPr>
            <a:xfrm>
              <a:off x="1192011" y="3965440"/>
              <a:ext cx="2524788" cy="400110"/>
            </a:xfrm>
            <a:prstGeom prst="rect">
              <a:avLst/>
            </a:prstGeom>
            <a:noFill/>
          </p:spPr>
          <p:txBody>
            <a:bodyPr wrap="square" rtlCol="0">
              <a:spAutoFit/>
            </a:bodyPr>
            <a:lstStyle/>
            <a:p>
              <a:r>
                <a:rPr lang="zh-TW" altLang="en-US" sz="2000" b="1" dirty="0" smtClean="0">
                  <a:solidFill>
                    <a:srgbClr val="5B1F26"/>
                  </a:solidFill>
                </a:rPr>
                <a:t>针对性强</a:t>
              </a:r>
              <a:endParaRPr lang="zh-TW" altLang="en-US" sz="2000" b="1" dirty="0">
                <a:solidFill>
                  <a:srgbClr val="5B1F26"/>
                </a:solidFill>
              </a:endParaRPr>
            </a:p>
          </p:txBody>
        </p:sp>
      </p:grpSp>
      <p:grpSp>
        <p:nvGrpSpPr>
          <p:cNvPr id="52" name="群組 51"/>
          <p:cNvGrpSpPr/>
          <p:nvPr/>
        </p:nvGrpSpPr>
        <p:grpSpPr>
          <a:xfrm>
            <a:off x="5148064" y="3239859"/>
            <a:ext cx="3162620" cy="562530"/>
            <a:chOff x="549792" y="4517668"/>
            <a:chExt cx="3162620" cy="562530"/>
          </a:xfrm>
        </p:grpSpPr>
        <p:pic>
          <p:nvPicPr>
            <p:cNvPr id="50" name="圖片 49"/>
            <p:cNvPicPr>
              <a:picLocks noChangeAspect="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49792" y="4517668"/>
              <a:ext cx="608052" cy="562530"/>
            </a:xfrm>
            <a:prstGeom prst="rect">
              <a:avLst/>
            </a:prstGeom>
          </p:spPr>
        </p:pic>
        <p:sp>
          <p:nvSpPr>
            <p:cNvPr id="51" name="文字方塊 50"/>
            <p:cNvSpPr txBox="1"/>
            <p:nvPr/>
          </p:nvSpPr>
          <p:spPr>
            <a:xfrm>
              <a:off x="1187624" y="4592641"/>
              <a:ext cx="2524788" cy="400110"/>
            </a:xfrm>
            <a:prstGeom prst="rect">
              <a:avLst/>
            </a:prstGeom>
            <a:noFill/>
          </p:spPr>
          <p:txBody>
            <a:bodyPr wrap="square" rtlCol="0">
              <a:spAutoFit/>
            </a:bodyPr>
            <a:lstStyle/>
            <a:p>
              <a:r>
                <a:rPr lang="zh-TW" altLang="en-US" sz="2000" b="1" dirty="0" smtClean="0">
                  <a:solidFill>
                    <a:srgbClr val="5B1F26"/>
                  </a:solidFill>
                </a:rPr>
                <a:t>广告费用较低</a:t>
              </a:r>
              <a:endParaRPr lang="zh-TW" altLang="en-US" sz="2000" b="1" dirty="0">
                <a:solidFill>
                  <a:srgbClr val="5B1F26"/>
                </a:solidFill>
              </a:endParaRPr>
            </a:p>
          </p:txBody>
        </p:sp>
      </p:grpSp>
      <p:grpSp>
        <p:nvGrpSpPr>
          <p:cNvPr id="54" name="群組 53"/>
          <p:cNvGrpSpPr/>
          <p:nvPr/>
        </p:nvGrpSpPr>
        <p:grpSpPr>
          <a:xfrm>
            <a:off x="1154253" y="2220586"/>
            <a:ext cx="3083326" cy="514800"/>
            <a:chOff x="3712305" y="2220586"/>
            <a:chExt cx="3083326" cy="514800"/>
          </a:xfrm>
        </p:grpSpPr>
        <p:pic>
          <p:nvPicPr>
            <p:cNvPr id="49" name="圖片 48"/>
            <p:cNvPicPr>
              <a:picLocks noChangeAspect="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3712305" y="2220586"/>
              <a:ext cx="503847" cy="514800"/>
            </a:xfrm>
            <a:prstGeom prst="rect">
              <a:avLst/>
            </a:prstGeom>
          </p:spPr>
        </p:pic>
        <p:sp>
          <p:nvSpPr>
            <p:cNvPr id="53" name="文字方塊 52"/>
            <p:cNvSpPr txBox="1"/>
            <p:nvPr/>
          </p:nvSpPr>
          <p:spPr>
            <a:xfrm>
              <a:off x="4270843" y="2240707"/>
              <a:ext cx="2524788" cy="400110"/>
            </a:xfrm>
            <a:prstGeom prst="rect">
              <a:avLst/>
            </a:prstGeom>
            <a:noFill/>
          </p:spPr>
          <p:txBody>
            <a:bodyPr wrap="square" rtlCol="0">
              <a:spAutoFit/>
            </a:bodyPr>
            <a:lstStyle/>
            <a:p>
              <a:r>
                <a:rPr lang="zh-TW" altLang="en-US" sz="2000" b="1" dirty="0" smtClean="0">
                  <a:solidFill>
                    <a:srgbClr val="5B1F26"/>
                  </a:solidFill>
                </a:rPr>
                <a:t>较精确统计观看数量</a:t>
              </a:r>
              <a:endParaRPr lang="zh-TW" altLang="en-US" sz="2000" b="1" dirty="0">
                <a:solidFill>
                  <a:srgbClr val="5B1F26"/>
                </a:solidFill>
              </a:endParaRPr>
            </a:p>
          </p:txBody>
        </p:sp>
      </p:grpSp>
    </p:spTree>
    <p:extLst>
      <p:ext uri="{BB962C8B-B14F-4D97-AF65-F5344CB8AC3E}">
        <p14:creationId xmlns:p14="http://schemas.microsoft.com/office/powerpoint/2010/main" val="403879933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線接點 40"/>
          <p:cNvCxnSpPr/>
          <p:nvPr/>
        </p:nvCxnSpPr>
        <p:spPr>
          <a:xfrm>
            <a:off x="467297" y="873995"/>
            <a:ext cx="0" cy="3763106"/>
          </a:xfrm>
          <a:prstGeom prst="line">
            <a:avLst/>
          </a:prstGeom>
          <a:ln w="19050">
            <a:solidFill>
              <a:srgbClr val="E38B88"/>
            </a:solidFill>
            <a:headEnd type="oval" w="lg" len="lg"/>
          </a:ln>
        </p:spPr>
        <p:style>
          <a:lnRef idx="1">
            <a:schemeClr val="accent1"/>
          </a:lnRef>
          <a:fillRef idx="0">
            <a:schemeClr val="accent1"/>
          </a:fillRef>
          <a:effectRef idx="0">
            <a:schemeClr val="accent1"/>
          </a:effectRef>
          <a:fontRef idx="minor">
            <a:schemeClr val="tx1"/>
          </a:fontRef>
        </p:style>
      </p:cxnSp>
      <p:pic>
        <p:nvPicPr>
          <p:cNvPr id="29" name="圖片 28"/>
          <p:cNvPicPr>
            <a:picLocks noChangeAspect="1"/>
          </p:cNvPicPr>
          <p:nvPr/>
        </p:nvPicPr>
        <p:blipFill rotWithShape="1">
          <a:blip r:embed="rId3" cstate="print">
            <a:extLst>
              <a:ext uri="{28A0092B-C50C-407E-A947-70E740481C1C}">
                <a14:useLocalDpi xmlns:a14="http://schemas.microsoft.com/office/drawing/2010/main" val="0"/>
              </a:ext>
            </a:extLst>
          </a:blip>
          <a:srcRect l="33685" r="2254"/>
          <a:stretch/>
        </p:blipFill>
        <p:spPr>
          <a:xfrm>
            <a:off x="3455368" y="-20539"/>
            <a:ext cx="5688632" cy="5164783"/>
          </a:xfrm>
          <a:prstGeom prst="rect">
            <a:avLst/>
          </a:prstGeom>
        </p:spPr>
      </p:pic>
      <p:grpSp>
        <p:nvGrpSpPr>
          <p:cNvPr id="4" name="组合 1"/>
          <p:cNvGrpSpPr>
            <a:grpSpLocks/>
          </p:cNvGrpSpPr>
          <p:nvPr/>
        </p:nvGrpSpPr>
        <p:grpSpPr bwMode="auto">
          <a:xfrm>
            <a:off x="158930" y="0"/>
            <a:ext cx="79772" cy="720000"/>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46240"/>
            <a:ext cx="2902744"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zh-TW" sz="2000" dirty="0" smtClean="0">
                <a:solidFill>
                  <a:srgbClr val="262626"/>
                </a:solidFill>
                <a:latin typeface="Impact" panose="020B0806030902050204" pitchFamily="34" charset="0"/>
                <a:ea typeface="微软雅黑" panose="020B0503020204020204" pitchFamily="34" charset="-122"/>
              </a:rPr>
              <a:t>中</a:t>
            </a:r>
            <a:r>
              <a:rPr lang="zh-CN" altLang="zh-TW" sz="2000" dirty="0">
                <a:solidFill>
                  <a:srgbClr val="262626"/>
                </a:solidFill>
                <a:latin typeface="Impact" panose="020B0806030902050204" pitchFamily="34" charset="0"/>
                <a:ea typeface="微软雅黑" panose="020B0503020204020204" pitchFamily="34" charset="-122"/>
              </a:rPr>
              <a:t>国网络广告发展史</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矩形 7"/>
          <p:cNvSpPr>
            <a:spLocks noChangeArrowheads="1"/>
          </p:cNvSpPr>
          <p:nvPr/>
        </p:nvSpPr>
        <p:spPr bwMode="auto">
          <a:xfrm>
            <a:off x="357188" y="418877"/>
            <a:ext cx="290274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000" dirty="0" smtClean="0">
                <a:solidFill>
                  <a:schemeClr val="bg1">
                    <a:lumMod val="65000"/>
                  </a:schemeClr>
                </a:solidFill>
              </a:rPr>
              <a:t>历史沿革</a:t>
            </a:r>
            <a:r>
              <a:rPr lang="en-US" altLang="zh-TW" sz="1000" dirty="0" smtClean="0">
                <a:solidFill>
                  <a:schemeClr val="bg1">
                    <a:lumMod val="65000"/>
                  </a:schemeClr>
                </a:solidFill>
              </a:rPr>
              <a:t>&amp;</a:t>
            </a:r>
            <a:r>
              <a:rPr lang="zh-TW" altLang="en-US" sz="1000" dirty="0" smtClean="0">
                <a:solidFill>
                  <a:schemeClr val="bg1">
                    <a:lumMod val="65000"/>
                  </a:schemeClr>
                </a:solidFill>
              </a:rPr>
              <a:t>演变</a:t>
            </a:r>
            <a:endParaRPr lang="zh-TW" altLang="en-US" sz="1000" dirty="0">
              <a:solidFill>
                <a:schemeClr val="bg1">
                  <a:lumMod val="65000"/>
                </a:schemeClr>
              </a:solidFill>
            </a:endParaRPr>
          </a:p>
        </p:txBody>
      </p:sp>
      <p:sp>
        <p:nvSpPr>
          <p:cNvPr id="9" name="直接连接符 7"/>
          <p:cNvSpPr>
            <a:spLocks noChangeShapeType="1"/>
          </p:cNvSpPr>
          <p:nvPr/>
        </p:nvSpPr>
        <p:spPr bwMode="auto">
          <a:xfrm>
            <a:off x="390525" y="681831"/>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11" name="矩形 10"/>
          <p:cNvSpPr/>
          <p:nvPr/>
        </p:nvSpPr>
        <p:spPr>
          <a:xfrm>
            <a:off x="1331640" y="0"/>
            <a:ext cx="2520280" cy="511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rot="20666359">
            <a:off x="2800945" y="1773282"/>
            <a:ext cx="1512169" cy="367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Parallelogram 9"/>
          <p:cNvSpPr/>
          <p:nvPr/>
        </p:nvSpPr>
        <p:spPr>
          <a:xfrm rot="10800000" flipH="1">
            <a:off x="3347865" y="-31502"/>
            <a:ext cx="2016224" cy="5175746"/>
          </a:xfrm>
          <a:prstGeom prst="parallelogram">
            <a:avLst>
              <a:gd name="adj" fmla="val 7325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900"/>
          </a:p>
        </p:txBody>
      </p:sp>
      <p:sp>
        <p:nvSpPr>
          <p:cNvPr id="33" name="Parallelogram 9"/>
          <p:cNvSpPr/>
          <p:nvPr/>
        </p:nvSpPr>
        <p:spPr>
          <a:xfrm rot="10800000" flipH="1">
            <a:off x="2966869" y="-8300"/>
            <a:ext cx="1982564" cy="5142685"/>
          </a:xfrm>
          <a:prstGeom prst="parallelogram">
            <a:avLst>
              <a:gd name="adj" fmla="val 732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ZZ</a:t>
            </a:r>
            <a:endParaRPr lang="tr-TR" sz="900" dirty="0"/>
          </a:p>
        </p:txBody>
      </p:sp>
      <p:sp>
        <p:nvSpPr>
          <p:cNvPr id="42" name="橢圓 41"/>
          <p:cNvSpPr/>
          <p:nvPr/>
        </p:nvSpPr>
        <p:spPr>
          <a:xfrm>
            <a:off x="264797" y="1112740"/>
            <a:ext cx="405000" cy="405000"/>
          </a:xfrm>
          <a:prstGeom prst="ellipse">
            <a:avLst/>
          </a:prstGeom>
          <a:solidFill>
            <a:srgbClr val="E38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endParaRPr lang="zh-TW" altLang="en-US" sz="2400" dirty="0"/>
          </a:p>
        </p:txBody>
      </p:sp>
      <p:sp>
        <p:nvSpPr>
          <p:cNvPr id="43" name="橢圓 42"/>
          <p:cNvSpPr/>
          <p:nvPr/>
        </p:nvSpPr>
        <p:spPr>
          <a:xfrm>
            <a:off x="262594" y="2088146"/>
            <a:ext cx="405000" cy="405000"/>
          </a:xfrm>
          <a:prstGeom prst="ellipse">
            <a:avLst/>
          </a:prstGeom>
          <a:solidFill>
            <a:srgbClr val="E38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2</a:t>
            </a:r>
            <a:endParaRPr lang="zh-TW" altLang="en-US" sz="2400" dirty="0"/>
          </a:p>
        </p:txBody>
      </p:sp>
      <p:sp>
        <p:nvSpPr>
          <p:cNvPr id="55" name="橢圓 54"/>
          <p:cNvSpPr/>
          <p:nvPr/>
        </p:nvSpPr>
        <p:spPr>
          <a:xfrm>
            <a:off x="268607" y="3063552"/>
            <a:ext cx="405000" cy="405000"/>
          </a:xfrm>
          <a:prstGeom prst="ellipse">
            <a:avLst/>
          </a:prstGeom>
          <a:solidFill>
            <a:srgbClr val="E38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3</a:t>
            </a:r>
            <a:endParaRPr lang="zh-TW" altLang="en-US" sz="2400" dirty="0"/>
          </a:p>
        </p:txBody>
      </p:sp>
      <p:sp>
        <p:nvSpPr>
          <p:cNvPr id="56" name="橢圓 55"/>
          <p:cNvSpPr/>
          <p:nvPr/>
        </p:nvSpPr>
        <p:spPr>
          <a:xfrm>
            <a:off x="262594" y="4038958"/>
            <a:ext cx="405000" cy="405000"/>
          </a:xfrm>
          <a:prstGeom prst="ellipse">
            <a:avLst/>
          </a:prstGeom>
          <a:solidFill>
            <a:srgbClr val="E38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4</a:t>
            </a:r>
            <a:endParaRPr lang="zh-TW" altLang="en-US" sz="2400" dirty="0"/>
          </a:p>
        </p:txBody>
      </p:sp>
      <p:sp>
        <p:nvSpPr>
          <p:cNvPr id="13" name="矩形 12"/>
          <p:cNvSpPr/>
          <p:nvPr/>
        </p:nvSpPr>
        <p:spPr>
          <a:xfrm>
            <a:off x="695004" y="989315"/>
            <a:ext cx="2868884" cy="646331"/>
          </a:xfrm>
          <a:prstGeom prst="rect">
            <a:avLst/>
          </a:prstGeom>
        </p:spPr>
        <p:txBody>
          <a:bodyPr wrap="square">
            <a:spAutoFit/>
          </a:bodyPr>
          <a:lstStyle/>
          <a:p>
            <a:r>
              <a:rPr lang="en-US" altLang="zh-TW" b="1" dirty="0" smtClean="0">
                <a:solidFill>
                  <a:srgbClr val="882E38"/>
                </a:solidFill>
              </a:rPr>
              <a:t>1997.03</a:t>
            </a:r>
            <a:r>
              <a:rPr lang="en-US" altLang="zh-TW" dirty="0" smtClean="0">
                <a:solidFill>
                  <a:srgbClr val="882E38"/>
                </a:solidFill>
              </a:rPr>
              <a:t> - IBM</a:t>
            </a:r>
            <a:r>
              <a:rPr lang="zh-TW" altLang="en-US" dirty="0">
                <a:solidFill>
                  <a:srgbClr val="882E38"/>
                </a:solidFill>
              </a:rPr>
              <a:t>、</a:t>
            </a:r>
            <a:r>
              <a:rPr lang="en-US" altLang="zh-TW" dirty="0" smtClean="0">
                <a:solidFill>
                  <a:srgbClr val="882E38"/>
                </a:solidFill>
              </a:rPr>
              <a:t>Intel</a:t>
            </a:r>
          </a:p>
          <a:p>
            <a:r>
              <a:rPr lang="zh-TW" altLang="en-US" dirty="0" smtClean="0">
                <a:solidFill>
                  <a:srgbClr val="882E38"/>
                </a:solidFill>
              </a:rPr>
              <a:t>始于</a:t>
            </a:r>
            <a:r>
              <a:rPr lang="en-US" altLang="zh-TW" dirty="0" err="1" smtClean="0">
                <a:solidFill>
                  <a:srgbClr val="882E38"/>
                </a:solidFill>
              </a:rPr>
              <a:t>ChinaByte</a:t>
            </a:r>
            <a:r>
              <a:rPr lang="zh-TW" altLang="en-US" dirty="0" smtClean="0">
                <a:solidFill>
                  <a:srgbClr val="882E38"/>
                </a:solidFill>
              </a:rPr>
              <a:t>发布广告</a:t>
            </a:r>
            <a:endParaRPr lang="en-US" altLang="zh-TW" dirty="0">
              <a:solidFill>
                <a:srgbClr val="882E38"/>
              </a:solidFill>
            </a:endParaRPr>
          </a:p>
        </p:txBody>
      </p:sp>
      <p:sp>
        <p:nvSpPr>
          <p:cNvPr id="14" name="矩形 13"/>
          <p:cNvSpPr/>
          <p:nvPr/>
        </p:nvSpPr>
        <p:spPr>
          <a:xfrm>
            <a:off x="720378" y="1851670"/>
            <a:ext cx="3347565" cy="923330"/>
          </a:xfrm>
          <a:prstGeom prst="rect">
            <a:avLst/>
          </a:prstGeom>
        </p:spPr>
        <p:txBody>
          <a:bodyPr wrap="square">
            <a:spAutoFit/>
          </a:bodyPr>
          <a:lstStyle/>
          <a:p>
            <a:r>
              <a:rPr lang="en-US" altLang="zh-TW" b="1" dirty="0">
                <a:solidFill>
                  <a:srgbClr val="882E38"/>
                </a:solidFill>
              </a:rPr>
              <a:t>1999</a:t>
            </a:r>
            <a:r>
              <a:rPr lang="zh-TW" altLang="en-US" dirty="0">
                <a:solidFill>
                  <a:srgbClr val="882E38"/>
                </a:solidFill>
              </a:rPr>
              <a:t> </a:t>
            </a:r>
            <a:r>
              <a:rPr lang="en-US" altLang="zh-TW" dirty="0">
                <a:solidFill>
                  <a:srgbClr val="882E38"/>
                </a:solidFill>
              </a:rPr>
              <a:t>- </a:t>
            </a:r>
            <a:r>
              <a:rPr lang="zh-TW" altLang="en-US" dirty="0" smtClean="0">
                <a:solidFill>
                  <a:srgbClr val="882E38"/>
                </a:solidFill>
              </a:rPr>
              <a:t>政府定</a:t>
            </a:r>
            <a:r>
              <a:rPr lang="zh-TW" altLang="en-US" dirty="0">
                <a:solidFill>
                  <a:srgbClr val="882E38"/>
                </a:solidFill>
              </a:rPr>
              <a:t>为上网年，</a:t>
            </a:r>
            <a:endParaRPr lang="en-US" altLang="zh-TW" dirty="0">
              <a:solidFill>
                <a:srgbClr val="882E38"/>
              </a:solidFill>
            </a:endParaRPr>
          </a:p>
          <a:p>
            <a:r>
              <a:rPr lang="zh-TW" altLang="en-US" dirty="0" smtClean="0">
                <a:solidFill>
                  <a:srgbClr val="882E38"/>
                </a:solidFill>
              </a:rPr>
              <a:t>新浪、搜狐、网易、腾讯占了</a:t>
            </a:r>
            <a:r>
              <a:rPr lang="en-US" altLang="zh-TW" dirty="0" smtClean="0">
                <a:solidFill>
                  <a:srgbClr val="882E38"/>
                </a:solidFill>
              </a:rPr>
              <a:t>96.2%</a:t>
            </a:r>
            <a:r>
              <a:rPr lang="zh-TW" altLang="en-US" dirty="0" smtClean="0">
                <a:solidFill>
                  <a:srgbClr val="882E38"/>
                </a:solidFill>
              </a:rPr>
              <a:t>的广告市场。</a:t>
            </a:r>
            <a:endParaRPr lang="en-US" altLang="zh-TW" dirty="0">
              <a:solidFill>
                <a:srgbClr val="882E38"/>
              </a:solidFill>
            </a:endParaRPr>
          </a:p>
        </p:txBody>
      </p:sp>
      <p:sp>
        <p:nvSpPr>
          <p:cNvPr id="15" name="矩形 14"/>
          <p:cNvSpPr/>
          <p:nvPr/>
        </p:nvSpPr>
        <p:spPr>
          <a:xfrm>
            <a:off x="720378" y="3005539"/>
            <a:ext cx="3707606" cy="646331"/>
          </a:xfrm>
          <a:prstGeom prst="rect">
            <a:avLst/>
          </a:prstGeom>
        </p:spPr>
        <p:txBody>
          <a:bodyPr wrap="square">
            <a:spAutoFit/>
          </a:bodyPr>
          <a:lstStyle/>
          <a:p>
            <a:r>
              <a:rPr lang="en-US" altLang="zh-TW" b="1" dirty="0">
                <a:solidFill>
                  <a:srgbClr val="882E38"/>
                </a:solidFill>
              </a:rPr>
              <a:t>2004.09</a:t>
            </a:r>
            <a:r>
              <a:rPr lang="en-US" altLang="zh-TW" dirty="0">
                <a:solidFill>
                  <a:srgbClr val="882E38"/>
                </a:solidFill>
              </a:rPr>
              <a:t> - </a:t>
            </a:r>
            <a:r>
              <a:rPr lang="zh-TW" altLang="en-US" dirty="0" smtClean="0">
                <a:solidFill>
                  <a:srgbClr val="882E38"/>
                </a:solidFill>
              </a:rPr>
              <a:t>苹</a:t>
            </a:r>
            <a:r>
              <a:rPr lang="zh-TW" altLang="en-US" dirty="0">
                <a:solidFill>
                  <a:srgbClr val="882E38"/>
                </a:solidFill>
              </a:rPr>
              <a:t>果公司发布</a:t>
            </a:r>
            <a:r>
              <a:rPr lang="en-US" altLang="zh-TW" dirty="0" err="1" smtClean="0">
                <a:solidFill>
                  <a:srgbClr val="882E38"/>
                </a:solidFill>
              </a:rPr>
              <a:t>iPodder</a:t>
            </a:r>
            <a:r>
              <a:rPr lang="zh-TW" altLang="en-US" dirty="0" smtClean="0">
                <a:solidFill>
                  <a:srgbClr val="882E38"/>
                </a:solidFill>
              </a:rPr>
              <a:t>，</a:t>
            </a:r>
            <a:endParaRPr lang="en-US" altLang="zh-TW" dirty="0" smtClean="0">
              <a:solidFill>
                <a:srgbClr val="882E38"/>
              </a:solidFill>
            </a:endParaRPr>
          </a:p>
          <a:p>
            <a:r>
              <a:rPr lang="zh-TW" altLang="en-US" dirty="0" smtClean="0">
                <a:solidFill>
                  <a:srgbClr val="882E38"/>
                </a:solidFill>
              </a:rPr>
              <a:t>造就了视频广告的问世。</a:t>
            </a:r>
            <a:endParaRPr lang="en-US" altLang="zh-TW" dirty="0">
              <a:solidFill>
                <a:srgbClr val="882E38"/>
              </a:solidFill>
            </a:endParaRPr>
          </a:p>
        </p:txBody>
      </p:sp>
      <p:sp>
        <p:nvSpPr>
          <p:cNvPr id="16" name="矩形 15"/>
          <p:cNvSpPr/>
          <p:nvPr/>
        </p:nvSpPr>
        <p:spPr>
          <a:xfrm>
            <a:off x="720378" y="4074626"/>
            <a:ext cx="1569660" cy="369332"/>
          </a:xfrm>
          <a:prstGeom prst="rect">
            <a:avLst/>
          </a:prstGeom>
        </p:spPr>
        <p:txBody>
          <a:bodyPr wrap="none">
            <a:spAutoFit/>
          </a:bodyPr>
          <a:lstStyle/>
          <a:p>
            <a:r>
              <a:rPr lang="zh-TW" altLang="en-US" dirty="0" smtClean="0">
                <a:solidFill>
                  <a:srgbClr val="882E38"/>
                </a:solidFill>
              </a:rPr>
              <a:t>大数据的发展</a:t>
            </a:r>
            <a:endParaRPr lang="zh-TW" altLang="en-US" dirty="0">
              <a:solidFill>
                <a:srgbClr val="882E38"/>
              </a:solidFill>
            </a:endParaRPr>
          </a:p>
        </p:txBody>
      </p:sp>
      <p:cxnSp>
        <p:nvCxnSpPr>
          <p:cNvPr id="58" name="直線接點 57"/>
          <p:cNvCxnSpPr/>
          <p:nvPr/>
        </p:nvCxnSpPr>
        <p:spPr>
          <a:xfrm flipV="1">
            <a:off x="467297" y="4470204"/>
            <a:ext cx="0" cy="333794"/>
          </a:xfrm>
          <a:prstGeom prst="line">
            <a:avLst/>
          </a:prstGeom>
          <a:ln w="19050">
            <a:solidFill>
              <a:srgbClr val="E38B88"/>
            </a:solidFill>
            <a:head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16699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3999" cy="5143500"/>
          </a:xfrm>
          <a:prstGeom prst="rect">
            <a:avLst/>
          </a:prstGeom>
          <a:solidFill>
            <a:srgbClr val="DB6B6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D75855"/>
          </a:solidFill>
          <a:ln>
            <a:noFill/>
          </a:ln>
        </p:spPr>
        <p:txBody>
          <a:bodyPr lIns="68580" tIns="34290" rIns="68580" bIns="34290" anchor="ctr"/>
          <a:lstStyle/>
          <a:p>
            <a:pPr algn="ctr"/>
            <a:endParaRPr lang="zh-CN" altLang="zh-CN">
              <a:solidFill>
                <a:srgbClr val="FFFFFF"/>
              </a:solidFill>
            </a:endParaRPr>
          </a:p>
        </p:txBody>
      </p:sp>
      <p:sp>
        <p:nvSpPr>
          <p:cNvPr id="5" name="TextBox 3"/>
          <p:cNvSpPr>
            <a:spLocks noChangeArrowheads="1"/>
          </p:cNvSpPr>
          <p:nvPr/>
        </p:nvSpPr>
        <p:spPr bwMode="auto">
          <a:xfrm>
            <a:off x="26988" y="-1340966"/>
            <a:ext cx="3469540" cy="807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4</a:t>
            </a:r>
            <a:endParaRPr lang="zh-CN" altLang="en-US" sz="52000" dirty="0">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现况分析</a:t>
            </a:r>
          </a:p>
        </p:txBody>
      </p:sp>
      <p:sp>
        <p:nvSpPr>
          <p:cNvPr id="7" name="矩形 2"/>
          <p:cNvSpPr>
            <a:spLocks noChangeArrowheads="1"/>
          </p:cNvSpPr>
          <p:nvPr/>
        </p:nvSpPr>
        <p:spPr bwMode="auto">
          <a:xfrm>
            <a:off x="6251735" y="1397001"/>
            <a:ext cx="2504916"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a:solidFill>
                  <a:schemeClr val="bg1"/>
                </a:solidFill>
                <a:latin typeface="Impact" panose="020B0806030902050204" pitchFamily="34" charset="0"/>
                <a:sym typeface="Impact" panose="020B0806030902050204" pitchFamily="34" charset="0"/>
              </a:rPr>
              <a:t>PART FOUR</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9" name="矩形 24">
            <a:extLst>
              <a:ext uri="{FF2B5EF4-FFF2-40B4-BE49-F238E27FC236}">
                <a16:creationId xmlns:a16="http://schemas.microsoft.com/office/drawing/2014/main" id="{61BE0F8F-86AB-4ECB-B0F1-77419E32D1C3}"/>
              </a:ext>
            </a:extLst>
          </p:cNvPr>
          <p:cNvSpPr>
            <a:spLocks noChangeArrowheads="1"/>
          </p:cNvSpPr>
          <p:nvPr/>
        </p:nvSpPr>
        <p:spPr bwMode="auto">
          <a:xfrm>
            <a:off x="6450049" y="2680810"/>
            <a:ext cx="2693950"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en-US" altLang="zh-CN" sz="1200" dirty="0">
                <a:solidFill>
                  <a:schemeClr val="bg1"/>
                </a:solidFill>
                <a:latin typeface="微软雅黑" panose="020B0503020204020204" pitchFamily="34" charset="-122"/>
                <a:sym typeface="微软雅黑" panose="020B0503020204020204" pitchFamily="34" charset="-122"/>
              </a:rPr>
              <a:t>4.1 </a:t>
            </a:r>
            <a:r>
              <a:rPr lang="zh-CN" altLang="en-US" sz="1200" dirty="0">
                <a:solidFill>
                  <a:schemeClr val="bg1"/>
                </a:solidFill>
                <a:latin typeface="微软雅黑" panose="020B0503020204020204" pitchFamily="34" charset="-122"/>
              </a:rPr>
              <a:t>美妆广告和市场管</a:t>
            </a:r>
            <a:r>
              <a:rPr lang="zh-CN" altLang="en-US" sz="1200" dirty="0" smtClean="0">
                <a:solidFill>
                  <a:schemeClr val="bg1"/>
                </a:solidFill>
                <a:latin typeface="微软雅黑" panose="020B0503020204020204" pitchFamily="34" charset="-122"/>
              </a:rPr>
              <a:t>销的</a:t>
            </a:r>
            <a:r>
              <a:rPr lang="zh-CN" altLang="en-US" sz="1200" dirty="0">
                <a:solidFill>
                  <a:schemeClr val="bg1"/>
                </a:solidFill>
                <a:latin typeface="微软雅黑" panose="020B0503020204020204" pitchFamily="34" charset="-122"/>
              </a:rPr>
              <a:t>行业发展</a:t>
            </a:r>
            <a:endParaRPr lang="zh-TW" altLang="zh-TW" sz="1200" dirty="0">
              <a:solidFill>
                <a:schemeClr val="bg1"/>
              </a:solidFill>
              <a:latin typeface="微软雅黑" panose="020B0503020204020204" pitchFamily="34" charset="-122"/>
            </a:endParaRPr>
          </a:p>
          <a:p>
            <a:pPr>
              <a:lnSpc>
                <a:spcPct val="150000"/>
              </a:lnSpc>
            </a:pPr>
            <a:r>
              <a:rPr lang="en-US" altLang="zh-CN" sz="1200" dirty="0">
                <a:solidFill>
                  <a:schemeClr val="bg1"/>
                </a:solidFill>
                <a:latin typeface="微软雅黑" panose="020B0503020204020204" pitchFamily="34" charset="-122"/>
              </a:rPr>
              <a:t>4.2 </a:t>
            </a:r>
            <a:r>
              <a:rPr lang="zh-CN" altLang="en-US" sz="1200" dirty="0">
                <a:solidFill>
                  <a:schemeClr val="bg1"/>
                </a:solidFill>
                <a:latin typeface="微软雅黑" panose="020B0503020204020204" pitchFamily="34" charset="-122"/>
              </a:rPr>
              <a:t>网络广告的影</a:t>
            </a:r>
            <a:r>
              <a:rPr lang="zh-CN" altLang="en-US" sz="1200" dirty="0" smtClean="0">
                <a:solidFill>
                  <a:schemeClr val="bg1"/>
                </a:solidFill>
                <a:latin typeface="微软雅黑" panose="020B0503020204020204" pitchFamily="34" charset="-122"/>
              </a:rPr>
              <a:t>响</a:t>
            </a:r>
            <a:endParaRPr lang="en-GB" altLang="zh-CN" sz="1200" dirty="0">
              <a:solidFill>
                <a:schemeClr val="bg1"/>
              </a:solidFill>
              <a:latin typeface="微软雅黑" panose="020B0503020204020204" pitchFamily="34" charset="-122"/>
            </a:endParaRPr>
          </a:p>
        </p:txBody>
      </p:sp>
    </p:spTree>
    <p:extLst>
      <p:ext uri="{BB962C8B-B14F-4D97-AF65-F5344CB8AC3E}">
        <p14:creationId xmlns:p14="http://schemas.microsoft.com/office/powerpoint/2010/main" val="379278059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Diagram 23">
            <a:extLst>
              <a:ext uri="{FF2B5EF4-FFF2-40B4-BE49-F238E27FC236}">
                <a16:creationId xmlns:a16="http://schemas.microsoft.com/office/drawing/2014/main" id="{36F79617-32B9-4AFE-B8F5-F67BE4DC88EB}"/>
              </a:ext>
            </a:extLst>
          </p:cNvPr>
          <p:cNvGraphicFramePr/>
          <p:nvPr>
            <p:extLst>
              <p:ext uri="{D42A27DB-BD31-4B8C-83A1-F6EECF244321}">
                <p14:modId xmlns:p14="http://schemas.microsoft.com/office/powerpoint/2010/main" val="3316416117"/>
              </p:ext>
            </p:extLst>
          </p:nvPr>
        </p:nvGraphicFramePr>
        <p:xfrm>
          <a:off x="1524000" y="84355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矩形 2">
            <a:extLst>
              <a:ext uri="{FF2B5EF4-FFF2-40B4-BE49-F238E27FC236}">
                <a16:creationId xmlns:a16="http://schemas.microsoft.com/office/drawing/2014/main" id="{E9A55177-52B6-4C06-8C3C-901E44B5E2F1}"/>
              </a:ext>
            </a:extLst>
          </p:cNvPr>
          <p:cNvSpPr>
            <a:spLocks noChangeArrowheads="1"/>
          </p:cNvSpPr>
          <p:nvPr/>
        </p:nvSpPr>
        <p:spPr bwMode="auto">
          <a:xfrm>
            <a:off x="3779912" y="2527376"/>
            <a:ext cx="1368152"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en-US" altLang="zh-CN" sz="4400" dirty="0">
                <a:solidFill>
                  <a:schemeClr val="bg1"/>
                </a:solidFill>
                <a:latin typeface="Impact" panose="020B0806030902050204" pitchFamily="34" charset="0"/>
                <a:sym typeface="Impact" panose="020B0806030902050204" pitchFamily="34" charset="0"/>
              </a:rPr>
              <a:t>PEST</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32" name="矩形 4">
            <a:extLst>
              <a:ext uri="{FF2B5EF4-FFF2-40B4-BE49-F238E27FC236}">
                <a16:creationId xmlns:a16="http://schemas.microsoft.com/office/drawing/2014/main" id="{B7A9C5C4-EE62-43C5-8E71-B4B1C01DFB82}"/>
              </a:ext>
            </a:extLst>
          </p:cNvPr>
          <p:cNvSpPr>
            <a:spLocks noChangeArrowheads="1"/>
          </p:cNvSpPr>
          <p:nvPr/>
        </p:nvSpPr>
        <p:spPr bwMode="auto">
          <a:xfrm>
            <a:off x="2487380" y="2063797"/>
            <a:ext cx="79176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政策</a:t>
            </a:r>
          </a:p>
        </p:txBody>
      </p:sp>
      <p:sp>
        <p:nvSpPr>
          <p:cNvPr id="33" name="矩形 4">
            <a:extLst>
              <a:ext uri="{FF2B5EF4-FFF2-40B4-BE49-F238E27FC236}">
                <a16:creationId xmlns:a16="http://schemas.microsoft.com/office/drawing/2014/main" id="{94B2FC82-60F2-4E43-8DD5-DEBC8E3749F8}"/>
              </a:ext>
            </a:extLst>
          </p:cNvPr>
          <p:cNvSpPr>
            <a:spLocks noChangeArrowheads="1"/>
          </p:cNvSpPr>
          <p:nvPr/>
        </p:nvSpPr>
        <p:spPr bwMode="auto">
          <a:xfrm>
            <a:off x="5767522" y="2063797"/>
            <a:ext cx="76726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经济</a:t>
            </a:r>
          </a:p>
        </p:txBody>
      </p:sp>
      <p:sp>
        <p:nvSpPr>
          <p:cNvPr id="34" name="矩形 4">
            <a:extLst>
              <a:ext uri="{FF2B5EF4-FFF2-40B4-BE49-F238E27FC236}">
                <a16:creationId xmlns:a16="http://schemas.microsoft.com/office/drawing/2014/main" id="{326F6166-076A-4792-B723-F88E829B56BD}"/>
              </a:ext>
            </a:extLst>
          </p:cNvPr>
          <p:cNvSpPr>
            <a:spLocks noChangeArrowheads="1"/>
          </p:cNvSpPr>
          <p:nvPr/>
        </p:nvSpPr>
        <p:spPr bwMode="auto">
          <a:xfrm>
            <a:off x="2466168" y="3224030"/>
            <a:ext cx="83418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社会</a:t>
            </a:r>
          </a:p>
        </p:txBody>
      </p:sp>
      <p:sp>
        <p:nvSpPr>
          <p:cNvPr id="35" name="矩形 4">
            <a:extLst>
              <a:ext uri="{FF2B5EF4-FFF2-40B4-BE49-F238E27FC236}">
                <a16:creationId xmlns:a16="http://schemas.microsoft.com/office/drawing/2014/main" id="{1D189292-C9F9-44E7-AC93-8D3AE00A4D4C}"/>
              </a:ext>
            </a:extLst>
          </p:cNvPr>
          <p:cNvSpPr>
            <a:spLocks noChangeArrowheads="1"/>
          </p:cNvSpPr>
          <p:nvPr/>
        </p:nvSpPr>
        <p:spPr bwMode="auto">
          <a:xfrm>
            <a:off x="5767522" y="3198366"/>
            <a:ext cx="86788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solidFill>
                  <a:schemeClr val="bg1"/>
                </a:solidFill>
                <a:ea typeface="微软雅黑" panose="020B0503020204020204" pitchFamily="34" charset="-122"/>
                <a:sym typeface="Arial" panose="020B0604020202020204" pitchFamily="34" charset="0"/>
              </a:rPr>
              <a:t>科技</a:t>
            </a:r>
          </a:p>
        </p:txBody>
      </p:sp>
      <p:grpSp>
        <p:nvGrpSpPr>
          <p:cNvPr id="36" name="组合 1">
            <a:extLst>
              <a:ext uri="{FF2B5EF4-FFF2-40B4-BE49-F238E27FC236}">
                <a16:creationId xmlns:a16="http://schemas.microsoft.com/office/drawing/2014/main" id="{99D65A4B-1F5B-4196-97D5-B0FDE179DF47}"/>
              </a:ext>
            </a:extLst>
          </p:cNvPr>
          <p:cNvGrpSpPr>
            <a:grpSpLocks/>
          </p:cNvGrpSpPr>
          <p:nvPr/>
        </p:nvGrpSpPr>
        <p:grpSpPr bwMode="auto">
          <a:xfrm>
            <a:off x="210741" y="0"/>
            <a:ext cx="79772" cy="540544"/>
            <a:chOff x="0" y="0"/>
            <a:chExt cx="105725" cy="721610"/>
          </a:xfrm>
        </p:grpSpPr>
        <p:sp>
          <p:nvSpPr>
            <p:cNvPr id="37" name="矩形 4">
              <a:extLst>
                <a:ext uri="{FF2B5EF4-FFF2-40B4-BE49-F238E27FC236}">
                  <a16:creationId xmlns:a16="http://schemas.microsoft.com/office/drawing/2014/main" id="{1DB62186-A7CA-49F9-A242-A58AA40A383F}"/>
                </a:ext>
              </a:extLst>
            </p:cNvPr>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8" name="矩形 5">
              <a:extLst>
                <a:ext uri="{FF2B5EF4-FFF2-40B4-BE49-F238E27FC236}">
                  <a16:creationId xmlns:a16="http://schemas.microsoft.com/office/drawing/2014/main" id="{A7B33E6E-7BC1-46B2-95DB-7E67FB53DE8E}"/>
                </a:ext>
              </a:extLst>
            </p:cNvPr>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39" name="TextBox 6">
            <a:extLst>
              <a:ext uri="{FF2B5EF4-FFF2-40B4-BE49-F238E27FC236}">
                <a16:creationId xmlns:a16="http://schemas.microsoft.com/office/drawing/2014/main" id="{CD19259A-E364-4747-A07D-E36CED4D3640}"/>
              </a:ext>
            </a:extLst>
          </p:cNvPr>
          <p:cNvSpPr>
            <a:spLocks noChangeArrowheads="1"/>
          </p:cNvSpPr>
          <p:nvPr/>
        </p:nvSpPr>
        <p:spPr bwMode="auto">
          <a:xfrm>
            <a:off x="357188" y="72628"/>
            <a:ext cx="290274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en-US" altLang="zh-CN" sz="1500" dirty="0">
                <a:solidFill>
                  <a:srgbClr val="262626"/>
                </a:solidFill>
                <a:latin typeface="Impact" panose="020B0806030902050204" pitchFamily="34" charset="0"/>
                <a:ea typeface="微软雅黑" panose="020B0503020204020204" pitchFamily="34" charset="-122"/>
                <a:sym typeface="Impact" panose="020B0806030902050204" pitchFamily="34" charset="0"/>
              </a:rPr>
              <a:t>PEST Analysis</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0" name="直接连接符 7">
            <a:extLst>
              <a:ext uri="{FF2B5EF4-FFF2-40B4-BE49-F238E27FC236}">
                <a16:creationId xmlns:a16="http://schemas.microsoft.com/office/drawing/2014/main" id="{70EB6EB2-DD76-4679-AA45-8D4804A84FEF}"/>
              </a:ext>
            </a:extLst>
          </p:cNvPr>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41" name="矩形 5">
            <a:extLst>
              <a:ext uri="{FF2B5EF4-FFF2-40B4-BE49-F238E27FC236}">
                <a16:creationId xmlns:a16="http://schemas.microsoft.com/office/drawing/2014/main" id="{6450131D-6629-4043-908C-88A0136998AC}"/>
              </a:ext>
            </a:extLst>
          </p:cNvPr>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smtClean="0">
                <a:solidFill>
                  <a:schemeClr val="bg1">
                    <a:lumMod val="50000"/>
                  </a:schemeClr>
                </a:solidFill>
                <a:ea typeface="微软雅黑" panose="020B0503020204020204" pitchFamily="34" charset="-122"/>
                <a:sym typeface="Arial" panose="020B0604020202020204" pitchFamily="34" charset="0"/>
              </a:rPr>
              <a:t>四个面向进行分析</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78079694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en-US" altLang="zh-CN" sz="1500" dirty="0">
                <a:solidFill>
                  <a:srgbClr val="262626"/>
                </a:solidFill>
                <a:latin typeface="Impact" panose="020B0806030902050204" pitchFamily="34" charset="0"/>
                <a:ea typeface="微软雅黑" panose="020B0503020204020204" pitchFamily="34" charset="-122"/>
                <a:sym typeface="Impact" panose="020B0806030902050204" pitchFamily="34" charset="0"/>
              </a:rPr>
              <a:t>PEST Analysis</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smtClean="0">
                <a:solidFill>
                  <a:schemeClr val="bg1">
                    <a:lumMod val="50000"/>
                  </a:schemeClr>
                </a:solidFill>
                <a:ea typeface="微软雅黑" panose="020B0503020204020204" pitchFamily="34" charset="-122"/>
                <a:sym typeface="Arial" panose="020B0604020202020204" pitchFamily="34" charset="0"/>
              </a:rPr>
              <a:t>四个面向进行分析</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30" name="矩形 4">
            <a:extLst>
              <a:ext uri="{FF2B5EF4-FFF2-40B4-BE49-F238E27FC236}">
                <a16:creationId xmlns:a16="http://schemas.microsoft.com/office/drawing/2014/main" id="{DF7D2521-FEAF-4A6A-BED3-B6E3F6E0300D}"/>
              </a:ext>
            </a:extLst>
          </p:cNvPr>
          <p:cNvSpPr>
            <a:spLocks noChangeArrowheads="1"/>
          </p:cNvSpPr>
          <p:nvPr/>
        </p:nvSpPr>
        <p:spPr bwMode="auto">
          <a:xfrm>
            <a:off x="494945" y="1041405"/>
            <a:ext cx="12241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政策 </a:t>
            </a:r>
            <a:r>
              <a:rPr lang="en-GB" altLang="zh-CN" sz="2400" dirty="0">
                <a:ea typeface="微软雅黑" panose="020B0503020204020204" pitchFamily="34" charset="-122"/>
                <a:sym typeface="Arial" panose="020B0604020202020204" pitchFamily="34" charset="0"/>
              </a:rPr>
              <a:t>(P)</a:t>
            </a:r>
            <a:endParaRPr lang="zh-CN" altLang="en-US" sz="2400" dirty="0">
              <a:ea typeface="微软雅黑" panose="020B0503020204020204" pitchFamily="34" charset="-122"/>
              <a:sym typeface="Arial" panose="020B0604020202020204" pitchFamily="34" charset="0"/>
            </a:endParaRPr>
          </a:p>
        </p:txBody>
      </p:sp>
      <p:sp>
        <p:nvSpPr>
          <p:cNvPr id="24" name="TextBox 23">
            <a:extLst>
              <a:ext uri="{FF2B5EF4-FFF2-40B4-BE49-F238E27FC236}">
                <a16:creationId xmlns:a16="http://schemas.microsoft.com/office/drawing/2014/main" id="{F20AA9D3-1128-4FC8-8B85-EF24D6E2EABA}"/>
              </a:ext>
            </a:extLst>
          </p:cNvPr>
          <p:cNvSpPr txBox="1"/>
          <p:nvPr/>
        </p:nvSpPr>
        <p:spPr>
          <a:xfrm>
            <a:off x="494945" y="1477857"/>
            <a:ext cx="5117579"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国务院推动电子商务发展</a:t>
            </a:r>
            <a:endParaRPr lang="en-GB" altLang="zh-CN" dirty="0"/>
          </a:p>
          <a:p>
            <a:pPr marL="285750" indent="-285750">
              <a:buFont typeface="Arial" panose="020B0604020202020204" pitchFamily="34" charset="0"/>
              <a:buChar char="•"/>
            </a:pPr>
            <a:r>
              <a:rPr lang="zh-CN" altLang="en-US" dirty="0"/>
              <a:t>针对</a:t>
            </a:r>
            <a:r>
              <a:rPr lang="en-GB" altLang="zh-CN" dirty="0"/>
              <a:t>O2O</a:t>
            </a:r>
            <a:r>
              <a:rPr lang="zh-CN" altLang="en-US" dirty="0"/>
              <a:t>发布</a:t>
            </a:r>
            <a:endParaRPr lang="en-GB" altLang="zh-CN" dirty="0"/>
          </a:p>
        </p:txBody>
      </p:sp>
      <p:sp>
        <p:nvSpPr>
          <p:cNvPr id="33" name="矩形 4">
            <a:extLst>
              <a:ext uri="{FF2B5EF4-FFF2-40B4-BE49-F238E27FC236}">
                <a16:creationId xmlns:a16="http://schemas.microsoft.com/office/drawing/2014/main" id="{8E4B8D85-564C-42F7-B681-036EE4651952}"/>
              </a:ext>
            </a:extLst>
          </p:cNvPr>
          <p:cNvSpPr>
            <a:spLocks noChangeArrowheads="1"/>
          </p:cNvSpPr>
          <p:nvPr/>
        </p:nvSpPr>
        <p:spPr bwMode="auto">
          <a:xfrm>
            <a:off x="503705" y="2381819"/>
            <a:ext cx="12241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经济 </a:t>
            </a:r>
            <a:r>
              <a:rPr lang="en-GB" altLang="zh-CN" sz="2400" dirty="0">
                <a:ea typeface="微软雅黑" panose="020B0503020204020204" pitchFamily="34" charset="-122"/>
                <a:sym typeface="Arial" panose="020B0604020202020204" pitchFamily="34" charset="0"/>
              </a:rPr>
              <a:t>(</a:t>
            </a:r>
            <a:r>
              <a:rPr lang="en-US" altLang="zh-CN" sz="2400" dirty="0">
                <a:ea typeface="微软雅黑" panose="020B0503020204020204" pitchFamily="34" charset="-122"/>
                <a:sym typeface="Arial" panose="020B0604020202020204" pitchFamily="34" charset="0"/>
              </a:rPr>
              <a:t>E</a:t>
            </a:r>
            <a:r>
              <a:rPr lang="en-GB" altLang="zh-CN" sz="2400" dirty="0">
                <a:ea typeface="微软雅黑" panose="020B0503020204020204" pitchFamily="34" charset="-122"/>
                <a:sym typeface="Arial" panose="020B0604020202020204" pitchFamily="34" charset="0"/>
              </a:rPr>
              <a:t>)</a:t>
            </a:r>
            <a:endParaRPr lang="zh-CN" altLang="en-US" sz="2400" dirty="0">
              <a:ea typeface="微软雅黑" panose="020B0503020204020204" pitchFamily="34" charset="-122"/>
              <a:sym typeface="Arial" panose="020B0604020202020204" pitchFamily="34" charset="0"/>
            </a:endParaRPr>
          </a:p>
        </p:txBody>
      </p:sp>
      <p:sp>
        <p:nvSpPr>
          <p:cNvPr id="37" name="TextBox 36">
            <a:extLst>
              <a:ext uri="{FF2B5EF4-FFF2-40B4-BE49-F238E27FC236}">
                <a16:creationId xmlns:a16="http://schemas.microsoft.com/office/drawing/2014/main" id="{079E679C-6D22-4EB4-B775-A4620497EEA5}"/>
              </a:ext>
            </a:extLst>
          </p:cNvPr>
          <p:cNvSpPr txBox="1"/>
          <p:nvPr/>
        </p:nvSpPr>
        <p:spPr>
          <a:xfrm>
            <a:off x="503705" y="2820401"/>
            <a:ext cx="442833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中国的美妆市场平均增长率为 </a:t>
            </a:r>
            <a:r>
              <a:rPr lang="en-GB" altLang="zh-CN" dirty="0"/>
              <a:t>20.6%</a:t>
            </a:r>
          </a:p>
          <a:p>
            <a:pPr marL="285750" indent="-285750">
              <a:buFont typeface="Arial" panose="020B0604020202020204" pitchFamily="34" charset="0"/>
              <a:buChar char="•"/>
            </a:pPr>
            <a:r>
              <a:rPr lang="zh-CN" altLang="en-US" dirty="0"/>
              <a:t>多元文化的线上广告</a:t>
            </a:r>
            <a:r>
              <a:rPr lang="zh-CN" altLang="en-US" dirty="0" smtClean="0"/>
              <a:t>方式</a:t>
            </a:r>
            <a:endParaRPr lang="en-GB" altLang="zh-CN" dirty="0"/>
          </a:p>
        </p:txBody>
      </p:sp>
      <p:pic>
        <p:nvPicPr>
          <p:cNvPr id="39" name="Picture 38">
            <a:extLst>
              <a:ext uri="{FF2B5EF4-FFF2-40B4-BE49-F238E27FC236}">
                <a16:creationId xmlns:a16="http://schemas.microsoft.com/office/drawing/2014/main" id="{5EB378D1-09CB-440B-871C-0133F6FBD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059" y="182930"/>
            <a:ext cx="3281924" cy="2198889"/>
          </a:xfrm>
          <a:prstGeom prst="rect">
            <a:avLst/>
          </a:prstGeom>
        </p:spPr>
      </p:pic>
      <p:pic>
        <p:nvPicPr>
          <p:cNvPr id="41" name="Picture 40">
            <a:extLst>
              <a:ext uri="{FF2B5EF4-FFF2-40B4-BE49-F238E27FC236}">
                <a16:creationId xmlns:a16="http://schemas.microsoft.com/office/drawing/2014/main" id="{371526DB-8907-42C8-A219-ABEC221EE8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2907" y="2418061"/>
            <a:ext cx="3548228" cy="2509089"/>
          </a:xfrm>
          <a:prstGeom prst="rect">
            <a:avLst/>
          </a:prstGeom>
        </p:spPr>
      </p:pic>
    </p:spTree>
    <p:extLst>
      <p:ext uri="{BB962C8B-B14F-4D97-AF65-F5344CB8AC3E}">
        <p14:creationId xmlns:p14="http://schemas.microsoft.com/office/powerpoint/2010/main" val="225319591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en-US" altLang="zh-CN" sz="1500" dirty="0">
                <a:solidFill>
                  <a:srgbClr val="262626"/>
                </a:solidFill>
                <a:latin typeface="Impact" panose="020B0806030902050204" pitchFamily="34" charset="0"/>
                <a:ea typeface="微软雅黑" panose="020B0503020204020204" pitchFamily="34" charset="-122"/>
                <a:sym typeface="Impact" panose="020B0806030902050204" pitchFamily="34" charset="0"/>
              </a:rPr>
              <a:t>PEST Analysis</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smtClean="0">
                <a:solidFill>
                  <a:schemeClr val="bg1">
                    <a:lumMod val="50000"/>
                  </a:schemeClr>
                </a:solidFill>
                <a:ea typeface="微软雅黑" panose="020B0503020204020204" pitchFamily="34" charset="-122"/>
                <a:sym typeface="Arial" panose="020B0604020202020204" pitchFamily="34" charset="0"/>
              </a:rPr>
              <a:t>四个面向进行分析</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24" name="TextBox 23">
            <a:extLst>
              <a:ext uri="{FF2B5EF4-FFF2-40B4-BE49-F238E27FC236}">
                <a16:creationId xmlns:a16="http://schemas.microsoft.com/office/drawing/2014/main" id="{F20AA9D3-1128-4FC8-8B85-EF24D6E2EABA}"/>
              </a:ext>
            </a:extLst>
          </p:cNvPr>
          <p:cNvSpPr txBox="1"/>
          <p:nvPr/>
        </p:nvSpPr>
        <p:spPr>
          <a:xfrm>
            <a:off x="494945" y="1477857"/>
            <a:ext cx="530119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人们乐于分享他们的生活，网红推销广告被延伸</a:t>
            </a:r>
            <a:endParaRPr lang="en-GB" altLang="zh-CN" dirty="0"/>
          </a:p>
          <a:p>
            <a:pPr marL="285750" indent="-285750">
              <a:buFont typeface="Arial" panose="020B0604020202020204" pitchFamily="34" charset="0"/>
              <a:buChar char="•"/>
            </a:pPr>
            <a:r>
              <a:rPr lang="zh-CN" altLang="en-US" dirty="0"/>
              <a:t>生活水平提升，消费提升</a:t>
            </a:r>
            <a:endParaRPr lang="en-GB" altLang="zh-CN" dirty="0"/>
          </a:p>
        </p:txBody>
      </p:sp>
      <p:sp>
        <p:nvSpPr>
          <p:cNvPr id="36" name="矩形 4">
            <a:extLst>
              <a:ext uri="{FF2B5EF4-FFF2-40B4-BE49-F238E27FC236}">
                <a16:creationId xmlns:a16="http://schemas.microsoft.com/office/drawing/2014/main" id="{6D3EC298-3D41-4A5A-B8E4-D9F664CF648D}"/>
              </a:ext>
            </a:extLst>
          </p:cNvPr>
          <p:cNvSpPr>
            <a:spLocks noChangeArrowheads="1"/>
          </p:cNvSpPr>
          <p:nvPr/>
        </p:nvSpPr>
        <p:spPr bwMode="auto">
          <a:xfrm>
            <a:off x="433000" y="2325358"/>
            <a:ext cx="12241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科技 </a:t>
            </a:r>
            <a:r>
              <a:rPr lang="en-GB" altLang="zh-CN" sz="2400" dirty="0">
                <a:ea typeface="微软雅黑" panose="020B0503020204020204" pitchFamily="34" charset="-122"/>
                <a:sym typeface="Arial" panose="020B0604020202020204" pitchFamily="34" charset="0"/>
              </a:rPr>
              <a:t>(T)</a:t>
            </a:r>
            <a:endParaRPr lang="zh-CN" altLang="en-US" sz="2400" dirty="0">
              <a:ea typeface="微软雅黑" panose="020B0503020204020204" pitchFamily="34" charset="-122"/>
              <a:sym typeface="Arial" panose="020B0604020202020204" pitchFamily="34" charset="0"/>
            </a:endParaRPr>
          </a:p>
        </p:txBody>
      </p:sp>
      <p:sp>
        <p:nvSpPr>
          <p:cNvPr id="37" name="TextBox 36">
            <a:extLst>
              <a:ext uri="{FF2B5EF4-FFF2-40B4-BE49-F238E27FC236}">
                <a16:creationId xmlns:a16="http://schemas.microsoft.com/office/drawing/2014/main" id="{079E679C-6D22-4EB4-B775-A4620497EEA5}"/>
              </a:ext>
            </a:extLst>
          </p:cNvPr>
          <p:cNvSpPr txBox="1"/>
          <p:nvPr/>
        </p:nvSpPr>
        <p:spPr>
          <a:xfrm>
            <a:off x="494945" y="2906213"/>
            <a:ext cx="479713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移动智能终端的发展，提供了购物的便利</a:t>
            </a:r>
            <a:endParaRPr lang="en-GB" altLang="zh-CN" dirty="0"/>
          </a:p>
          <a:p>
            <a:pPr marL="285750" indent="-285750">
              <a:buFont typeface="Arial" panose="020B0604020202020204" pitchFamily="34" charset="0"/>
              <a:buChar char="•"/>
            </a:pPr>
            <a:r>
              <a:rPr lang="zh-CN" altLang="en-US" dirty="0"/>
              <a:t>互联网的普及</a:t>
            </a:r>
            <a:endParaRPr lang="en-GB" altLang="zh-CN" dirty="0"/>
          </a:p>
        </p:txBody>
      </p:sp>
      <p:sp>
        <p:nvSpPr>
          <p:cNvPr id="15" name="矩形 4">
            <a:extLst>
              <a:ext uri="{FF2B5EF4-FFF2-40B4-BE49-F238E27FC236}">
                <a16:creationId xmlns:a16="http://schemas.microsoft.com/office/drawing/2014/main" id="{66C72A59-0561-4557-B8D3-689971C637B7}"/>
              </a:ext>
            </a:extLst>
          </p:cNvPr>
          <p:cNvSpPr>
            <a:spLocks noChangeArrowheads="1"/>
          </p:cNvSpPr>
          <p:nvPr/>
        </p:nvSpPr>
        <p:spPr bwMode="auto">
          <a:xfrm>
            <a:off x="429128" y="1057396"/>
            <a:ext cx="122413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社会 </a:t>
            </a:r>
            <a:r>
              <a:rPr lang="en-GB" altLang="zh-CN" sz="2400" dirty="0">
                <a:ea typeface="微软雅黑" panose="020B0503020204020204" pitchFamily="34" charset="-122"/>
                <a:sym typeface="Arial" panose="020B0604020202020204" pitchFamily="34" charset="0"/>
              </a:rPr>
              <a:t>(S)</a:t>
            </a:r>
            <a:endParaRPr lang="zh-CN" altLang="en-US" sz="2400" dirty="0">
              <a:ea typeface="微软雅黑" panose="020B0503020204020204" pitchFamily="34" charset="-122"/>
              <a:sym typeface="Arial" panose="020B0604020202020204" pitchFamily="34" charset="0"/>
            </a:endParaRPr>
          </a:p>
        </p:txBody>
      </p:sp>
      <p:pic>
        <p:nvPicPr>
          <p:cNvPr id="9" name="Picture 8">
            <a:extLst>
              <a:ext uri="{FF2B5EF4-FFF2-40B4-BE49-F238E27FC236}">
                <a16:creationId xmlns:a16="http://schemas.microsoft.com/office/drawing/2014/main" id="{DF50928B-897E-4219-851A-0CE111380D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109"/>
          <a:stretch/>
        </p:blipFill>
        <p:spPr>
          <a:xfrm>
            <a:off x="5796136" y="1125406"/>
            <a:ext cx="2832401" cy="2687681"/>
          </a:xfrm>
          <a:prstGeom prst="rect">
            <a:avLst/>
          </a:prstGeom>
        </p:spPr>
      </p:pic>
    </p:spTree>
    <p:extLst>
      <p:ext uri="{BB962C8B-B14F-4D97-AF65-F5344CB8AC3E}">
        <p14:creationId xmlns:p14="http://schemas.microsoft.com/office/powerpoint/2010/main" val="269282212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产业链 </a:t>
            </a:r>
            <a:r>
              <a:rPr lang="en-US" altLang="zh-CN" sz="15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Supply </a:t>
            </a:r>
            <a:r>
              <a:rPr lang="en-US" altLang="zh-CN" sz="1500" dirty="0">
                <a:solidFill>
                  <a:srgbClr val="262626"/>
                </a:solidFill>
                <a:latin typeface="Impact" panose="020B0806030902050204" pitchFamily="34" charset="0"/>
                <a:ea typeface="微软雅黑" panose="020B0503020204020204" pitchFamily="34" charset="-122"/>
                <a:sym typeface="Impact" panose="020B0806030902050204" pitchFamily="34" charset="0"/>
              </a:rPr>
              <a:t>Chain</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smtClean="0">
                <a:solidFill>
                  <a:schemeClr val="bg1">
                    <a:lumMod val="50000"/>
                  </a:schemeClr>
                </a:solidFill>
                <a:ea typeface="微软雅黑" panose="020B0503020204020204" pitchFamily="34" charset="-122"/>
                <a:sym typeface="Arial" panose="020B0604020202020204" pitchFamily="34" charset="0"/>
              </a:rPr>
              <a:t>呈现上下游间关系</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8" y="749389"/>
            <a:ext cx="8398176" cy="4156482"/>
          </a:xfrm>
          <a:prstGeom prst="rect">
            <a:avLst/>
          </a:prstGeom>
        </p:spPr>
      </p:pic>
    </p:spTree>
    <p:extLst>
      <p:ext uri="{BB962C8B-B14F-4D97-AF65-F5344CB8AC3E}">
        <p14:creationId xmlns:p14="http://schemas.microsoft.com/office/powerpoint/2010/main" val="77144744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1D4B58-B303-4FFC-8ECF-3BF2B3E27D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283"/>
          <a:stretch/>
        </p:blipFill>
        <p:spPr>
          <a:xfrm>
            <a:off x="4788024" y="1944462"/>
            <a:ext cx="4027884" cy="3032625"/>
          </a:xfrm>
          <a:prstGeom prst="rect">
            <a:avLst/>
          </a:prstGeom>
        </p:spPr>
      </p:pic>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4718868"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sz="1600" b="1" dirty="0">
                <a:solidFill>
                  <a:srgbClr val="882E38"/>
                </a:solidFill>
                <a:ea typeface="微软雅黑" panose="020B0503020204020204" pitchFamily="34" charset="-122"/>
                <a:sym typeface="Arial" panose="020B0604020202020204" pitchFamily="34" charset="0"/>
              </a:rPr>
              <a:t>网络广</a:t>
            </a:r>
            <a:r>
              <a:rPr lang="zh-CN" altLang="en-US" sz="1600" b="1" dirty="0" smtClean="0">
                <a:solidFill>
                  <a:srgbClr val="882E38"/>
                </a:solidFill>
                <a:ea typeface="微软雅黑" panose="020B0503020204020204" pitchFamily="34" charset="-122"/>
                <a:sym typeface="Arial" panose="020B0604020202020204" pitchFamily="34" charset="0"/>
              </a:rPr>
              <a:t>告</a:t>
            </a:r>
            <a:r>
              <a:rPr lang="zh-TW" altLang="en-US" sz="1600" b="1" dirty="0" smtClean="0">
                <a:solidFill>
                  <a:srgbClr val="882E38"/>
                </a:solidFill>
                <a:ea typeface="微软雅黑" panose="020B0503020204020204" pitchFamily="34" charset="-122"/>
                <a:sym typeface="Arial" panose="020B0604020202020204" pitchFamily="34" charset="0"/>
              </a:rPr>
              <a:t>的影响</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6" name="矩形 5"/>
          <p:cNvSpPr>
            <a:spLocks noChangeArrowheads="1"/>
          </p:cNvSpPr>
          <p:nvPr/>
        </p:nvSpPr>
        <p:spPr bwMode="auto">
          <a:xfrm>
            <a:off x="357188" y="322660"/>
            <a:ext cx="2902744"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800" dirty="0" smtClean="0">
                <a:solidFill>
                  <a:schemeClr val="bg1">
                    <a:lumMod val="50000"/>
                  </a:schemeClr>
                </a:solidFill>
                <a:ea typeface="微软雅黑" panose="020B0503020204020204" pitchFamily="34" charset="-122"/>
                <a:sym typeface="Arial" panose="020B0604020202020204" pitchFamily="34" charset="0"/>
              </a:rPr>
              <a:t>网络广告带来的正负面影响</a:t>
            </a:r>
            <a:endParaRPr lang="zh-CN" altLang="en-US" sz="800" dirty="0">
              <a:solidFill>
                <a:schemeClr val="bg1">
                  <a:lumMod val="50000"/>
                </a:schemeClr>
              </a:solidFill>
              <a:ea typeface="微软雅黑" panose="020B0503020204020204" pitchFamily="34" charset="-122"/>
              <a:sym typeface="Arial" panose="020B060402020202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24" name="TextBox 23">
            <a:extLst>
              <a:ext uri="{FF2B5EF4-FFF2-40B4-BE49-F238E27FC236}">
                <a16:creationId xmlns:a16="http://schemas.microsoft.com/office/drawing/2014/main" id="{F20AA9D3-1128-4FC8-8B85-EF24D6E2EABA}"/>
              </a:ext>
            </a:extLst>
          </p:cNvPr>
          <p:cNvSpPr txBox="1"/>
          <p:nvPr/>
        </p:nvSpPr>
        <p:spPr>
          <a:xfrm>
            <a:off x="1032614" y="1575130"/>
            <a:ext cx="5301191"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网络广告可以突破时空的限制</a:t>
            </a:r>
            <a:endParaRPr lang="en-GB" altLang="zh-CN" dirty="0"/>
          </a:p>
        </p:txBody>
      </p:sp>
      <p:sp>
        <p:nvSpPr>
          <p:cNvPr id="36" name="矩形 4">
            <a:extLst>
              <a:ext uri="{FF2B5EF4-FFF2-40B4-BE49-F238E27FC236}">
                <a16:creationId xmlns:a16="http://schemas.microsoft.com/office/drawing/2014/main" id="{6D3EC298-3D41-4A5A-B8E4-D9F664CF648D}"/>
              </a:ext>
            </a:extLst>
          </p:cNvPr>
          <p:cNvSpPr>
            <a:spLocks noChangeArrowheads="1"/>
          </p:cNvSpPr>
          <p:nvPr/>
        </p:nvSpPr>
        <p:spPr bwMode="auto">
          <a:xfrm>
            <a:off x="1055395" y="2677202"/>
            <a:ext cx="140269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负面影响</a:t>
            </a:r>
          </a:p>
        </p:txBody>
      </p:sp>
      <p:sp>
        <p:nvSpPr>
          <p:cNvPr id="37" name="TextBox 36">
            <a:extLst>
              <a:ext uri="{FF2B5EF4-FFF2-40B4-BE49-F238E27FC236}">
                <a16:creationId xmlns:a16="http://schemas.microsoft.com/office/drawing/2014/main" id="{079E679C-6D22-4EB4-B775-A4620497EEA5}"/>
              </a:ext>
            </a:extLst>
          </p:cNvPr>
          <p:cNvSpPr txBox="1"/>
          <p:nvPr/>
        </p:nvSpPr>
        <p:spPr>
          <a:xfrm>
            <a:off x="1029395" y="3209316"/>
            <a:ext cx="479713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消费者缺乏信任</a:t>
            </a:r>
            <a:endParaRPr lang="en-GB" altLang="zh-CN" dirty="0"/>
          </a:p>
          <a:p>
            <a:endParaRPr lang="en-GB" altLang="zh-CN" dirty="0"/>
          </a:p>
        </p:txBody>
      </p:sp>
      <p:sp>
        <p:nvSpPr>
          <p:cNvPr id="15" name="矩形 4">
            <a:extLst>
              <a:ext uri="{FF2B5EF4-FFF2-40B4-BE49-F238E27FC236}">
                <a16:creationId xmlns:a16="http://schemas.microsoft.com/office/drawing/2014/main" id="{66C72A59-0561-4557-B8D3-689971C637B7}"/>
              </a:ext>
            </a:extLst>
          </p:cNvPr>
          <p:cNvSpPr>
            <a:spLocks noChangeArrowheads="1"/>
          </p:cNvSpPr>
          <p:nvPr/>
        </p:nvSpPr>
        <p:spPr bwMode="auto">
          <a:xfrm>
            <a:off x="1032614" y="1089782"/>
            <a:ext cx="140656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r>
              <a:rPr lang="zh-CN" altLang="en-US" sz="2400" dirty="0">
                <a:ea typeface="微软雅黑" panose="020B0503020204020204" pitchFamily="34" charset="-122"/>
                <a:sym typeface="Arial" panose="020B0604020202020204" pitchFamily="34" charset="0"/>
              </a:rPr>
              <a:t>正面影响</a:t>
            </a:r>
          </a:p>
        </p:txBody>
      </p:sp>
      <p:pic>
        <p:nvPicPr>
          <p:cNvPr id="14" name="圖片 9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600" y="840988"/>
            <a:ext cx="881032" cy="86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圖片 9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266600" y="2473804"/>
            <a:ext cx="881032" cy="86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15622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 y="0"/>
            <a:ext cx="9144001" cy="5143500"/>
          </a:xfrm>
          <a:prstGeom prst="rect">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矩形 5"/>
          <p:cNvSpPr>
            <a:spLocks noChangeArrowheads="1"/>
          </p:cNvSpPr>
          <p:nvPr/>
        </p:nvSpPr>
        <p:spPr bwMode="auto">
          <a:xfrm>
            <a:off x="0" y="2166938"/>
            <a:ext cx="9144000" cy="449262"/>
          </a:xfrm>
          <a:prstGeom prst="rect">
            <a:avLst/>
          </a:prstGeom>
          <a:solidFill>
            <a:srgbClr val="320C17"/>
          </a:solidFill>
          <a:ln>
            <a:noFill/>
          </a:ln>
          <a:extLst/>
        </p:spPr>
        <p:txBody>
          <a:bodyPr lIns="68580" tIns="34290" rIns="68580" bIns="34290" anchor="ctr"/>
          <a:lstStyle/>
          <a:p>
            <a:pPr algn="ctr"/>
            <a:endParaRPr lang="zh-CN" altLang="zh-CN">
              <a:solidFill>
                <a:srgbClr val="FFFFFF"/>
              </a:solidFill>
            </a:endParaRPr>
          </a:p>
        </p:txBody>
      </p:sp>
      <p:sp>
        <p:nvSpPr>
          <p:cNvPr id="11"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案例分析</a:t>
            </a:r>
            <a:endParaRPr lang="en-US" altLang="zh-CN" sz="2400" dirty="0">
              <a:solidFill>
                <a:schemeClr val="bg1"/>
              </a:solidFill>
              <a:ea typeface="微软雅黑" panose="020B0503020204020204" pitchFamily="34" charset="-122"/>
              <a:sym typeface="Arial" panose="020B0604020202020204" pitchFamily="34" charset="0"/>
            </a:endParaRPr>
          </a:p>
        </p:txBody>
      </p:sp>
      <p:sp>
        <p:nvSpPr>
          <p:cNvPr id="12" name="矩形 2"/>
          <p:cNvSpPr>
            <a:spLocks noChangeArrowheads="1"/>
          </p:cNvSpPr>
          <p:nvPr/>
        </p:nvSpPr>
        <p:spPr bwMode="auto">
          <a:xfrm>
            <a:off x="6484169" y="1397001"/>
            <a:ext cx="2272482"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smtClean="0">
                <a:solidFill>
                  <a:schemeClr val="bg1"/>
                </a:solidFill>
                <a:latin typeface="Impact" panose="020B0806030902050204" pitchFamily="34" charset="0"/>
                <a:sym typeface="Impact" panose="020B0806030902050204" pitchFamily="34" charset="0"/>
              </a:rPr>
              <a:t>PART Five</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13" name="矩形 24"/>
          <p:cNvSpPr>
            <a:spLocks noChangeArrowheads="1"/>
          </p:cNvSpPr>
          <p:nvPr/>
        </p:nvSpPr>
        <p:spPr bwMode="auto">
          <a:xfrm>
            <a:off x="3536950" y="2692400"/>
            <a:ext cx="52197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lnSpc>
                <a:spcPct val="150000"/>
              </a:lnSpc>
            </a:pPr>
            <a:r>
              <a:rPr lang="zh-TW" altLang="en-US" sz="1200" spc="5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微信</a:t>
            </a:r>
            <a:r>
              <a:rPr lang="en-US" altLang="zh-TW" sz="1200" spc="5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O2O</a:t>
            </a:r>
            <a:r>
              <a:rPr lang="zh-TW" altLang="en-US" sz="1200" spc="5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模式应用</a:t>
            </a:r>
            <a:endParaRPr lang="zh-CN" altLang="en-US" sz="1200" spc="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3"/>
          <p:cNvSpPr>
            <a:spLocks noChangeArrowheads="1"/>
          </p:cNvSpPr>
          <p:nvPr/>
        </p:nvSpPr>
        <p:spPr bwMode="auto">
          <a:xfrm>
            <a:off x="26988" y="-1433512"/>
            <a:ext cx="3716402" cy="807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5</a:t>
            </a:r>
            <a:endParaRPr lang="zh-CN" altLang="en-US" sz="520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410912688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2301240" y="361694"/>
            <a:ext cx="5209380" cy="600164"/>
          </a:xfrm>
          <a:prstGeom prst="rect">
            <a:avLst/>
          </a:prstGeom>
          <a:noFill/>
        </p:spPr>
        <p:txBody>
          <a:bodyPr wrap="square" rtlCol="0">
            <a:spAutoFit/>
          </a:bodyPr>
          <a:lstStyle/>
          <a:p>
            <a:r>
              <a:rPr lang="en-US" altLang="zh-TW" sz="3000" spc="-165" dirty="0" smtClean="0">
                <a:solidFill>
                  <a:srgbClr val="882E38"/>
                </a:solidFill>
              </a:rPr>
              <a:t>Mee</a:t>
            </a:r>
            <a:r>
              <a:rPr lang="en-US" altLang="zh-TW" sz="3300" spc="-165" dirty="0" smtClean="0">
                <a:solidFill>
                  <a:srgbClr val="882E38"/>
                </a:solidFill>
              </a:rPr>
              <a:t>t Our </a:t>
            </a:r>
            <a:r>
              <a:rPr lang="en-US" altLang="zh-TW" sz="3300" spc="-98" dirty="0" smtClean="0">
                <a:solidFill>
                  <a:srgbClr val="DB6B67"/>
                </a:solidFill>
              </a:rPr>
              <a:t>Professional Team</a:t>
            </a:r>
            <a:endParaRPr lang="zh-TW" altLang="en-US" sz="3300" spc="-98" dirty="0">
              <a:solidFill>
                <a:srgbClr val="DB6B67"/>
              </a:solidFill>
            </a:endParaRPr>
          </a:p>
        </p:txBody>
      </p:sp>
      <p:sp>
        <p:nvSpPr>
          <p:cNvPr id="8" name="文字方塊 7"/>
          <p:cNvSpPr txBox="1"/>
          <p:nvPr/>
        </p:nvSpPr>
        <p:spPr>
          <a:xfrm>
            <a:off x="2768906" y="883102"/>
            <a:ext cx="3590949" cy="253916"/>
          </a:xfrm>
          <a:prstGeom prst="rect">
            <a:avLst/>
          </a:prstGeom>
          <a:noFill/>
        </p:spPr>
        <p:txBody>
          <a:bodyPr wrap="square" rtlCol="0">
            <a:spAutoFit/>
          </a:bodyPr>
          <a:lstStyle/>
          <a:p>
            <a:pPr algn="ctr"/>
            <a:r>
              <a:rPr lang="en-US" altLang="zh-TW" sz="1050" dirty="0">
                <a:solidFill>
                  <a:schemeClr val="bg1">
                    <a:lumMod val="50000"/>
                  </a:schemeClr>
                </a:solidFill>
              </a:rPr>
              <a:t>We all have different interests and expertise.</a:t>
            </a:r>
            <a:endParaRPr lang="zh-TW" altLang="en-US" sz="1050" dirty="0">
              <a:solidFill>
                <a:schemeClr val="bg1">
                  <a:lumMod val="50000"/>
                </a:schemeClr>
              </a:solidFill>
            </a:endParaRPr>
          </a:p>
        </p:txBody>
      </p:sp>
      <p:cxnSp>
        <p:nvCxnSpPr>
          <p:cNvPr id="36" name="直線接點 35"/>
          <p:cNvCxnSpPr/>
          <p:nvPr/>
        </p:nvCxnSpPr>
        <p:spPr>
          <a:xfrm>
            <a:off x="678656" y="1275606"/>
            <a:ext cx="7586663" cy="0"/>
          </a:xfrm>
          <a:prstGeom prst="line">
            <a:avLst/>
          </a:prstGeom>
          <a:ln w="19050">
            <a:solidFill>
              <a:srgbClr val="DB6B67"/>
            </a:solidFill>
          </a:ln>
        </p:spPr>
        <p:style>
          <a:lnRef idx="1">
            <a:schemeClr val="accent1"/>
          </a:lnRef>
          <a:fillRef idx="0">
            <a:schemeClr val="accent1"/>
          </a:fillRef>
          <a:effectRef idx="0">
            <a:schemeClr val="accent1"/>
          </a:effectRef>
          <a:fontRef idx="minor">
            <a:schemeClr val="tx1"/>
          </a:fontRef>
        </p:style>
      </p:cxnSp>
      <p:pic>
        <p:nvPicPr>
          <p:cNvPr id="41" name="圖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3075" y="3352372"/>
            <a:ext cx="1078419" cy="1080000"/>
          </a:xfrm>
          <a:prstGeom prst="roundRect">
            <a:avLst/>
          </a:prstGeom>
        </p:spPr>
      </p:pic>
      <p:sp>
        <p:nvSpPr>
          <p:cNvPr id="48" name="文字方塊 47"/>
          <p:cNvSpPr txBox="1"/>
          <p:nvPr/>
        </p:nvSpPr>
        <p:spPr>
          <a:xfrm>
            <a:off x="4995566" y="4434666"/>
            <a:ext cx="873436" cy="369332"/>
          </a:xfrm>
          <a:prstGeom prst="rect">
            <a:avLst/>
          </a:prstGeom>
          <a:noFill/>
        </p:spPr>
        <p:txBody>
          <a:bodyPr wrap="square" rtlCol="0">
            <a:spAutoFit/>
          </a:bodyPr>
          <a:lstStyle/>
          <a:p>
            <a:r>
              <a:rPr kumimoji="1" lang="zh-TW" altLang="en-US" dirty="0">
                <a:solidFill>
                  <a:srgbClr val="46101F"/>
                </a:solidFill>
                <a:latin typeface="微軟正黑體" panose="020B0604030504040204" pitchFamily="34" charset="-120"/>
                <a:ea typeface="微軟正黑體" panose="020B0604030504040204" pitchFamily="34" charset="-120"/>
              </a:rPr>
              <a:t>段小桃</a:t>
            </a:r>
          </a:p>
        </p:txBody>
      </p:sp>
      <p:pic>
        <p:nvPicPr>
          <p:cNvPr id="50" name="圖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3352372"/>
            <a:ext cx="1080000" cy="1080000"/>
          </a:xfrm>
          <a:prstGeom prst="roundRect">
            <a:avLst/>
          </a:prstGeom>
        </p:spPr>
      </p:pic>
      <p:sp>
        <p:nvSpPr>
          <p:cNvPr id="53" name="文字方塊 52"/>
          <p:cNvSpPr txBox="1"/>
          <p:nvPr/>
        </p:nvSpPr>
        <p:spPr>
          <a:xfrm>
            <a:off x="6913149" y="4434666"/>
            <a:ext cx="873436" cy="369332"/>
          </a:xfrm>
          <a:prstGeom prst="rect">
            <a:avLst/>
          </a:prstGeom>
          <a:noFill/>
        </p:spPr>
        <p:txBody>
          <a:bodyPr wrap="square" rtlCol="0">
            <a:spAutoFit/>
          </a:bodyPr>
          <a:lstStyle/>
          <a:p>
            <a:r>
              <a:rPr kumimoji="1" lang="zh-TW" altLang="en-US" dirty="0" smtClean="0">
                <a:solidFill>
                  <a:srgbClr val="46101F"/>
                </a:solidFill>
                <a:latin typeface="微軟正黑體" panose="020B0604030504040204" pitchFamily="34" charset="-120"/>
                <a:ea typeface="微軟正黑體" panose="020B0604030504040204" pitchFamily="34" charset="-120"/>
              </a:rPr>
              <a:t>吴俊颖</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14" name="圖片 1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9646" y="3352372"/>
            <a:ext cx="1080000" cy="1080000"/>
          </a:xfrm>
          <a:prstGeom prst="roundRect">
            <a:avLst/>
          </a:prstGeom>
        </p:spPr>
      </p:pic>
      <p:sp>
        <p:nvSpPr>
          <p:cNvPr id="124" name="文字方塊 123"/>
          <p:cNvSpPr txBox="1"/>
          <p:nvPr/>
        </p:nvSpPr>
        <p:spPr>
          <a:xfrm>
            <a:off x="3082928" y="4434666"/>
            <a:ext cx="873436" cy="369332"/>
          </a:xfrm>
          <a:prstGeom prst="rect">
            <a:avLst/>
          </a:prstGeom>
          <a:noFill/>
        </p:spPr>
        <p:txBody>
          <a:bodyPr wrap="square" rtlCol="0">
            <a:spAutoFit/>
          </a:bodyPr>
          <a:lstStyle/>
          <a:p>
            <a:r>
              <a:rPr kumimoji="1" lang="zh-TW" altLang="en-US" dirty="0" smtClean="0">
                <a:solidFill>
                  <a:srgbClr val="46101F"/>
                </a:solidFill>
                <a:latin typeface="微軟正黑體" panose="020B0604030504040204" pitchFamily="34" charset="-120"/>
                <a:ea typeface="微軟正黑體" panose="020B0604030504040204" pitchFamily="34" charset="-120"/>
              </a:rPr>
              <a:t>曾咏妮</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16" name="圖片 1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9595" y="1548919"/>
            <a:ext cx="1078877" cy="1080000"/>
          </a:xfrm>
          <a:prstGeom prst="roundRect">
            <a:avLst/>
          </a:prstGeom>
        </p:spPr>
      </p:pic>
      <p:sp>
        <p:nvSpPr>
          <p:cNvPr id="125" name="文字方塊 124"/>
          <p:cNvSpPr txBox="1"/>
          <p:nvPr/>
        </p:nvSpPr>
        <p:spPr>
          <a:xfrm>
            <a:off x="1171754" y="2634466"/>
            <a:ext cx="873436" cy="369332"/>
          </a:xfrm>
          <a:prstGeom prst="rect">
            <a:avLst/>
          </a:prstGeom>
          <a:noFill/>
        </p:spPr>
        <p:txBody>
          <a:bodyPr wrap="square" rtlCol="0">
            <a:spAutoFit/>
          </a:bodyPr>
          <a:lstStyle/>
          <a:p>
            <a:r>
              <a:rPr kumimoji="1" lang="zh-TW" altLang="en-US" dirty="0" smtClean="0">
                <a:solidFill>
                  <a:srgbClr val="46101F"/>
                </a:solidFill>
                <a:latin typeface="微軟正黑體" panose="020B0604030504040204" pitchFamily="34" charset="-120"/>
                <a:ea typeface="微軟正黑體" panose="020B0604030504040204" pitchFamily="34" charset="-120"/>
              </a:rPr>
              <a:t>韩亚彤</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37" name="圖片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93075" y="1548919"/>
            <a:ext cx="1080000" cy="1080000"/>
          </a:xfrm>
          <a:prstGeom prst="roundRect">
            <a:avLst/>
          </a:prstGeom>
        </p:spPr>
      </p:pic>
      <p:pic>
        <p:nvPicPr>
          <p:cNvPr id="135" name="圖片 1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8472" y="3352372"/>
            <a:ext cx="1080000" cy="1080000"/>
          </a:xfrm>
          <a:prstGeom prst="roundRect">
            <a:avLst/>
          </a:prstGeom>
        </p:spPr>
      </p:pic>
      <p:sp>
        <p:nvSpPr>
          <p:cNvPr id="141" name="文字方塊 140"/>
          <p:cNvSpPr txBox="1"/>
          <p:nvPr/>
        </p:nvSpPr>
        <p:spPr>
          <a:xfrm>
            <a:off x="1171754" y="4434666"/>
            <a:ext cx="873436" cy="369332"/>
          </a:xfrm>
          <a:prstGeom prst="rect">
            <a:avLst/>
          </a:prstGeom>
          <a:noFill/>
        </p:spPr>
        <p:txBody>
          <a:bodyPr wrap="square" rtlCol="0">
            <a:spAutoFit/>
          </a:bodyPr>
          <a:lstStyle/>
          <a:p>
            <a:r>
              <a:rPr kumimoji="1" lang="zh-TW" altLang="en-US" dirty="0">
                <a:solidFill>
                  <a:srgbClr val="46101F"/>
                </a:solidFill>
                <a:latin typeface="微軟正黑體" panose="020B0604030504040204" pitchFamily="34" charset="-120"/>
                <a:ea typeface="微軟正黑體" panose="020B0604030504040204" pitchFamily="34" charset="-120"/>
              </a:rPr>
              <a:t>何海珊</a:t>
            </a:r>
          </a:p>
        </p:txBody>
      </p:sp>
      <p:sp>
        <p:nvSpPr>
          <p:cNvPr id="142" name="文字方塊 141"/>
          <p:cNvSpPr txBox="1"/>
          <p:nvPr/>
        </p:nvSpPr>
        <p:spPr>
          <a:xfrm>
            <a:off x="4995566" y="2634466"/>
            <a:ext cx="873436" cy="369332"/>
          </a:xfrm>
          <a:prstGeom prst="rect">
            <a:avLst/>
          </a:prstGeom>
          <a:noFill/>
        </p:spPr>
        <p:txBody>
          <a:bodyPr wrap="square" rtlCol="0">
            <a:spAutoFit/>
          </a:bodyPr>
          <a:lstStyle/>
          <a:p>
            <a:r>
              <a:rPr kumimoji="1" lang="zh-TW" altLang="en-US" dirty="0" smtClean="0">
                <a:solidFill>
                  <a:srgbClr val="46101F"/>
                </a:solidFill>
                <a:latin typeface="微軟正黑體" panose="020B0604030504040204" pitchFamily="34" charset="-120"/>
                <a:ea typeface="微軟正黑體" panose="020B0604030504040204" pitchFamily="34" charset="-120"/>
              </a:rPr>
              <a:t>郑博尹</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36" name="圖片 1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04248" y="1548919"/>
            <a:ext cx="1080000" cy="1080000"/>
          </a:xfrm>
          <a:prstGeom prst="roundRect">
            <a:avLst/>
          </a:prstGeom>
        </p:spPr>
      </p:pic>
      <p:sp>
        <p:nvSpPr>
          <p:cNvPr id="143" name="文字方塊 142"/>
          <p:cNvSpPr txBox="1"/>
          <p:nvPr/>
        </p:nvSpPr>
        <p:spPr>
          <a:xfrm>
            <a:off x="6907530" y="2634466"/>
            <a:ext cx="873436" cy="369332"/>
          </a:xfrm>
          <a:prstGeom prst="rect">
            <a:avLst/>
          </a:prstGeom>
          <a:noFill/>
        </p:spPr>
        <p:txBody>
          <a:bodyPr wrap="square" rtlCol="0">
            <a:spAutoFit/>
          </a:bodyPr>
          <a:lstStyle/>
          <a:p>
            <a:r>
              <a:rPr kumimoji="1" lang="zh-TW" altLang="en-US" dirty="0" smtClean="0">
                <a:solidFill>
                  <a:srgbClr val="46101F"/>
                </a:solidFill>
                <a:latin typeface="微軟正黑體" panose="020B0604030504040204" pitchFamily="34" charset="-120"/>
                <a:ea typeface="微軟正黑體" panose="020B0604030504040204" pitchFamily="34" charset="-120"/>
              </a:rPr>
              <a:t>王思匀</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pic>
        <p:nvPicPr>
          <p:cNvPr id="11" name="圖片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79646" y="1548919"/>
            <a:ext cx="1082255" cy="1080000"/>
          </a:xfrm>
          <a:prstGeom prst="roundRect">
            <a:avLst/>
          </a:prstGeom>
        </p:spPr>
      </p:pic>
      <p:sp>
        <p:nvSpPr>
          <p:cNvPr id="58" name="文字方塊 57"/>
          <p:cNvSpPr txBox="1"/>
          <p:nvPr/>
        </p:nvSpPr>
        <p:spPr>
          <a:xfrm>
            <a:off x="3082928" y="2634466"/>
            <a:ext cx="873436" cy="369332"/>
          </a:xfrm>
          <a:prstGeom prst="rect">
            <a:avLst/>
          </a:prstGeom>
          <a:noFill/>
        </p:spPr>
        <p:txBody>
          <a:bodyPr wrap="square" rtlCol="0">
            <a:spAutoFit/>
          </a:bodyPr>
          <a:lstStyle/>
          <a:p>
            <a:r>
              <a:rPr kumimoji="1" lang="zh-TW" altLang="en-US" dirty="0" smtClean="0">
                <a:solidFill>
                  <a:srgbClr val="46101F"/>
                </a:solidFill>
                <a:latin typeface="微軟正黑體" panose="020B0604030504040204" pitchFamily="34" charset="-120"/>
                <a:ea typeface="微軟正黑體" panose="020B0604030504040204" pitchFamily="34" charset="-120"/>
              </a:rPr>
              <a:t>萧彬豪</a:t>
            </a:r>
            <a:endParaRPr kumimoji="1" lang="zh-TW" altLang="en-US" dirty="0">
              <a:solidFill>
                <a:srgbClr val="46101F"/>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2512110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10741" y="0"/>
            <a:ext cx="79772" cy="540544"/>
            <a:chOff x="0" y="0"/>
            <a:chExt cx="105725" cy="721610"/>
          </a:xfrm>
        </p:grpSpPr>
        <p:sp>
          <p:nvSpPr>
            <p:cNvPr id="3"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dirty="0" smtClean="0">
                <a:solidFill>
                  <a:srgbClr val="262626"/>
                </a:solidFill>
                <a:latin typeface="Impact" panose="020B0806030902050204" pitchFamily="34" charset="0"/>
                <a:ea typeface="微软雅黑" panose="020B0503020204020204" pitchFamily="34" charset="-122"/>
                <a:sym typeface="Arial" panose="020B0604020202020204" pitchFamily="34" charset="0"/>
              </a:rPr>
              <a:t>案例分</a:t>
            </a:r>
            <a:r>
              <a:rPr lang="zh-TW" altLang="en-US" sz="1500" b="1" dirty="0">
                <a:solidFill>
                  <a:srgbClr val="262626"/>
                </a:solidFill>
                <a:latin typeface="Impact" panose="020B0806030902050204" pitchFamily="34" charset="0"/>
                <a:ea typeface="微软雅黑" panose="020B0503020204020204" pitchFamily="34" charset="-122"/>
                <a:sym typeface="Arial" panose="020B0604020202020204" pitchFamily="34" charset="0"/>
              </a:rPr>
              <a:t>析</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7"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9" name="矩形 8"/>
          <p:cNvSpPr>
            <a:spLocks noChangeArrowheads="1"/>
          </p:cNvSpPr>
          <p:nvPr/>
        </p:nvSpPr>
        <p:spPr bwMode="auto">
          <a:xfrm>
            <a:off x="357188" y="322660"/>
            <a:ext cx="290274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lnSpc>
                <a:spcPct val="150000"/>
              </a:lnSpc>
            </a:pPr>
            <a:r>
              <a:rPr lang="zh-TW" altLang="en-US" sz="800" spc="5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微信</a:t>
            </a:r>
            <a:r>
              <a:rPr lang="en-US" altLang="zh-TW" sz="800" spc="5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O2O</a:t>
            </a:r>
            <a:r>
              <a:rPr lang="zh-TW" altLang="en-US" sz="800" spc="5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模式应用</a:t>
            </a:r>
            <a:endParaRPr lang="zh-CN" altLang="en-US" sz="800" spc="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a:spLocks noChangeArrowheads="1"/>
          </p:cNvSpPr>
          <p:nvPr/>
        </p:nvSpPr>
        <p:spPr bwMode="auto">
          <a:xfrm>
            <a:off x="357188" y="322660"/>
            <a:ext cx="290274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TW" altLang="en-US" sz="800" dirty="0">
                <a:solidFill>
                  <a:schemeClr val="bg1">
                    <a:lumMod val="50000"/>
                  </a:schemeClr>
                </a:solidFill>
                <a:ea typeface="微软雅黑" panose="020B0503020204020204" pitchFamily="34" charset="-122"/>
                <a:sym typeface="微软雅黑" panose="020B0503020204020204" pitchFamily="34" charset="-122"/>
              </a:rPr>
              <a:t>微信</a:t>
            </a:r>
            <a:r>
              <a:rPr lang="en-US" altLang="zh-TW" sz="800" dirty="0" smtClean="0">
                <a:solidFill>
                  <a:schemeClr val="bg1">
                    <a:lumMod val="50000"/>
                  </a:schemeClr>
                </a:solidFill>
                <a:ea typeface="微软雅黑" panose="020B0503020204020204" pitchFamily="34" charset="-122"/>
                <a:sym typeface="微软雅黑" panose="020B0503020204020204" pitchFamily="34" charset="-122"/>
              </a:rPr>
              <a:t>O2O</a:t>
            </a:r>
            <a:r>
              <a:rPr lang="zh-TW" altLang="en-US" sz="800" dirty="0" smtClean="0">
                <a:solidFill>
                  <a:schemeClr val="bg1">
                    <a:lumMod val="50000"/>
                  </a:schemeClr>
                </a:solidFill>
                <a:ea typeface="微软雅黑" panose="020B0503020204020204" pitchFamily="34" charset="-122"/>
                <a:sym typeface="微软雅黑" panose="020B0503020204020204" pitchFamily="34" charset="-122"/>
              </a:rPr>
              <a:t>模式应用</a:t>
            </a:r>
            <a:r>
              <a:rPr lang="en-US" altLang="zh-TW" sz="800" dirty="0" smtClean="0">
                <a:solidFill>
                  <a:schemeClr val="bg1">
                    <a:lumMod val="50000"/>
                  </a:schemeClr>
                </a:solidFill>
                <a:ea typeface="微软雅黑" panose="020B0503020204020204" pitchFamily="34" charset="-122"/>
                <a:sym typeface="微软雅黑" panose="020B0503020204020204" pitchFamily="34" charset="-122"/>
              </a:rPr>
              <a:t>-</a:t>
            </a:r>
            <a:r>
              <a:rPr lang="zh-TW" altLang="en-US" sz="800" dirty="0" smtClean="0">
                <a:solidFill>
                  <a:schemeClr val="bg1">
                    <a:lumMod val="50000"/>
                  </a:schemeClr>
                </a:solidFill>
                <a:ea typeface="微软雅黑" panose="020B0503020204020204" pitchFamily="34" charset="-122"/>
                <a:sym typeface="微软雅黑" panose="020B0503020204020204" pitchFamily="34" charset="-122"/>
              </a:rPr>
              <a:t>理肤泉</a:t>
            </a:r>
            <a:endParaRPr lang="zh-CN" altLang="en-US" sz="800" dirty="0">
              <a:solidFill>
                <a:schemeClr val="bg1">
                  <a:lumMod val="50000"/>
                </a:schemeClr>
              </a:solidFill>
              <a:ea typeface="微软雅黑" panose="020B0503020204020204" pitchFamily="34" charset="-122"/>
              <a:sym typeface="微软雅黑" panose="020B0503020204020204" pitchFamily="34" charset="-122"/>
            </a:endParaRPr>
          </a:p>
        </p:txBody>
      </p:sp>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344" y="867013"/>
            <a:ext cx="4820625" cy="1717293"/>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8345" y="3078609"/>
            <a:ext cx="4820625" cy="1708576"/>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302" y="1131591"/>
            <a:ext cx="3818564" cy="3104122"/>
          </a:xfrm>
          <a:prstGeom prst="rect">
            <a:avLst/>
          </a:prstGeom>
        </p:spPr>
      </p:pic>
    </p:spTree>
    <p:extLst>
      <p:ext uri="{BB962C8B-B14F-4D97-AF65-F5344CB8AC3E}">
        <p14:creationId xmlns:p14="http://schemas.microsoft.com/office/powerpoint/2010/main" val="335048114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762831"/>
          </a:solidFill>
          <a:ln>
            <a:noFill/>
          </a:ln>
        </p:spPr>
        <p:txBody>
          <a:bodyPr lIns="68580" tIns="34290" rIns="68580" bIns="34290" anchor="ctr"/>
          <a:lstStyle/>
          <a:p>
            <a:pPr algn="ctr"/>
            <a:endParaRPr lang="zh-CN" altLang="zh-CN">
              <a:solidFill>
                <a:srgbClr val="FFFFFF"/>
              </a:solidFill>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未来趋势</a:t>
            </a:r>
            <a:endParaRPr lang="zh-CN" altLang="en-US" sz="2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6671720" y="1397001"/>
            <a:ext cx="2084931"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smtClean="0">
                <a:solidFill>
                  <a:schemeClr val="bg1"/>
                </a:solidFill>
                <a:latin typeface="Impact" panose="020B0806030902050204" pitchFamily="34" charset="0"/>
                <a:sym typeface="Impact" panose="020B0806030902050204" pitchFamily="34" charset="0"/>
              </a:rPr>
              <a:t>PART SIX</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3131840" y="2692400"/>
            <a:ext cx="56248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lnSpc>
                <a:spcPct val="150000"/>
              </a:lnSpc>
            </a:pPr>
            <a:r>
              <a:rPr lang="zh-TW" altLang="en-US" sz="1100" dirty="0" smtClean="0">
                <a:solidFill>
                  <a:schemeClr val="bg1"/>
                </a:solidFill>
                <a:latin typeface="微软雅黑" panose="020B0503020204020204" pitchFamily="34" charset="-122"/>
                <a:sym typeface="微软雅黑" panose="020B0503020204020204" pitchFamily="34" charset="-122"/>
              </a:rPr>
              <a:t>从产业分析的结果推估未来的可能走向</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3"/>
          <p:cNvSpPr>
            <a:spLocks noChangeArrowheads="1"/>
          </p:cNvSpPr>
          <p:nvPr/>
        </p:nvSpPr>
        <p:spPr bwMode="auto">
          <a:xfrm>
            <a:off x="26988" y="-1433512"/>
            <a:ext cx="3750066" cy="807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smtClean="0">
                <a:solidFill>
                  <a:schemeClr val="bg1"/>
                </a:solidFill>
                <a:latin typeface="Impact" panose="020B0806030902050204" pitchFamily="34" charset="0"/>
                <a:sym typeface="Impact" panose="020B0806030902050204" pitchFamily="34" charset="0"/>
              </a:rPr>
              <a:t>6</a:t>
            </a:r>
            <a:endParaRPr lang="zh-CN" altLang="en-US" sz="520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5889248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948264" y="-2"/>
            <a:ext cx="2195736" cy="411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2699792" y="3538632"/>
            <a:ext cx="2300630" cy="338554"/>
          </a:xfrm>
          <a:prstGeom prst="rect">
            <a:avLst/>
          </a:prstGeom>
        </p:spPr>
        <p:txBody>
          <a:bodyPr wrap="none">
            <a:spAutoFit/>
          </a:bodyPr>
          <a:lstStyle/>
          <a:p>
            <a:pPr>
              <a:spcAft>
                <a:spcPts val="600"/>
              </a:spcAft>
            </a:pPr>
            <a:r>
              <a:rPr lang="en-US" altLang="zh-TW" sz="1600" b="1" dirty="0">
                <a:solidFill>
                  <a:schemeClr val="bg1"/>
                </a:solidFill>
                <a:latin typeface="Kozuka Gothic Pr6N B" pitchFamily="34" charset="-128"/>
                <a:ea typeface="Kozuka Gothic Pr6N B" pitchFamily="34" charset="-128"/>
                <a:sym typeface="Wingdings 2" panose="05020102010507070707" pitchFamily="18" charset="2"/>
              </a:rPr>
              <a:t>1.  </a:t>
            </a:r>
            <a:r>
              <a:rPr lang="en-US" altLang="zh-TW" sz="1600" b="1" dirty="0">
                <a:solidFill>
                  <a:schemeClr val="bg1"/>
                </a:solidFill>
                <a:latin typeface="Kozuka Gothic Pr6N B" pitchFamily="34" charset="-128"/>
                <a:ea typeface="Kozuka Gothic Pr6N B" pitchFamily="34" charset="-128"/>
              </a:rPr>
              <a:t>Staff were careless</a:t>
            </a:r>
            <a:r>
              <a:rPr lang="en-US" altLang="zh-TW" sz="1600" b="1" dirty="0">
                <a:solidFill>
                  <a:schemeClr val="bg1"/>
                </a:solidFill>
                <a:latin typeface="Kozuka Gothic Pr6N B" pitchFamily="34" charset="-128"/>
                <a:ea typeface="Kozuka Gothic Pr6N B" pitchFamily="34" charset="-128"/>
                <a:sym typeface="Wingdings 2" panose="05020102010507070707" pitchFamily="18" charset="2"/>
              </a:rPr>
              <a:t>  </a:t>
            </a:r>
            <a:endParaRPr lang="en-US" altLang="zh-TW" sz="1600" b="1" dirty="0">
              <a:solidFill>
                <a:schemeClr val="bg1"/>
              </a:solidFill>
              <a:latin typeface="Kozuka Gothic Pr6N B" pitchFamily="34" charset="-128"/>
              <a:ea typeface="Kozuka Gothic Pr6N B" pitchFamily="34" charset="-128"/>
            </a:endParaRPr>
          </a:p>
        </p:txBody>
      </p:sp>
      <p:grpSp>
        <p:nvGrpSpPr>
          <p:cNvPr id="13" name="组合 1"/>
          <p:cNvGrpSpPr>
            <a:grpSpLocks/>
          </p:cNvGrpSpPr>
          <p:nvPr/>
        </p:nvGrpSpPr>
        <p:grpSpPr bwMode="auto">
          <a:xfrm>
            <a:off x="210741" y="0"/>
            <a:ext cx="79772" cy="540544"/>
            <a:chOff x="0" y="0"/>
            <a:chExt cx="105725" cy="721610"/>
          </a:xfrm>
        </p:grpSpPr>
        <p:sp>
          <p:nvSpPr>
            <p:cNvPr id="14"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7"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18"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smtClean="0">
                <a:solidFill>
                  <a:srgbClr val="262626"/>
                </a:solidFill>
                <a:latin typeface="Impact" panose="020B0806030902050204" pitchFamily="34" charset="0"/>
                <a:ea typeface="微软雅黑" panose="020B0503020204020204" pitchFamily="34" charset="-122"/>
                <a:sym typeface="Arial" panose="020B0604020202020204" pitchFamily="34" charset="0"/>
              </a:rPr>
              <a:t>未来趋势</a:t>
            </a:r>
            <a:endParaRPr lang="zh-CN" altLang="en-US" sz="15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9"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pic>
        <p:nvPicPr>
          <p:cNvPr id="20" name="圖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1065599"/>
            <a:ext cx="2428819" cy="2364899"/>
          </a:xfrm>
          <a:prstGeom prst="rect">
            <a:avLst/>
          </a:prstGeom>
          <a:effectLst>
            <a:outerShdw blurRad="63500" sx="102000" sy="102000" algn="ctr" rotWithShape="0">
              <a:prstClr val="black">
                <a:alpha val="40000"/>
              </a:prstClr>
            </a:outerShdw>
          </a:effectLst>
        </p:spPr>
      </p:pic>
      <p:pic>
        <p:nvPicPr>
          <p:cNvPr id="29" name="圖片 28"/>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9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836142" y="1473013"/>
            <a:ext cx="2361418" cy="1956947"/>
          </a:xfrm>
          <a:prstGeom prst="rect">
            <a:avLst/>
          </a:prstGeom>
        </p:spPr>
      </p:pic>
      <p:sp>
        <p:nvSpPr>
          <p:cNvPr id="30" name="矩形 29"/>
          <p:cNvSpPr/>
          <p:nvPr/>
        </p:nvSpPr>
        <p:spPr>
          <a:xfrm>
            <a:off x="0" y="4065596"/>
            <a:ext cx="9144000" cy="1087936"/>
          </a:xfrm>
          <a:prstGeom prst="rect">
            <a:avLst/>
          </a:prstGeom>
          <a:solidFill>
            <a:srgbClr val="FC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等腰三角形 30"/>
          <p:cNvSpPr/>
          <p:nvPr/>
        </p:nvSpPr>
        <p:spPr>
          <a:xfrm>
            <a:off x="2658916" y="3754900"/>
            <a:ext cx="715870" cy="381227"/>
          </a:xfrm>
          <a:prstGeom prst="triangle">
            <a:avLst/>
          </a:prstGeom>
          <a:solidFill>
            <a:srgbClr val="FC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等腰三角形 31"/>
          <p:cNvSpPr/>
          <p:nvPr/>
        </p:nvSpPr>
        <p:spPr>
          <a:xfrm>
            <a:off x="6228184" y="3765366"/>
            <a:ext cx="715870" cy="381227"/>
          </a:xfrm>
          <a:prstGeom prst="triangle">
            <a:avLst/>
          </a:prstGeom>
          <a:solidFill>
            <a:srgbClr val="FC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267744" y="4408144"/>
            <a:ext cx="1637928" cy="400110"/>
          </a:xfrm>
          <a:prstGeom prst="rect">
            <a:avLst/>
          </a:prstGeom>
        </p:spPr>
        <p:txBody>
          <a:bodyPr wrap="square">
            <a:spAutoFit/>
          </a:bodyPr>
          <a:lstStyle/>
          <a:p>
            <a:r>
              <a:rPr lang="en-US" altLang="zh-TW" sz="2000" b="1" dirty="0" smtClean="0">
                <a:solidFill>
                  <a:srgbClr val="882E38"/>
                </a:solidFill>
                <a:latin typeface="微軟正黑體" panose="020B0604030504040204" pitchFamily="34" charset="-120"/>
                <a:ea typeface="微軟正黑體" panose="020B0604030504040204" pitchFamily="34" charset="-120"/>
              </a:rPr>
              <a:t>O2O</a:t>
            </a:r>
            <a:r>
              <a:rPr lang="zh-TW" altLang="en-US" sz="2000" b="1" dirty="0" smtClean="0">
                <a:solidFill>
                  <a:srgbClr val="882E38"/>
                </a:solidFill>
                <a:latin typeface="微軟正黑體" panose="020B0604030504040204" pitchFamily="34" charset="-120"/>
                <a:ea typeface="微軟正黑體" panose="020B0604030504040204" pitchFamily="34" charset="-120"/>
              </a:rPr>
              <a:t>的兴起</a:t>
            </a:r>
            <a:endParaRPr lang="en-US" altLang="zh-TW" sz="2000" b="1" dirty="0">
              <a:solidFill>
                <a:srgbClr val="882E38"/>
              </a:solidFill>
              <a:latin typeface="微軟正黑體" panose="020B0604030504040204" pitchFamily="34" charset="-120"/>
              <a:ea typeface="微軟正黑體" panose="020B0604030504040204" pitchFamily="34" charset="-120"/>
            </a:endParaRPr>
          </a:p>
        </p:txBody>
      </p:sp>
      <p:sp>
        <p:nvSpPr>
          <p:cNvPr id="8" name="矩形 7"/>
          <p:cNvSpPr/>
          <p:nvPr/>
        </p:nvSpPr>
        <p:spPr>
          <a:xfrm>
            <a:off x="5570456" y="4434042"/>
            <a:ext cx="2031325" cy="369332"/>
          </a:xfrm>
          <a:prstGeom prst="rect">
            <a:avLst/>
          </a:prstGeom>
        </p:spPr>
        <p:txBody>
          <a:bodyPr wrap="none">
            <a:spAutoFit/>
          </a:bodyPr>
          <a:lstStyle/>
          <a:p>
            <a:r>
              <a:rPr lang="zh-TW" altLang="en-US" b="1" dirty="0">
                <a:solidFill>
                  <a:srgbClr val="882E38"/>
                </a:solidFill>
                <a:latin typeface="微軟正黑體" panose="020B0604030504040204" pitchFamily="34" charset="-120"/>
                <a:ea typeface="微軟正黑體" panose="020B0604030504040204" pitchFamily="34" charset="-120"/>
              </a:rPr>
              <a:t>人人</a:t>
            </a:r>
            <a:r>
              <a:rPr lang="zh-TW" altLang="en-US" b="1" dirty="0" smtClean="0">
                <a:solidFill>
                  <a:srgbClr val="882E38"/>
                </a:solidFill>
                <a:latin typeface="微軟正黑體" panose="020B0604030504040204" pitchFamily="34" charset="-120"/>
                <a:ea typeface="微軟正黑體" panose="020B0604030504040204" pitchFamily="34" charset="-120"/>
              </a:rPr>
              <a:t>都可以是网美</a:t>
            </a:r>
            <a:endParaRPr lang="en-US" altLang="zh-TW" b="1" dirty="0">
              <a:solidFill>
                <a:srgbClr val="882E38"/>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4359977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3500"/>
          </a:xfrm>
          <a:prstGeom prst="rect">
            <a:avLst/>
          </a:prstGeom>
          <a:solidFill>
            <a:srgbClr val="E99A8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E3826B"/>
          </a:solidFill>
          <a:ln>
            <a:noFill/>
          </a:ln>
        </p:spPr>
        <p:txBody>
          <a:bodyPr lIns="68580" tIns="34290" rIns="68580" bIns="34290" anchor="ctr"/>
          <a:lstStyle/>
          <a:p>
            <a:pPr algn="ctr"/>
            <a:endParaRPr lang="zh-CN" altLang="zh-CN">
              <a:solidFill>
                <a:srgbClr val="FFFFFF"/>
              </a:solidFill>
            </a:endParaRPr>
          </a:p>
        </p:txBody>
      </p:sp>
      <p:sp>
        <p:nvSpPr>
          <p:cNvPr id="5" name="TextBox 3"/>
          <p:cNvSpPr>
            <a:spLocks noChangeArrowheads="1"/>
          </p:cNvSpPr>
          <p:nvPr/>
        </p:nvSpPr>
        <p:spPr bwMode="auto">
          <a:xfrm>
            <a:off x="26988" y="-1433512"/>
            <a:ext cx="2749792" cy="807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smtClean="0">
                <a:solidFill>
                  <a:schemeClr val="bg1"/>
                </a:solidFill>
                <a:latin typeface="Impact" panose="020B0806030902050204" pitchFamily="34" charset="0"/>
                <a:sym typeface="Impact" panose="020B0806030902050204" pitchFamily="34" charset="0"/>
              </a:rPr>
              <a:t>7</a:t>
            </a:r>
            <a:endParaRPr lang="zh-CN" altLang="en-US" sz="52000" dirty="0">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项目发想</a:t>
            </a:r>
            <a:endParaRPr lang="zh-CN" altLang="en-US" sz="2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6036931" y="1397001"/>
            <a:ext cx="2719720"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a:solidFill>
                  <a:schemeClr val="bg1"/>
                </a:solidFill>
                <a:latin typeface="Impact" panose="020B0806030902050204" pitchFamily="34" charset="0"/>
                <a:sym typeface="Impact" panose="020B0806030902050204" pitchFamily="34" charset="0"/>
              </a:rPr>
              <a:t>PART </a:t>
            </a:r>
            <a:r>
              <a:rPr lang="en-US" altLang="zh-CN" sz="4400" dirty="0" smtClean="0">
                <a:solidFill>
                  <a:schemeClr val="bg1"/>
                </a:solidFill>
                <a:latin typeface="Impact" panose="020B0806030902050204" pitchFamily="34" charset="0"/>
                <a:sym typeface="Impact" panose="020B0806030902050204" pitchFamily="34" charset="0"/>
              </a:rPr>
              <a:t>SEVEN</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7361274" y="2692400"/>
            <a:ext cx="189124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altLang="zh-CN" sz="1200" dirty="0">
                <a:solidFill>
                  <a:srgbClr val="882E38"/>
                </a:solidFill>
                <a:latin typeface="Algerian" panose="04020705040A02060702" pitchFamily="82" charset="0"/>
              </a:rPr>
              <a:t>Beauty X God </a:t>
            </a:r>
            <a:r>
              <a:rPr lang="zh-TW" altLang="en-US" sz="1200" dirty="0">
                <a:solidFill>
                  <a:srgbClr val="882E38"/>
                </a:solidFill>
              </a:rPr>
              <a:t>美翻啦</a:t>
            </a:r>
            <a:endParaRPr lang="zh-CN" altLang="en-US" sz="1200" dirty="0">
              <a:solidFill>
                <a:srgbClr val="882E38"/>
              </a:solidFill>
            </a:endParaRPr>
          </a:p>
        </p:txBody>
      </p:sp>
    </p:spTree>
    <p:extLst>
      <p:ext uri="{BB962C8B-B14F-4D97-AF65-F5344CB8AC3E}">
        <p14:creationId xmlns:p14="http://schemas.microsoft.com/office/powerpoint/2010/main" val="287817332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rotWithShape="1">
          <a:blip r:embed="rId2">
            <a:extLst>
              <a:ext uri="{28A0092B-C50C-407E-A947-70E740481C1C}">
                <a14:useLocalDpi xmlns:a14="http://schemas.microsoft.com/office/drawing/2010/main" val="0"/>
              </a:ext>
            </a:extLst>
          </a:blip>
          <a:srcRect l="28337" t="18521" r="29903" b="12509"/>
          <a:stretch/>
        </p:blipFill>
        <p:spPr>
          <a:xfrm rot="20494237">
            <a:off x="5844236" y="63975"/>
            <a:ext cx="2774875" cy="2576669"/>
          </a:xfrm>
          <a:prstGeom prst="rect">
            <a:avLst/>
          </a:prstGeom>
        </p:spPr>
      </p:pic>
      <p:sp>
        <p:nvSpPr>
          <p:cNvPr id="3" name="內容版面配置區 2"/>
          <p:cNvSpPr>
            <a:spLocks noGrp="1"/>
          </p:cNvSpPr>
          <p:nvPr>
            <p:ph idx="1"/>
          </p:nvPr>
        </p:nvSpPr>
        <p:spPr>
          <a:xfrm>
            <a:off x="457200" y="771550"/>
            <a:ext cx="8229600" cy="3394472"/>
          </a:xfrm>
        </p:spPr>
        <p:txBody>
          <a:bodyPr>
            <a:normAutofit fontScale="60000" lnSpcReduction="20000"/>
          </a:bodyPr>
          <a:lstStyle/>
          <a:p>
            <a:pPr marL="0" indent="0">
              <a:buNone/>
            </a:pPr>
            <a:r>
              <a:rPr lang="zh-CN" altLang="en-US" b="1" dirty="0" smtClean="0">
                <a:latin typeface="微軟正黑體" panose="020B0604030504040204" pitchFamily="34" charset="-120"/>
                <a:ea typeface="微軟正黑體" panose="020B0604030504040204" pitchFamily="34" charset="-120"/>
              </a:rPr>
              <a:t>一、公司介绍</a:t>
            </a:r>
            <a:r>
              <a:rPr lang="en-US" altLang="zh-CN" b="1" dirty="0" smtClean="0">
                <a:latin typeface="微軟正黑體" panose="020B0604030504040204" pitchFamily="34" charset="-120"/>
                <a:ea typeface="微軟正黑體" panose="020B0604030504040204" pitchFamily="34" charset="-120"/>
              </a:rPr>
              <a:t>:</a:t>
            </a:r>
          </a:p>
          <a:p>
            <a:r>
              <a:rPr lang="zh-CN" altLang="en-US" dirty="0" smtClean="0">
                <a:latin typeface="微軟正黑體" panose="020B0604030504040204" pitchFamily="34" charset="-120"/>
                <a:ea typeface="微軟正黑體" panose="020B0604030504040204" pitchFamily="34" charset="-120"/>
              </a:rPr>
              <a:t>公司名称：美翻啦科技有限公司</a:t>
            </a:r>
          </a:p>
          <a:p>
            <a:r>
              <a:rPr lang="zh-CN" altLang="en-US" dirty="0" smtClean="0">
                <a:latin typeface="微軟正黑體" panose="020B0604030504040204" pitchFamily="34" charset="-120"/>
                <a:ea typeface="微軟正黑體" panose="020B0604030504040204" pitchFamily="34" charset="-120"/>
              </a:rPr>
              <a:t>公司性质：有限责任公司</a:t>
            </a:r>
          </a:p>
          <a:p>
            <a:r>
              <a:rPr lang="zh-CN" altLang="en-US" dirty="0" smtClean="0">
                <a:latin typeface="微軟正黑體" panose="020B0604030504040204" pitchFamily="34" charset="-120"/>
                <a:ea typeface="微軟正黑體" panose="020B0604030504040204" pitchFamily="34" charset="-120"/>
              </a:rPr>
              <a:t>公司定位</a:t>
            </a:r>
            <a:r>
              <a:rPr lang="en-US" altLang="zh-CN"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大学生美妆一站式平台  </a:t>
            </a:r>
          </a:p>
          <a:p>
            <a:r>
              <a:rPr lang="zh-CN" altLang="en-US" dirty="0" smtClean="0">
                <a:latin typeface="微軟正黑體" panose="020B0604030504040204" pitchFamily="34" charset="-120"/>
                <a:ea typeface="微軟正黑體" panose="020B0604030504040204" pitchFamily="34" charset="-120"/>
              </a:rPr>
              <a:t>公司目标</a:t>
            </a:r>
            <a:r>
              <a:rPr lang="en-US" altLang="zh-CN"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致力于打造校园美妆第一平台</a:t>
            </a:r>
          </a:p>
          <a:p>
            <a:r>
              <a:rPr lang="zh-CN" altLang="en-US" dirty="0" smtClean="0">
                <a:latin typeface="微軟正黑體" panose="020B0604030504040204" pitchFamily="34" charset="-120"/>
                <a:ea typeface="微軟正黑體" panose="020B0604030504040204" pitchFamily="34" charset="-120"/>
              </a:rPr>
              <a:t>公司理念</a:t>
            </a:r>
            <a:r>
              <a:rPr lang="en-US" altLang="zh-CN" dirty="0" smtClean="0">
                <a:latin typeface="微軟正黑體" panose="020B0604030504040204" pitchFamily="34" charset="-120"/>
                <a:ea typeface="微軟正黑體" panose="020B0604030504040204" pitchFamily="34" charset="-120"/>
              </a:rPr>
              <a:t>:    </a:t>
            </a:r>
            <a:r>
              <a:rPr lang="zh-CN" altLang="en-US" dirty="0" smtClean="0">
                <a:latin typeface="微軟正黑體" panose="020B0604030504040204" pitchFamily="34" charset="-120"/>
                <a:ea typeface="微軟正黑體" panose="020B0604030504040204" pitchFamily="34" charset="-120"/>
              </a:rPr>
              <a:t>好专柜进校园，好服务于学生</a:t>
            </a:r>
          </a:p>
          <a:p>
            <a:r>
              <a:rPr lang="zh-CN" altLang="en-US" dirty="0" smtClean="0">
                <a:latin typeface="微軟正黑體" panose="020B0604030504040204" pitchFamily="34" charset="-120"/>
                <a:ea typeface="微軟正黑體" panose="020B0604030504040204" pitchFamily="34" charset="-120"/>
              </a:rPr>
              <a:t>公司宗旨：为大学生构建一个校园美妆专柜，让每一个女大学生都能轻松便捷的享受专柜服务。</a:t>
            </a:r>
          </a:p>
          <a:p>
            <a:pPr marL="0" indent="0">
              <a:buNone/>
            </a:pPr>
            <a:endParaRPr lang="en-US" altLang="zh-CN" b="1" dirty="0" smtClean="0">
              <a:latin typeface="微軟正黑體" panose="020B0604030504040204" pitchFamily="34" charset="-120"/>
              <a:ea typeface="微軟正黑體" panose="020B0604030504040204" pitchFamily="34" charset="-120"/>
            </a:endParaRPr>
          </a:p>
          <a:p>
            <a:pPr marL="0" indent="0">
              <a:buNone/>
            </a:pPr>
            <a:r>
              <a:rPr lang="zh-CN" altLang="en-US" b="1" dirty="0" smtClean="0">
                <a:latin typeface="微軟正黑體" panose="020B0604030504040204" pitchFamily="34" charset="-120"/>
                <a:ea typeface="微軟正黑體" panose="020B0604030504040204" pitchFamily="34" charset="-120"/>
              </a:rPr>
              <a:t>二、公司概述</a:t>
            </a:r>
            <a:endParaRPr lang="zh-CN" altLang="en-US" dirty="0" smtClean="0">
              <a:latin typeface="微軟正黑體" panose="020B0604030504040204" pitchFamily="34" charset="-120"/>
              <a:ea typeface="微軟正黑體" panose="020B0604030504040204" pitchFamily="34" charset="-120"/>
            </a:endParaRPr>
          </a:p>
          <a:p>
            <a:r>
              <a:rPr lang="zh-CN" altLang="en-US" dirty="0" smtClean="0">
                <a:latin typeface="微軟正黑體" panose="020B0604030504040204" pitchFamily="34" charset="-120"/>
                <a:ea typeface="微軟正黑體" panose="020B0604030504040204" pitchFamily="34" charset="-120"/>
              </a:rPr>
              <a:t>    北京美翻啦科技有限公司开展线上线下相结合的方式，打造校园共享美妆间。</a:t>
            </a:r>
          </a:p>
          <a:p>
            <a:endParaRPr lang="zh-TW" altLang="en-US" dirty="0"/>
          </a:p>
        </p:txBody>
      </p:sp>
      <p:grpSp>
        <p:nvGrpSpPr>
          <p:cNvPr id="4" name="组合 1"/>
          <p:cNvGrpSpPr>
            <a:grpSpLocks/>
          </p:cNvGrpSpPr>
          <p:nvPr/>
        </p:nvGrpSpPr>
        <p:grpSpPr bwMode="auto">
          <a:xfrm>
            <a:off x="210741" y="0"/>
            <a:ext cx="79772" cy="540544"/>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72628"/>
            <a:ext cx="2902744" cy="5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dirty="0" smtClean="0">
                <a:solidFill>
                  <a:srgbClr val="262626"/>
                </a:solidFill>
                <a:latin typeface="Impact" panose="020B0806030902050204" pitchFamily="34" charset="0"/>
                <a:ea typeface="微软雅黑" panose="020B0503020204020204" pitchFamily="34" charset="-122"/>
                <a:sym typeface="Arial" panose="020B0604020202020204" pitchFamily="34" charset="0"/>
              </a:rPr>
              <a:t>项</a:t>
            </a:r>
            <a:r>
              <a:rPr lang="zh-TW" altLang="en-US" sz="1500" b="1" dirty="0">
                <a:solidFill>
                  <a:srgbClr val="262626"/>
                </a:solidFill>
                <a:latin typeface="Impact" panose="020B0806030902050204" pitchFamily="34" charset="0"/>
                <a:ea typeface="微软雅黑" panose="020B0503020204020204" pitchFamily="34" charset="-122"/>
                <a:sym typeface="Arial" panose="020B0604020202020204" pitchFamily="34" charset="0"/>
              </a:rPr>
              <a:t>目发想</a:t>
            </a:r>
            <a:endParaRPr lang="zh-CN" altLang="en-US" sz="1500" b="1" dirty="0">
              <a:solidFill>
                <a:srgbClr val="262626"/>
              </a:solidFill>
              <a:latin typeface="Impact" panose="020B0806030902050204" pitchFamily="34" charset="0"/>
              <a:ea typeface="微软雅黑" panose="020B0503020204020204" pitchFamily="34" charset="-122"/>
              <a:sym typeface="Arial" panose="020B0604020202020204" pitchFamily="34" charset="0"/>
            </a:endParaRPr>
          </a:p>
          <a:p>
            <a:endParaRPr lang="zh-CN" altLang="en-US" sz="1500" b="1"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Tree>
    <p:extLst>
      <p:ext uri="{BB962C8B-B14F-4D97-AF65-F5344CB8AC3E}">
        <p14:creationId xmlns:p14="http://schemas.microsoft.com/office/powerpoint/2010/main" val="1437977703"/>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436713"/>
            <a:ext cx="8291264" cy="3943349"/>
          </a:xfrm>
        </p:spPr>
        <p:txBody>
          <a:bodyPr>
            <a:noAutofit/>
          </a:bodyPr>
          <a:lstStyle/>
          <a:p>
            <a:pPr marL="0" indent="0">
              <a:buNone/>
            </a:pPr>
            <a:r>
              <a:rPr lang="zh-CN" altLang="en-US" sz="1800" b="1" dirty="0" smtClean="0">
                <a:sym typeface="+mn-ea"/>
              </a:rPr>
              <a:t>三</a:t>
            </a:r>
            <a:r>
              <a:rPr lang="zh-CN" altLang="en-US" sz="1800" b="1" dirty="0">
                <a:sym typeface="+mn-ea"/>
              </a:rPr>
              <a:t>、公司商业服务简介</a:t>
            </a:r>
            <a:endParaRPr lang="zh-CN" altLang="en-US" sz="1800" dirty="0"/>
          </a:p>
          <a:p>
            <a:r>
              <a:rPr lang="zh-CN" altLang="en-US" sz="1800" dirty="0">
                <a:sym typeface="+mn-ea"/>
              </a:rPr>
              <a:t>北京美翻啦科技有限公司是一家新型的电子商务公司</a:t>
            </a:r>
            <a:r>
              <a:rPr lang="en-US" altLang="zh-CN" sz="1800" dirty="0">
                <a:sym typeface="+mn-ea"/>
              </a:rPr>
              <a:t>, </a:t>
            </a:r>
            <a:r>
              <a:rPr lang="zh-CN" altLang="en-US" sz="1800" dirty="0">
                <a:sym typeface="+mn-ea"/>
              </a:rPr>
              <a:t>立足高校集中的区域，以区域为单位，以校园共享美妆间</a:t>
            </a:r>
            <a:r>
              <a:rPr lang="en-US" altLang="zh-CN" sz="1800" dirty="0">
                <a:sym typeface="+mn-ea"/>
              </a:rPr>
              <a:t>+</a:t>
            </a:r>
            <a:r>
              <a:rPr lang="zh-CN" altLang="en-US" sz="1800" dirty="0">
                <a:sym typeface="+mn-ea"/>
              </a:rPr>
              <a:t>免费体验</a:t>
            </a:r>
            <a:r>
              <a:rPr lang="en-US" altLang="zh-CN" sz="1800" dirty="0">
                <a:sym typeface="+mn-ea"/>
              </a:rPr>
              <a:t>+</a:t>
            </a:r>
            <a:r>
              <a:rPr lang="zh-CN" altLang="en-US" sz="1800" dirty="0">
                <a:sym typeface="+mn-ea"/>
              </a:rPr>
              <a:t>网络店铺三合一模式综合运作，现阶段主要开发的产品包括共享智能美妆间及线上预约美妆师服务和网络店铺。</a:t>
            </a:r>
            <a:endParaRPr lang="zh-CN" altLang="en-US" sz="1800" dirty="0"/>
          </a:p>
          <a:p>
            <a:r>
              <a:rPr lang="en-US" altLang="zh-CN" sz="1800" dirty="0">
                <a:sym typeface="+mn-ea"/>
              </a:rPr>
              <a:t>1.</a:t>
            </a:r>
            <a:r>
              <a:rPr lang="zh-CN" altLang="en-US" sz="1800" dirty="0">
                <a:sym typeface="+mn-ea"/>
              </a:rPr>
              <a:t>运用“互联网</a:t>
            </a:r>
            <a:r>
              <a:rPr lang="en-US" altLang="zh-CN" sz="1800" dirty="0">
                <a:sym typeface="+mn-ea"/>
              </a:rPr>
              <a:t>+</a:t>
            </a:r>
            <a:r>
              <a:rPr lang="zh-CN" altLang="en-US" sz="1800" dirty="0">
                <a:sym typeface="+mn-ea"/>
              </a:rPr>
              <a:t>思维做产品”：在线上可以随时预约在线注册美妆师；</a:t>
            </a:r>
            <a:endParaRPr lang="zh-CN" altLang="en-US" sz="1800" dirty="0"/>
          </a:p>
          <a:p>
            <a:r>
              <a:rPr lang="en-US" altLang="zh-CN" sz="1800" dirty="0">
                <a:sym typeface="+mn-ea"/>
              </a:rPr>
              <a:t>2.</a:t>
            </a:r>
            <a:r>
              <a:rPr lang="zh-CN" altLang="en-US" sz="1800" dirty="0">
                <a:sym typeface="+mn-ea"/>
              </a:rPr>
              <a:t>“注重</a:t>
            </a:r>
            <a:r>
              <a:rPr lang="en-US" altLang="zh-CN" sz="1800" dirty="0">
                <a:sym typeface="+mn-ea"/>
              </a:rPr>
              <a:t>O2O</a:t>
            </a:r>
            <a:r>
              <a:rPr lang="zh-CN" altLang="en-US" sz="1800" dirty="0">
                <a:sym typeface="+mn-ea"/>
              </a:rPr>
              <a:t>用户体验”：消费者都可到线下校园内美妆间免费体验各厂商新推出的产品。</a:t>
            </a:r>
            <a:endParaRPr lang="zh-CN" altLang="en-US" sz="1800" dirty="0"/>
          </a:p>
          <a:p>
            <a:r>
              <a:rPr lang="en-US" altLang="zh-CN" sz="1800" dirty="0">
                <a:sym typeface="+mn-ea"/>
              </a:rPr>
              <a:t>3.</a:t>
            </a:r>
            <a:r>
              <a:rPr lang="zh-CN" altLang="en-US" sz="1800" dirty="0">
                <a:sym typeface="+mn-ea"/>
              </a:rPr>
              <a:t>“一人一码会员系统”：所有用户都有数据个性化分析处理服务。</a:t>
            </a:r>
            <a:endParaRPr lang="zh-CN" altLang="en-US" sz="1800" dirty="0"/>
          </a:p>
          <a:p>
            <a:r>
              <a:rPr lang="en-US" altLang="zh-CN" sz="1800" dirty="0">
                <a:sym typeface="+mn-ea"/>
              </a:rPr>
              <a:t>3</a:t>
            </a:r>
            <a:r>
              <a:rPr lang="zh-CN" altLang="en-US" sz="1800" dirty="0">
                <a:sym typeface="+mn-ea"/>
              </a:rPr>
              <a:t>种核心运营模式，既解决了网上购物的信任问题，又压缩了中间渠道成本，一方面品牌商精准投放广告，另一方面也切实让广大美少女朋友享受极致服务。</a:t>
            </a:r>
            <a:endParaRPr lang="zh-CN" altLang="en-US" sz="1800" dirty="0"/>
          </a:p>
          <a:p>
            <a:endParaRPr lang="zh-TW" altLang="en-US" sz="1800" dirty="0"/>
          </a:p>
        </p:txBody>
      </p:sp>
      <p:grpSp>
        <p:nvGrpSpPr>
          <p:cNvPr id="5" name="组合 1"/>
          <p:cNvGrpSpPr>
            <a:grpSpLocks/>
          </p:cNvGrpSpPr>
          <p:nvPr/>
        </p:nvGrpSpPr>
        <p:grpSpPr bwMode="auto">
          <a:xfrm>
            <a:off x="210741" y="0"/>
            <a:ext cx="79772" cy="540544"/>
            <a:chOff x="0" y="0"/>
            <a:chExt cx="105725" cy="721610"/>
          </a:xfrm>
        </p:grpSpPr>
        <p:sp>
          <p:nvSpPr>
            <p:cNvPr id="6"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8"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dirty="0">
                <a:solidFill>
                  <a:srgbClr val="262626"/>
                </a:solidFill>
                <a:latin typeface="Impact" panose="020B0806030902050204" pitchFamily="34" charset="0"/>
                <a:ea typeface="微软雅黑" panose="020B0503020204020204" pitchFamily="34" charset="-122"/>
                <a:sym typeface="Arial" panose="020B0604020202020204" pitchFamily="34" charset="0"/>
              </a:rPr>
              <a:t>项目发想</a:t>
            </a:r>
            <a:endParaRPr lang="zh-CN" altLang="en-US" sz="1500" b="1" dirty="0">
              <a:solidFill>
                <a:srgbClr val="262626"/>
              </a:solidFill>
              <a:latin typeface="Impact" panose="020B0806030902050204" pitchFamily="34" charset="0"/>
              <a:ea typeface="微软雅黑" panose="020B0503020204020204" pitchFamily="34" charset="-122"/>
              <a:sym typeface="Arial" panose="020B0604020202020204" pitchFamily="34" charset="0"/>
            </a:endParaRPr>
          </a:p>
        </p:txBody>
      </p:sp>
      <p:sp>
        <p:nvSpPr>
          <p:cNvPr id="9"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064" y="0"/>
            <a:ext cx="2574330" cy="1707530"/>
          </a:xfrm>
          <a:prstGeom prst="rect">
            <a:avLst/>
          </a:prstGeom>
        </p:spPr>
      </p:pic>
    </p:spTree>
    <p:extLst>
      <p:ext uri="{BB962C8B-B14F-4D97-AF65-F5344CB8AC3E}">
        <p14:creationId xmlns:p14="http://schemas.microsoft.com/office/powerpoint/2010/main" val="307049031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552" y="548323"/>
            <a:ext cx="8291264" cy="3943349"/>
          </a:xfrm>
        </p:spPr>
        <p:txBody>
          <a:bodyPr>
            <a:noAutofit/>
          </a:bodyPr>
          <a:lstStyle/>
          <a:p>
            <a:pPr>
              <a:buAutoNum type="arabicPeriod"/>
            </a:pPr>
            <a:r>
              <a:rPr lang="zh-CN" altLang="en-US" sz="1800" dirty="0" smtClean="0"/>
              <a:t>微博广告研究电子书</a:t>
            </a:r>
            <a:r>
              <a:rPr lang="zh-TW" altLang="en-US" sz="1800" dirty="0" smtClean="0"/>
              <a:t> </a:t>
            </a:r>
            <a:r>
              <a:rPr lang="en-US" altLang="zh-CN" sz="1800" u="sng" dirty="0"/>
              <a:t>http://dwz.cn/6nNDqz</a:t>
            </a:r>
          </a:p>
          <a:p>
            <a:pPr marL="0" indent="0">
              <a:buNone/>
            </a:pPr>
            <a:r>
              <a:rPr lang="en-US" altLang="zh-CN" sz="1800" dirty="0" smtClean="0"/>
              <a:t>2</a:t>
            </a:r>
            <a:r>
              <a:rPr lang="en-US" altLang="zh-CN" sz="1800" dirty="0"/>
              <a:t>. </a:t>
            </a:r>
            <a:r>
              <a:rPr lang="zh-CN" altLang="en-US" sz="1800" dirty="0"/>
              <a:t>天猫美妆发布</a:t>
            </a:r>
            <a:r>
              <a:rPr lang="en-US" altLang="zh-CN" sz="1800" dirty="0"/>
              <a:t>2017</a:t>
            </a:r>
            <a:r>
              <a:rPr lang="zh-CN" altLang="en-US" sz="1800" dirty="0"/>
              <a:t>消费趋势报告</a:t>
            </a:r>
            <a:r>
              <a:rPr lang="en-US" altLang="zh-CN" sz="1800" dirty="0"/>
              <a:t>:</a:t>
            </a:r>
            <a:r>
              <a:rPr lang="zh-CN" altLang="en-US" sz="1800" dirty="0"/>
              <a:t>口红成为年度最受欢迎“网红</a:t>
            </a:r>
            <a:r>
              <a:rPr lang="zh-CN" altLang="en-US" sz="1800" dirty="0" smtClean="0"/>
              <a:t>”</a:t>
            </a:r>
            <a:r>
              <a:rPr lang="zh-TW" altLang="en-US" sz="1800" dirty="0" smtClean="0"/>
              <a:t> </a:t>
            </a:r>
            <a:r>
              <a:rPr lang="en-US" altLang="zh-CN" sz="1800" dirty="0" smtClean="0"/>
              <a:t>http</a:t>
            </a:r>
            <a:r>
              <a:rPr lang="en-US" altLang="zh-CN" sz="1800" dirty="0"/>
              <a:t>://</a:t>
            </a:r>
            <a:r>
              <a:rPr lang="en-US" altLang="zh-CN" sz="1800" dirty="0" smtClean="0"/>
              <a:t>dwz.cn/6nO02w</a:t>
            </a:r>
            <a:endParaRPr lang="en-US" altLang="zh-CN" sz="1800" dirty="0"/>
          </a:p>
          <a:p>
            <a:pPr marL="0" indent="0">
              <a:buNone/>
            </a:pPr>
            <a:r>
              <a:rPr lang="en-US" altLang="zh-CN" sz="1800" dirty="0"/>
              <a:t>3. </a:t>
            </a:r>
            <a:r>
              <a:rPr lang="zh-CN" altLang="en-US" sz="1800" dirty="0"/>
              <a:t>第一财经商业数据中心（</a:t>
            </a:r>
            <a:r>
              <a:rPr lang="en-US" altLang="zh-CN" sz="1800" dirty="0" err="1"/>
              <a:t>CBNData</a:t>
            </a:r>
            <a:r>
              <a:rPr lang="zh-CN" altLang="en-US" sz="1800" dirty="0"/>
              <a:t>）联合天猫美妆共同发布了</a:t>
            </a:r>
            <a:r>
              <a:rPr lang="en-US" altLang="zh-CN" sz="1800" dirty="0"/>
              <a:t>《2017</a:t>
            </a:r>
            <a:r>
              <a:rPr lang="zh-CN" altLang="en-US" sz="1800" dirty="0"/>
              <a:t>中国美妆个护消费趋势报告</a:t>
            </a:r>
            <a:r>
              <a:rPr lang="en-US" altLang="zh-CN" sz="1800" dirty="0"/>
              <a:t>》</a:t>
            </a:r>
            <a:r>
              <a:rPr lang="zh-CN" altLang="en-US" sz="1800" dirty="0"/>
              <a:t>基于阿里巴巴大数据，深度洞察美妆行</a:t>
            </a:r>
            <a:r>
              <a:rPr lang="zh-CN" altLang="en-US" sz="1800" dirty="0" smtClean="0"/>
              <a:t>业。</a:t>
            </a:r>
          </a:p>
          <a:p>
            <a:pPr marL="0" indent="0">
              <a:buNone/>
            </a:pPr>
            <a:r>
              <a:rPr lang="en-US" altLang="zh-CN" sz="1800" dirty="0" smtClean="0"/>
              <a:t>http://cbndata.com/report/101</a:t>
            </a:r>
          </a:p>
          <a:p>
            <a:pPr marL="0" indent="0">
              <a:buNone/>
            </a:pPr>
            <a:r>
              <a:rPr lang="en-US" altLang="zh-CN" sz="1800" dirty="0" smtClean="0"/>
              <a:t>4</a:t>
            </a:r>
            <a:r>
              <a:rPr lang="en-US" altLang="zh-CN" sz="1800" dirty="0"/>
              <a:t>. </a:t>
            </a:r>
            <a:r>
              <a:rPr lang="zh-CN" altLang="en-US" sz="1800" dirty="0"/>
              <a:t>各大媒体广告报</a:t>
            </a:r>
            <a:r>
              <a:rPr lang="zh-CN" altLang="en-US" sz="1800" dirty="0" smtClean="0"/>
              <a:t>价</a:t>
            </a:r>
            <a:r>
              <a:rPr lang="zh-TW" altLang="en-US" sz="1800" dirty="0" smtClean="0"/>
              <a:t> </a:t>
            </a:r>
            <a:r>
              <a:rPr lang="en-US" altLang="zh-CN" sz="1800" dirty="0" smtClean="0"/>
              <a:t>http</a:t>
            </a:r>
            <a:r>
              <a:rPr lang="en-US" altLang="zh-CN" sz="1800" dirty="0"/>
              <a:t>://</a:t>
            </a:r>
            <a:r>
              <a:rPr lang="en-US" altLang="zh-CN" sz="1800" dirty="0" smtClean="0"/>
              <a:t>dwz.cn/6nO2gT</a:t>
            </a:r>
            <a:endParaRPr lang="en-US" altLang="zh-CN" sz="1800" dirty="0"/>
          </a:p>
          <a:p>
            <a:pPr marL="0" indent="0">
              <a:buNone/>
            </a:pPr>
            <a:r>
              <a:rPr lang="en-US" altLang="zh-CN" sz="1800" dirty="0"/>
              <a:t>5. 2016</a:t>
            </a:r>
            <a:r>
              <a:rPr lang="zh-CN" altLang="en-US" sz="1800" dirty="0"/>
              <a:t>传统媒体广告花费大</a:t>
            </a:r>
            <a:r>
              <a:rPr lang="zh-CN" altLang="en-US" sz="1800" dirty="0" smtClean="0"/>
              <a:t>曝光</a:t>
            </a:r>
            <a:r>
              <a:rPr lang="zh-TW" altLang="en-US" sz="1800" dirty="0" smtClean="0"/>
              <a:t> </a:t>
            </a:r>
            <a:r>
              <a:rPr lang="en-US" altLang="zh-CN" sz="1800" dirty="0" smtClean="0"/>
              <a:t>http</a:t>
            </a:r>
            <a:r>
              <a:rPr lang="en-US" altLang="zh-CN" sz="1800" dirty="0"/>
              <a:t>://</a:t>
            </a:r>
            <a:r>
              <a:rPr lang="en-US" altLang="zh-CN" sz="1800" dirty="0" smtClean="0"/>
              <a:t>dwz.cn/6nO2gT</a:t>
            </a:r>
          </a:p>
          <a:p>
            <a:pPr marL="0" indent="0">
              <a:buNone/>
            </a:pPr>
            <a:r>
              <a:rPr lang="en-US" altLang="zh-CN" sz="1800" dirty="0" smtClean="0"/>
              <a:t>6</a:t>
            </a:r>
            <a:r>
              <a:rPr lang="en-US" altLang="zh-CN" sz="1800" dirty="0"/>
              <a:t>. Google </a:t>
            </a:r>
            <a:r>
              <a:rPr lang="zh-CN" altLang="en-US" sz="1800" dirty="0"/>
              <a:t>关键词搜寻告诉你 </a:t>
            </a:r>
            <a:r>
              <a:rPr lang="en-US" altLang="zh-CN" sz="1800" dirty="0"/>
              <a:t>2017 </a:t>
            </a:r>
            <a:r>
              <a:rPr lang="zh-CN" altLang="en-US" sz="1800" dirty="0"/>
              <a:t>美妆保养趋势</a:t>
            </a:r>
            <a:r>
              <a:rPr lang="zh-CN" altLang="en-US" sz="1800" dirty="0" smtClean="0"/>
              <a:t>！</a:t>
            </a:r>
            <a:r>
              <a:rPr lang="en-US" altLang="zh-CN" sz="1800" u="sng" dirty="0" smtClean="0"/>
              <a:t>http</a:t>
            </a:r>
            <a:r>
              <a:rPr lang="en-US" altLang="zh-CN" sz="1800" u="sng" dirty="0"/>
              <a:t>://</a:t>
            </a:r>
            <a:r>
              <a:rPr lang="en-US" altLang="zh-CN" sz="1800" u="sng" dirty="0" smtClean="0"/>
              <a:t>dwz.cn/6nQ6N6</a:t>
            </a:r>
          </a:p>
          <a:p>
            <a:pPr marL="0" indent="0">
              <a:buNone/>
            </a:pPr>
            <a:r>
              <a:rPr lang="en-US" altLang="zh-CN" sz="1800" dirty="0" smtClean="0"/>
              <a:t>7</a:t>
            </a:r>
            <a:r>
              <a:rPr lang="en-US" altLang="zh-CN" sz="1800" dirty="0"/>
              <a:t>. 2017</a:t>
            </a:r>
            <a:r>
              <a:rPr lang="zh-CN" altLang="en-US" sz="1800" dirty="0"/>
              <a:t>中国网络广告市场年度综合</a:t>
            </a:r>
            <a:r>
              <a:rPr lang="zh-CN" altLang="en-US" sz="1800" dirty="0" smtClean="0"/>
              <a:t>分析</a:t>
            </a:r>
            <a:r>
              <a:rPr lang="zh-TW" altLang="en-US" sz="1800" dirty="0" smtClean="0"/>
              <a:t> </a:t>
            </a:r>
            <a:r>
              <a:rPr lang="en-US" altLang="zh-CN" sz="1800" u="sng" dirty="0"/>
              <a:t>http://dwz.cn/6nQ7FS</a:t>
            </a:r>
          </a:p>
          <a:p>
            <a:pPr marL="0" indent="0">
              <a:buNone/>
            </a:pPr>
            <a:r>
              <a:rPr lang="en-US" altLang="zh-CN" sz="1800" dirty="0"/>
              <a:t>8. </a:t>
            </a:r>
            <a:r>
              <a:rPr lang="zh-CN" altLang="en-US" sz="1800" dirty="0"/>
              <a:t>大数据预测，</a:t>
            </a:r>
            <a:r>
              <a:rPr lang="en-US" altLang="zh-CN" sz="1800" dirty="0"/>
              <a:t>2017</a:t>
            </a:r>
            <a:r>
              <a:rPr lang="zh-CN" altLang="en-US" sz="1800" dirty="0"/>
              <a:t>美妆流行趋势抢先看</a:t>
            </a:r>
            <a:r>
              <a:rPr lang="zh-CN" altLang="en-US" sz="1800" dirty="0" smtClean="0"/>
              <a:t>！</a:t>
            </a:r>
            <a:r>
              <a:rPr lang="zh-TW" altLang="en-US" sz="1800" dirty="0" smtClean="0"/>
              <a:t> </a:t>
            </a:r>
            <a:r>
              <a:rPr lang="en-US" altLang="zh-CN" sz="1800" u="sng" dirty="0"/>
              <a:t>http://dwz.cn/6nQ7zd</a:t>
            </a:r>
          </a:p>
          <a:p>
            <a:pPr marL="0" indent="0">
              <a:buNone/>
            </a:pPr>
            <a:r>
              <a:rPr lang="en-US" altLang="zh-CN" sz="1800" dirty="0"/>
              <a:t>9. 2017</a:t>
            </a:r>
            <a:r>
              <a:rPr lang="zh-CN" altLang="en-US" sz="1800" dirty="0"/>
              <a:t>美妆报告：哪</a:t>
            </a:r>
            <a:r>
              <a:rPr lang="en-US" altLang="zh-CN" sz="1800" dirty="0"/>
              <a:t>5</a:t>
            </a:r>
            <a:r>
              <a:rPr lang="zh-CN" altLang="en-US" sz="1800" dirty="0"/>
              <a:t>大消费趋势不容忽视？</a:t>
            </a:r>
          </a:p>
          <a:p>
            <a:pPr marL="0" indent="0">
              <a:buNone/>
            </a:pPr>
            <a:r>
              <a:rPr lang="en-US" altLang="zh-CN" sz="1800" u="sng" dirty="0"/>
              <a:t>http://dfmg.chinadevelopment.com.cn/mlwx/2017/06/1150544.shtml</a:t>
            </a:r>
          </a:p>
          <a:p>
            <a:pPr marL="0" indent="0">
              <a:buNone/>
            </a:pPr>
            <a:r>
              <a:rPr lang="en-US" altLang="zh-CN" sz="1800" dirty="0"/>
              <a:t>10. </a:t>
            </a:r>
            <a:r>
              <a:rPr lang="zh-CN" altLang="en-US" sz="1800" dirty="0" smtClean="0"/>
              <a:t>网络广告与传统广告的对比研究</a:t>
            </a:r>
            <a:r>
              <a:rPr lang="zh-TW" altLang="en-US" sz="1800" dirty="0" smtClean="0"/>
              <a:t> </a:t>
            </a:r>
            <a:r>
              <a:rPr lang="en-US" altLang="zh-CN" sz="1800" u="sng" dirty="0"/>
              <a:t>http://dwz.cn/6nNDqz</a:t>
            </a:r>
            <a:endParaRPr lang="zh-TW" altLang="en-US" sz="1800" u="sng" dirty="0"/>
          </a:p>
        </p:txBody>
      </p:sp>
      <p:grpSp>
        <p:nvGrpSpPr>
          <p:cNvPr id="5" name="组合 1"/>
          <p:cNvGrpSpPr>
            <a:grpSpLocks/>
          </p:cNvGrpSpPr>
          <p:nvPr/>
        </p:nvGrpSpPr>
        <p:grpSpPr bwMode="auto">
          <a:xfrm>
            <a:off x="210741" y="0"/>
            <a:ext cx="79772" cy="540544"/>
            <a:chOff x="0" y="0"/>
            <a:chExt cx="105725" cy="721610"/>
          </a:xfrm>
        </p:grpSpPr>
        <p:sp>
          <p:nvSpPr>
            <p:cNvPr id="6"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8"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参考文献</a:t>
            </a:r>
            <a:endParaRPr lang="zh-CN" altLang="en-US" sz="1500" b="1"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9"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Tree>
    <p:extLst>
      <p:ext uri="{BB962C8B-B14F-4D97-AF65-F5344CB8AC3E}">
        <p14:creationId xmlns:p14="http://schemas.microsoft.com/office/powerpoint/2010/main" val="154187760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552" y="548323"/>
            <a:ext cx="8291264" cy="3943349"/>
          </a:xfrm>
        </p:spPr>
        <p:txBody>
          <a:bodyPr>
            <a:noAutofit/>
          </a:bodyPr>
          <a:lstStyle/>
          <a:p>
            <a:pPr marL="0" indent="0">
              <a:buNone/>
            </a:pPr>
            <a:r>
              <a:rPr lang="en-US" altLang="zh-TW" sz="1800" dirty="0"/>
              <a:t>11. </a:t>
            </a:r>
            <a:r>
              <a:rPr lang="en-US" altLang="zh-TW" sz="1800" dirty="0" smtClean="0"/>
              <a:t>2016</a:t>
            </a:r>
            <a:r>
              <a:rPr lang="zh-TW" altLang="en-US" sz="1800" dirty="0" smtClean="0"/>
              <a:t>年中国网络剧市场发展现状及行业发展趋势预测 </a:t>
            </a:r>
            <a:r>
              <a:rPr lang="en-US" altLang="zh-TW" sz="1800" dirty="0" smtClean="0"/>
              <a:t>https</a:t>
            </a:r>
            <a:r>
              <a:rPr lang="en-US" altLang="zh-TW" sz="1800" dirty="0"/>
              <a:t>://read01.com/DA7aDQ.html</a:t>
            </a:r>
          </a:p>
          <a:p>
            <a:pPr marL="0" indent="0">
              <a:buNone/>
            </a:pPr>
            <a:r>
              <a:rPr lang="en-US" altLang="zh-TW" sz="1800" dirty="0"/>
              <a:t>12. </a:t>
            </a:r>
            <a:r>
              <a:rPr lang="zh-TW" altLang="en-US" sz="1800" dirty="0"/>
              <a:t>网络广告未来发展趋势</a:t>
            </a:r>
            <a:r>
              <a:rPr lang="zh-TW" altLang="en-US" sz="1800" dirty="0" smtClean="0"/>
              <a:t>分析 </a:t>
            </a:r>
            <a:r>
              <a:rPr lang="en-US" altLang="zh-TW" sz="1800" dirty="0" smtClean="0"/>
              <a:t>http</a:t>
            </a:r>
            <a:r>
              <a:rPr lang="en-US" altLang="zh-TW" sz="1800" dirty="0"/>
              <a:t>://dwz.cn/6nQ90U</a:t>
            </a:r>
          </a:p>
          <a:p>
            <a:pPr marL="0" indent="0">
              <a:buNone/>
            </a:pPr>
            <a:r>
              <a:rPr lang="en-US" altLang="zh-TW" sz="1800" dirty="0"/>
              <a:t>13. </a:t>
            </a:r>
            <a:r>
              <a:rPr lang="zh-TW" altLang="en-US" sz="1800" dirty="0"/>
              <a:t>美妆线上销售成亮点</a:t>
            </a:r>
            <a:r>
              <a:rPr lang="en-US" altLang="zh-TW" sz="1800" dirty="0"/>
              <a:t>,</a:t>
            </a:r>
            <a:r>
              <a:rPr lang="zh-TW" altLang="en-US" sz="1800" dirty="0"/>
              <a:t>线上增速是整体的</a:t>
            </a:r>
            <a:r>
              <a:rPr lang="en-US" altLang="zh-TW" sz="1800" dirty="0"/>
              <a:t>4</a:t>
            </a:r>
            <a:r>
              <a:rPr lang="zh-TW" altLang="en-US" sz="1800" dirty="0" smtClean="0"/>
              <a:t>倍 </a:t>
            </a:r>
            <a:r>
              <a:rPr lang="en-US" altLang="zh-TW" sz="1800" dirty="0" smtClean="0"/>
              <a:t>http</a:t>
            </a:r>
            <a:r>
              <a:rPr lang="en-US" altLang="zh-TW" sz="1800" dirty="0"/>
              <a:t>://dwz.cn/6nQalg</a:t>
            </a:r>
          </a:p>
          <a:p>
            <a:pPr marL="0" indent="0">
              <a:buNone/>
            </a:pPr>
            <a:r>
              <a:rPr lang="en-US" altLang="zh-TW" sz="1800" dirty="0"/>
              <a:t>14. </a:t>
            </a:r>
            <a:r>
              <a:rPr lang="zh-TW" altLang="en-US" sz="1800" dirty="0"/>
              <a:t>重磅报告</a:t>
            </a:r>
            <a:r>
              <a:rPr lang="en-US" altLang="zh-TW" sz="1800" dirty="0"/>
              <a:t>|1600</a:t>
            </a:r>
            <a:r>
              <a:rPr lang="zh-TW" altLang="en-US" sz="1800" dirty="0"/>
              <a:t>万数据解密</a:t>
            </a:r>
            <a:r>
              <a:rPr lang="en-US" altLang="zh-TW" sz="1800" dirty="0"/>
              <a:t>2017</a:t>
            </a:r>
            <a:r>
              <a:rPr lang="zh-TW" altLang="en-US" sz="1800" dirty="0"/>
              <a:t>年美妆品牌营销趋</a:t>
            </a:r>
            <a:r>
              <a:rPr lang="zh-TW" altLang="en-US" sz="1800" dirty="0" smtClean="0"/>
              <a:t>势 </a:t>
            </a:r>
            <a:r>
              <a:rPr lang="en-US" altLang="zh-TW" sz="1800" dirty="0" smtClean="0"/>
              <a:t>http</a:t>
            </a:r>
            <a:r>
              <a:rPr lang="en-US" altLang="zh-TW" sz="1800" dirty="0"/>
              <a:t>://dwz.cn/6nQasD</a:t>
            </a:r>
          </a:p>
          <a:p>
            <a:pPr marL="0" indent="0">
              <a:buNone/>
            </a:pPr>
            <a:r>
              <a:rPr lang="en-US" altLang="zh-TW" sz="1800" dirty="0"/>
              <a:t>15. </a:t>
            </a:r>
            <a:r>
              <a:rPr lang="zh-TW" altLang="en-US" sz="1800" dirty="0"/>
              <a:t>关于中国女性美妆消费市场，告诉你五件意想不到的事</a:t>
            </a:r>
          </a:p>
          <a:p>
            <a:pPr marL="0" indent="0">
              <a:buNone/>
            </a:pPr>
            <a:r>
              <a:rPr lang="en-US" altLang="zh-TW" sz="1800" dirty="0"/>
              <a:t>https://s.wechatinchina.com/archives/22589</a:t>
            </a:r>
          </a:p>
          <a:p>
            <a:pPr marL="0" indent="0">
              <a:buNone/>
            </a:pPr>
            <a:r>
              <a:rPr lang="en-US" altLang="zh-TW" sz="1800" dirty="0"/>
              <a:t>16. </a:t>
            </a:r>
            <a:r>
              <a:rPr lang="zh-TW" altLang="en-US" sz="1800" dirty="0"/>
              <a:t>百雀羚</a:t>
            </a:r>
            <a:r>
              <a:rPr lang="en-US" altLang="zh-TW" sz="1800" dirty="0"/>
              <a:t>1931</a:t>
            </a:r>
            <a:r>
              <a:rPr lang="zh-TW" altLang="en-US" sz="1800" dirty="0"/>
              <a:t>创意广告走红网络，为我们揭开一段枉为人知的历史</a:t>
            </a:r>
          </a:p>
          <a:p>
            <a:pPr marL="0" indent="0">
              <a:buNone/>
            </a:pPr>
            <a:r>
              <a:rPr lang="en-US" altLang="zh-TW" sz="1800" dirty="0"/>
              <a:t>https://kknews.cc/news/aongjm6.html </a:t>
            </a:r>
          </a:p>
          <a:p>
            <a:pPr marL="0" indent="0">
              <a:buNone/>
            </a:pPr>
            <a:r>
              <a:rPr lang="en-US" altLang="zh-TW" sz="1800" dirty="0"/>
              <a:t>17. </a:t>
            </a:r>
            <a:r>
              <a:rPr lang="zh-TW" altLang="en-US" sz="1800" dirty="0"/>
              <a:t>网络广告发展历史</a:t>
            </a:r>
            <a:r>
              <a:rPr lang="en-US" altLang="zh-TW" sz="1800" dirty="0"/>
              <a:t>-</a:t>
            </a:r>
            <a:r>
              <a:rPr lang="en-US" altLang="zh-TW" sz="1800" dirty="0" smtClean="0"/>
              <a:t>1 http</a:t>
            </a:r>
            <a:r>
              <a:rPr lang="en-US" altLang="zh-TW" sz="1800" dirty="0"/>
              <a:t>://dwz.cn/6nQc6V</a:t>
            </a:r>
          </a:p>
          <a:p>
            <a:pPr marL="0" indent="0">
              <a:buNone/>
            </a:pPr>
            <a:r>
              <a:rPr lang="en-US" altLang="zh-TW" sz="1800" dirty="0"/>
              <a:t>18. </a:t>
            </a:r>
            <a:r>
              <a:rPr lang="zh-TW" altLang="en-US" sz="1800" dirty="0"/>
              <a:t>网络广告发展历史</a:t>
            </a:r>
            <a:r>
              <a:rPr lang="en-US" altLang="zh-TW" sz="1800" dirty="0"/>
              <a:t>-</a:t>
            </a:r>
            <a:r>
              <a:rPr lang="en-US" altLang="zh-TW" sz="1800" dirty="0" smtClean="0"/>
              <a:t>2 http</a:t>
            </a:r>
            <a:r>
              <a:rPr lang="en-US" altLang="zh-TW" sz="1800" dirty="0"/>
              <a:t>://dwz.cn/6nQcqf</a:t>
            </a:r>
          </a:p>
          <a:p>
            <a:pPr marL="0" indent="0">
              <a:buNone/>
            </a:pPr>
            <a:r>
              <a:rPr lang="en-US" altLang="zh-TW" sz="1800" dirty="0"/>
              <a:t>19. </a:t>
            </a:r>
            <a:r>
              <a:rPr lang="zh-TW" altLang="en-US" sz="1800" dirty="0"/>
              <a:t>微信朋友圈广告，你接受</a:t>
            </a:r>
            <a:r>
              <a:rPr lang="zh-TW" altLang="en-US" sz="1800" dirty="0" smtClean="0"/>
              <a:t>吗 </a:t>
            </a:r>
            <a:r>
              <a:rPr lang="en-US" altLang="zh-TW" sz="1800" dirty="0" smtClean="0"/>
              <a:t>http</a:t>
            </a:r>
            <a:r>
              <a:rPr lang="en-US" altLang="zh-TW" sz="1800" dirty="0"/>
              <a:t>://dwz.cn/6nQcBT</a:t>
            </a:r>
          </a:p>
          <a:p>
            <a:pPr marL="0" indent="0">
              <a:buNone/>
            </a:pPr>
            <a:r>
              <a:rPr lang="en-US" altLang="zh-TW" sz="1800" dirty="0"/>
              <a:t>20. </a:t>
            </a:r>
            <a:r>
              <a:rPr lang="en-US" altLang="zh-TW" sz="1800" dirty="0" smtClean="0"/>
              <a:t>DMA</a:t>
            </a:r>
            <a:r>
              <a:rPr lang="zh-TW" altLang="en-US" sz="1800" dirty="0" smtClean="0"/>
              <a:t>发布</a:t>
            </a:r>
            <a:r>
              <a:rPr lang="en-US" altLang="zh-TW" sz="1800" dirty="0" smtClean="0"/>
              <a:t>2016</a:t>
            </a:r>
            <a:r>
              <a:rPr lang="zh-TW" altLang="en-US" sz="1800" dirty="0" smtClean="0"/>
              <a:t>全年数位广告量</a:t>
            </a:r>
            <a:r>
              <a:rPr lang="en-US" altLang="zh-TW" sz="1800" dirty="0" smtClean="0"/>
              <a:t>(</a:t>
            </a:r>
            <a:r>
              <a:rPr lang="zh-TW" altLang="en-US" sz="1800" dirty="0" smtClean="0"/>
              <a:t>台湾</a:t>
            </a:r>
            <a:r>
              <a:rPr lang="en-US" altLang="zh-TW" sz="1800" dirty="0" smtClean="0"/>
              <a:t>)</a:t>
            </a:r>
            <a:endParaRPr lang="en-US" altLang="zh-TW" sz="1800" dirty="0"/>
          </a:p>
          <a:p>
            <a:pPr marL="0" indent="0">
              <a:buNone/>
            </a:pPr>
            <a:r>
              <a:rPr lang="en-US" altLang="zh-TW" sz="1800" dirty="0"/>
              <a:t>http://www.brain.com.tw/news/articlecontent?ID=44757&amp;sort=</a:t>
            </a:r>
            <a:endParaRPr lang="zh-TW" altLang="en-US" sz="1800" dirty="0"/>
          </a:p>
        </p:txBody>
      </p:sp>
      <p:grpSp>
        <p:nvGrpSpPr>
          <p:cNvPr id="5" name="组合 1"/>
          <p:cNvGrpSpPr>
            <a:grpSpLocks/>
          </p:cNvGrpSpPr>
          <p:nvPr/>
        </p:nvGrpSpPr>
        <p:grpSpPr bwMode="auto">
          <a:xfrm>
            <a:off x="210741" y="0"/>
            <a:ext cx="79772" cy="540544"/>
            <a:chOff x="0" y="0"/>
            <a:chExt cx="105725" cy="721610"/>
          </a:xfrm>
        </p:grpSpPr>
        <p:sp>
          <p:nvSpPr>
            <p:cNvPr id="6"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8" name="TextBox 6"/>
          <p:cNvSpPr>
            <a:spLocks noChangeArrowheads="1"/>
          </p:cNvSpPr>
          <p:nvPr/>
        </p:nvSpPr>
        <p:spPr bwMode="auto">
          <a:xfrm>
            <a:off x="357188" y="72628"/>
            <a:ext cx="2902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500" b="1"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参考文献</a:t>
            </a:r>
            <a:endParaRPr lang="zh-CN" altLang="en-US" sz="1500" b="1"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9" name="直接连接符 7"/>
          <p:cNvSpPr>
            <a:spLocks noChangeShapeType="1"/>
          </p:cNvSpPr>
          <p:nvPr/>
        </p:nvSpPr>
        <p:spPr bwMode="auto">
          <a:xfrm>
            <a:off x="390525" y="510779"/>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Tree>
    <p:extLst>
      <p:ext uri="{BB962C8B-B14F-4D97-AF65-F5344CB8AC3E}">
        <p14:creationId xmlns:p14="http://schemas.microsoft.com/office/powerpoint/2010/main" val="34200672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201" b="17863"/>
          <a:stretch/>
        </p:blipFill>
        <p:spPr>
          <a:xfrm>
            <a:off x="0" y="1"/>
            <a:ext cx="9144000" cy="3147813"/>
          </a:xfrm>
        </p:spPr>
      </p:pic>
      <p:pic>
        <p:nvPicPr>
          <p:cNvPr id="5" name="圖片 4"/>
          <p:cNvPicPr>
            <a:picLocks noChangeAspect="1"/>
          </p:cNvPicPr>
          <p:nvPr/>
        </p:nvPicPr>
        <p:blipFill rotWithShape="1">
          <a:blip r:embed="rId3" cstate="print">
            <a:extLst>
              <a:ext uri="{28A0092B-C50C-407E-A947-70E740481C1C}">
                <a14:useLocalDpi xmlns:a14="http://schemas.microsoft.com/office/drawing/2010/main" val="0"/>
              </a:ext>
            </a:extLst>
          </a:blip>
          <a:srcRect l="27093" t="20206" r="28460" b="14856"/>
          <a:stretch/>
        </p:blipFill>
        <p:spPr>
          <a:xfrm>
            <a:off x="79821" y="3162640"/>
            <a:ext cx="1552420" cy="1275202"/>
          </a:xfrm>
          <a:prstGeom prst="rect">
            <a:avLst/>
          </a:prstGeom>
        </p:spPr>
      </p:pic>
      <p:sp>
        <p:nvSpPr>
          <p:cNvPr id="6" name="矩形 5"/>
          <p:cNvSpPr/>
          <p:nvPr/>
        </p:nvSpPr>
        <p:spPr>
          <a:xfrm>
            <a:off x="1547664" y="3507854"/>
            <a:ext cx="4550379" cy="584775"/>
          </a:xfrm>
          <a:prstGeom prst="rect">
            <a:avLst/>
          </a:prstGeom>
        </p:spPr>
        <p:txBody>
          <a:bodyPr wrap="square">
            <a:spAutoFit/>
          </a:bodyPr>
          <a:lstStyle/>
          <a:p>
            <a:pPr algn="ctr"/>
            <a:r>
              <a:rPr lang="en-US" altLang="zh-CN" sz="3200" dirty="0">
                <a:solidFill>
                  <a:srgbClr val="882E38"/>
                </a:solidFill>
                <a:latin typeface="Algerian" panose="04020705040A02060702" pitchFamily="82" charset="0"/>
              </a:rPr>
              <a:t>Beauty X God </a:t>
            </a:r>
            <a:r>
              <a:rPr lang="zh-TW" altLang="en-US" sz="3200" dirty="0">
                <a:solidFill>
                  <a:srgbClr val="882E38"/>
                </a:solidFill>
                <a:latin typeface="微軟正黑體" panose="020B0604030504040204" pitchFamily="34" charset="-120"/>
                <a:ea typeface="微軟正黑體" panose="020B0604030504040204" pitchFamily="34" charset="-120"/>
              </a:rPr>
              <a:t>美翻啦</a:t>
            </a:r>
            <a:endParaRPr lang="zh-CN" altLang="en-US" sz="3200" dirty="0">
              <a:solidFill>
                <a:srgbClr val="882E38"/>
              </a:solidFill>
              <a:latin typeface="微軟正黑體" panose="020B0604030504040204" pitchFamily="34" charset="-120"/>
              <a:ea typeface="微軟正黑體" panose="020B0604030504040204" pitchFamily="34" charset="-120"/>
            </a:endParaRPr>
          </a:p>
        </p:txBody>
      </p:sp>
      <p:sp>
        <p:nvSpPr>
          <p:cNvPr id="7" name="矩形 6"/>
          <p:cNvSpPr/>
          <p:nvPr/>
        </p:nvSpPr>
        <p:spPr>
          <a:xfrm>
            <a:off x="3381291" y="4356299"/>
            <a:ext cx="5760640" cy="584775"/>
          </a:xfrm>
          <a:prstGeom prst="rect">
            <a:avLst/>
          </a:prstGeom>
        </p:spPr>
        <p:txBody>
          <a:bodyPr wrap="square">
            <a:spAutoFit/>
          </a:bodyPr>
          <a:lstStyle/>
          <a:p>
            <a:pPr algn="ctr"/>
            <a:r>
              <a:rPr lang="zh-TW" altLang="en-US" sz="3200" dirty="0" smtClean="0">
                <a:solidFill>
                  <a:srgbClr val="882E38"/>
                </a:solidFill>
                <a:latin typeface="微軟正黑體" panose="020B0604030504040204" pitchFamily="34" charset="-120"/>
                <a:ea typeface="微軟正黑體" panose="020B0604030504040204" pitchFamily="34" charset="-120"/>
              </a:rPr>
              <a:t>一起来成为新一代校园女神吧！</a:t>
            </a:r>
            <a:endParaRPr lang="zh-CN" altLang="en-US" sz="3200" dirty="0">
              <a:solidFill>
                <a:srgbClr val="882E38"/>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874546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9144000" cy="5143500"/>
          </a:xfrm>
          <a:prstGeom prst="rect">
            <a:avLst/>
          </a:prstGeom>
          <a:solidFill>
            <a:srgbClr val="DB6B6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3"/>
          <p:cNvSpPr/>
          <p:nvPr/>
        </p:nvSpPr>
        <p:spPr>
          <a:xfrm>
            <a:off x="0" y="4037170"/>
            <a:ext cx="9144000" cy="1165346"/>
          </a:xfrm>
          <a:prstGeom prst="rect">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文字方塊 5"/>
          <p:cNvSpPr txBox="1"/>
          <p:nvPr/>
        </p:nvSpPr>
        <p:spPr>
          <a:xfrm>
            <a:off x="0" y="1585918"/>
            <a:ext cx="9144000" cy="646331"/>
          </a:xfrm>
          <a:prstGeom prst="rect">
            <a:avLst/>
          </a:prstGeom>
          <a:noFill/>
        </p:spPr>
        <p:txBody>
          <a:bodyPr wrap="square" rtlCol="0">
            <a:spAutoFit/>
          </a:bodyPr>
          <a:lstStyle/>
          <a:p>
            <a:pPr algn="ctr"/>
            <a:r>
              <a:rPr kumimoji="1" lang="zh-TW" altLang="en-US" dirty="0" smtClean="0">
                <a:solidFill>
                  <a:srgbClr val="4BACC6"/>
                </a:solidFill>
                <a:latin typeface="Kozuka Gothic Pr6N H" pitchFamily="34" charset="-128"/>
                <a:ea typeface="Kozuka Gothic Pr6N H" pitchFamily="34" charset="-128"/>
              </a:rPr>
              <a:t> </a:t>
            </a:r>
            <a:r>
              <a:rPr kumimoji="1" lang="en-US" altLang="zh-TW" sz="3600" b="1" dirty="0" smtClean="0">
                <a:solidFill>
                  <a:schemeClr val="bg1"/>
                </a:solidFill>
                <a:latin typeface="Algerian" panose="04020705040A02060702" pitchFamily="82" charset="0"/>
                <a:ea typeface="Kozuka Gothic Pr6N H" pitchFamily="34" charset="-128"/>
              </a:rPr>
              <a:t>Thank you for your listening.</a:t>
            </a:r>
            <a:endParaRPr kumimoji="1" lang="zh-TW" altLang="en-US" sz="3600" b="1" dirty="0">
              <a:solidFill>
                <a:schemeClr val="bg1"/>
              </a:solidFill>
              <a:latin typeface="Algerian" panose="04020705040A02060702" pitchFamily="82" charset="0"/>
              <a:ea typeface="Kozuka Gothic Pr6N H" pitchFamily="34" charset="-128"/>
            </a:endParaRPr>
          </a:p>
        </p:txBody>
      </p:sp>
      <p:sp>
        <p:nvSpPr>
          <p:cNvPr id="8" name="橢圓 7"/>
          <p:cNvSpPr/>
          <p:nvPr/>
        </p:nvSpPr>
        <p:spPr>
          <a:xfrm>
            <a:off x="3563888" y="3075806"/>
            <a:ext cx="2016224" cy="2016224"/>
          </a:xfrm>
          <a:prstGeom prst="ellipse">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7423" y="3278838"/>
            <a:ext cx="1245352" cy="1236245"/>
          </a:xfrm>
          <a:prstGeom prst="rect">
            <a:avLst/>
          </a:prstGeom>
        </p:spPr>
      </p:pic>
      <p:grpSp>
        <p:nvGrpSpPr>
          <p:cNvPr id="13" name="群組 12"/>
          <p:cNvGrpSpPr/>
          <p:nvPr/>
        </p:nvGrpSpPr>
        <p:grpSpPr>
          <a:xfrm>
            <a:off x="0" y="3219822"/>
            <a:ext cx="9144000" cy="2016224"/>
            <a:chOff x="0" y="2787774"/>
            <a:chExt cx="9144000" cy="2016224"/>
          </a:xfrm>
        </p:grpSpPr>
        <p:cxnSp>
          <p:nvCxnSpPr>
            <p:cNvPr id="10" name="直線接點 9"/>
            <p:cNvCxnSpPr/>
            <p:nvPr/>
          </p:nvCxnSpPr>
          <p:spPr>
            <a:xfrm>
              <a:off x="0" y="3723878"/>
              <a:ext cx="3707904" cy="0"/>
            </a:xfrm>
            <a:prstGeom prst="line">
              <a:avLst/>
            </a:prstGeom>
            <a:ln w="28575">
              <a:solidFill>
                <a:srgbClr val="FFFFFF">
                  <a:alpha val="80000"/>
                </a:srgb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5436096" y="3723878"/>
              <a:ext cx="3707904" cy="0"/>
            </a:xfrm>
            <a:prstGeom prst="line">
              <a:avLst/>
            </a:prstGeom>
            <a:ln w="28575">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2" name="弧形 11"/>
            <p:cNvSpPr/>
            <p:nvPr/>
          </p:nvSpPr>
          <p:spPr>
            <a:xfrm>
              <a:off x="3707904" y="2787774"/>
              <a:ext cx="1728192" cy="2016224"/>
            </a:xfrm>
            <a:prstGeom prst="arc">
              <a:avLst>
                <a:gd name="adj1" fmla="val 11048571"/>
                <a:gd name="adj2" fmla="val 21367873"/>
              </a:avLst>
            </a:prstGeom>
            <a:ln w="28575">
              <a:solidFill>
                <a:srgbClr val="FFFFFF">
                  <a:alpha val="8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35164371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圖片 48"/>
          <p:cNvPicPr>
            <a:picLocks noChangeAspect="1"/>
          </p:cNvPicPr>
          <p:nvPr/>
        </p:nvPicPr>
        <p:blipFill>
          <a:blip r:embed="rId3" cstate="print">
            <a:duotone>
              <a:prstClr val="black"/>
              <a:srgbClr val="DB6B67">
                <a:tint val="45000"/>
                <a:satMod val="400000"/>
              </a:srgbClr>
            </a:duotone>
            <a:extLst>
              <a:ext uri="{28A0092B-C50C-407E-A947-70E740481C1C}">
                <a14:useLocalDpi xmlns:a14="http://schemas.microsoft.com/office/drawing/2010/main" val="0"/>
              </a:ext>
            </a:extLst>
          </a:blip>
          <a:stretch>
            <a:fillRect/>
          </a:stretch>
        </p:blipFill>
        <p:spPr>
          <a:xfrm>
            <a:off x="0" y="3846142"/>
            <a:ext cx="9169823" cy="1297358"/>
          </a:xfrm>
          <a:prstGeom prst="rect">
            <a:avLst/>
          </a:prstGeom>
        </p:spPr>
      </p:pic>
      <p:sp>
        <p:nvSpPr>
          <p:cNvPr id="8" name="文字方塊 7"/>
          <p:cNvSpPr txBox="1"/>
          <p:nvPr/>
        </p:nvSpPr>
        <p:spPr>
          <a:xfrm>
            <a:off x="2708477" y="364603"/>
            <a:ext cx="4349187" cy="600164"/>
          </a:xfrm>
          <a:prstGeom prst="rect">
            <a:avLst/>
          </a:prstGeom>
          <a:noFill/>
        </p:spPr>
        <p:txBody>
          <a:bodyPr wrap="square" rtlCol="0">
            <a:spAutoFit/>
          </a:bodyPr>
          <a:lstStyle/>
          <a:p>
            <a:r>
              <a:rPr lang="en-US" altLang="zh-TW" sz="3300" spc="-83" dirty="0">
                <a:solidFill>
                  <a:srgbClr val="882E38"/>
                </a:solidFill>
              </a:rPr>
              <a:t>Presentation</a:t>
            </a:r>
            <a:r>
              <a:rPr lang="en-US" altLang="zh-TW" sz="3300" spc="-83" dirty="0">
                <a:solidFill>
                  <a:schemeClr val="tx1">
                    <a:lumMod val="75000"/>
                    <a:lumOff val="25000"/>
                  </a:schemeClr>
                </a:solidFill>
              </a:rPr>
              <a:t> </a:t>
            </a:r>
            <a:r>
              <a:rPr lang="en-US" altLang="zh-TW" sz="3300" spc="-83" dirty="0" smtClean="0">
                <a:solidFill>
                  <a:srgbClr val="DB6B67"/>
                </a:solidFill>
              </a:rPr>
              <a:t>Outline</a:t>
            </a:r>
            <a:endParaRPr lang="zh-TW" altLang="en-US" sz="3300" spc="-83" dirty="0">
              <a:solidFill>
                <a:srgbClr val="DB6B67"/>
              </a:solidFill>
            </a:endParaRPr>
          </a:p>
        </p:txBody>
      </p:sp>
      <p:sp>
        <p:nvSpPr>
          <p:cNvPr id="29" name="文字方塊 28"/>
          <p:cNvSpPr txBox="1"/>
          <p:nvPr/>
        </p:nvSpPr>
        <p:spPr>
          <a:xfrm>
            <a:off x="2768906" y="883102"/>
            <a:ext cx="3590949" cy="253916"/>
          </a:xfrm>
          <a:prstGeom prst="rect">
            <a:avLst/>
          </a:prstGeom>
          <a:noFill/>
        </p:spPr>
        <p:txBody>
          <a:bodyPr wrap="square" rtlCol="0">
            <a:spAutoFit/>
          </a:bodyPr>
          <a:lstStyle/>
          <a:p>
            <a:pPr algn="ctr"/>
            <a:r>
              <a:rPr lang="en-US" altLang="zh-TW" sz="1050" dirty="0">
                <a:solidFill>
                  <a:schemeClr val="bg1">
                    <a:lumMod val="65000"/>
                  </a:schemeClr>
                </a:solidFill>
              </a:rPr>
              <a:t>Make you understand what we are going to talk about next.</a:t>
            </a:r>
            <a:endParaRPr lang="zh-TW" altLang="en-US" sz="1050" dirty="0">
              <a:solidFill>
                <a:schemeClr val="bg1">
                  <a:lumMod val="65000"/>
                </a:schemeClr>
              </a:solidFill>
            </a:endParaRPr>
          </a:p>
        </p:txBody>
      </p:sp>
      <p:cxnSp>
        <p:nvCxnSpPr>
          <p:cNvPr id="19" name="直線接點 18"/>
          <p:cNvCxnSpPr/>
          <p:nvPr/>
        </p:nvCxnSpPr>
        <p:spPr>
          <a:xfrm>
            <a:off x="678656" y="1275606"/>
            <a:ext cx="7586663" cy="0"/>
          </a:xfrm>
          <a:prstGeom prst="line">
            <a:avLst/>
          </a:prstGeom>
          <a:ln w="19050">
            <a:solidFill>
              <a:srgbClr val="DB6B67"/>
            </a:solidFill>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678656" y="1468146"/>
            <a:ext cx="1364647" cy="609146"/>
            <a:chOff x="678656" y="1468146"/>
            <a:chExt cx="1364647" cy="609146"/>
          </a:xfrm>
        </p:grpSpPr>
        <p:grpSp>
          <p:nvGrpSpPr>
            <p:cNvPr id="50" name="Shape 523"/>
            <p:cNvGrpSpPr/>
            <p:nvPr/>
          </p:nvGrpSpPr>
          <p:grpSpPr>
            <a:xfrm>
              <a:off x="678656" y="1468146"/>
              <a:ext cx="580976" cy="609146"/>
              <a:chOff x="5961125" y="1623900"/>
              <a:chExt cx="427450" cy="448175"/>
            </a:xfrm>
            <a:solidFill>
              <a:srgbClr val="FF9900"/>
            </a:solidFill>
          </p:grpSpPr>
          <p:sp>
            <p:nvSpPr>
              <p:cNvPr id="51" name="Shape 52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2" name="Shape 52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3" name="Shape 52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4" name="Shape 52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5" name="Shape 52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6" name="Shape 52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57" name="Shape 53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28575" cap="rnd" cmpd="sng">
                <a:solidFill>
                  <a:srgbClr val="882E3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grpSp>
        <p:sp>
          <p:nvSpPr>
            <p:cNvPr id="58" name="矩形 57"/>
            <p:cNvSpPr/>
            <p:nvPr/>
          </p:nvSpPr>
          <p:spPr>
            <a:xfrm>
              <a:off x="1243084" y="1563638"/>
              <a:ext cx="800219"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简介</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cxnSp>
        <p:nvCxnSpPr>
          <p:cNvPr id="59" name="直線接點 58"/>
          <p:cNvCxnSpPr/>
          <p:nvPr/>
        </p:nvCxnSpPr>
        <p:spPr>
          <a:xfrm>
            <a:off x="2249789" y="1804188"/>
            <a:ext cx="665174"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grpSp>
        <p:nvGrpSpPr>
          <p:cNvPr id="4" name="群組 3"/>
          <p:cNvGrpSpPr/>
          <p:nvPr/>
        </p:nvGrpSpPr>
        <p:grpSpPr>
          <a:xfrm>
            <a:off x="3225906" y="3753826"/>
            <a:ext cx="2122857" cy="762140"/>
            <a:chOff x="522148" y="2522227"/>
            <a:chExt cx="2122857" cy="762140"/>
          </a:xfrm>
        </p:grpSpPr>
        <p:pic>
          <p:nvPicPr>
            <p:cNvPr id="60" name="圖片 59"/>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22148" y="2522227"/>
              <a:ext cx="825283" cy="762140"/>
            </a:xfrm>
            <a:prstGeom prst="rect">
              <a:avLst/>
            </a:prstGeom>
          </p:spPr>
        </p:pic>
        <p:sp>
          <p:nvSpPr>
            <p:cNvPr id="61" name="矩形 60"/>
            <p:cNvSpPr/>
            <p:nvPr/>
          </p:nvSpPr>
          <p:spPr>
            <a:xfrm>
              <a:off x="1229233" y="2672464"/>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项目发想</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5" name="群組 4"/>
          <p:cNvGrpSpPr/>
          <p:nvPr/>
        </p:nvGrpSpPr>
        <p:grpSpPr>
          <a:xfrm>
            <a:off x="3262253" y="1463452"/>
            <a:ext cx="1460683" cy="591482"/>
            <a:chOff x="3347864" y="1463452"/>
            <a:chExt cx="1460683" cy="591482"/>
          </a:xfrm>
        </p:grpSpPr>
        <p:pic>
          <p:nvPicPr>
            <p:cNvPr id="63" name="圖片 62"/>
            <p:cNvPicPr>
              <a:picLocks noChangeAspect="1"/>
            </p:cNvPicPr>
            <p:nvPr/>
          </p:nvPicPr>
          <p:blipFill>
            <a:blip r:embed="rId5"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3347864" y="1463452"/>
              <a:ext cx="631570" cy="591482"/>
            </a:xfrm>
            <a:prstGeom prst="rect">
              <a:avLst/>
            </a:prstGeom>
          </p:spPr>
        </p:pic>
        <p:sp>
          <p:nvSpPr>
            <p:cNvPr id="64" name="矩形 63"/>
            <p:cNvSpPr/>
            <p:nvPr/>
          </p:nvSpPr>
          <p:spPr>
            <a:xfrm>
              <a:off x="4008328" y="1561829"/>
              <a:ext cx="800219"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动机</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6" name="群組 5"/>
          <p:cNvGrpSpPr/>
          <p:nvPr/>
        </p:nvGrpSpPr>
        <p:grpSpPr>
          <a:xfrm>
            <a:off x="5941885" y="1312715"/>
            <a:ext cx="2344456" cy="959891"/>
            <a:chOff x="5317071" y="1312715"/>
            <a:chExt cx="2344456" cy="959891"/>
          </a:xfrm>
        </p:grpSpPr>
        <p:pic>
          <p:nvPicPr>
            <p:cNvPr id="65" name="圖片 64"/>
            <p:cNvPicPr>
              <a:picLocks noChangeAspect="1"/>
            </p:cNvPicPr>
            <p:nvPr/>
          </p:nvPicPr>
          <p:blipFill>
            <a:blip r:embed="rId6" cstate="print">
              <a:duotone>
                <a:prstClr val="black"/>
                <a:srgbClr val="882E38">
                  <a:tint val="45000"/>
                  <a:satMod val="400000"/>
                </a:srgbClr>
              </a:duotone>
              <a:extLst>
                <a:ext uri="{28A0092B-C50C-407E-A947-70E740481C1C}">
                  <a14:useLocalDpi xmlns:a14="http://schemas.microsoft.com/office/drawing/2010/main" val="0"/>
                </a:ext>
              </a:extLst>
            </a:blip>
            <a:stretch>
              <a:fillRect/>
            </a:stretch>
          </p:blipFill>
          <p:spPr>
            <a:xfrm>
              <a:off x="5317071" y="1312715"/>
              <a:ext cx="1006819" cy="959891"/>
            </a:xfrm>
            <a:prstGeom prst="rect">
              <a:avLst/>
            </a:prstGeom>
          </p:spPr>
        </p:pic>
        <p:sp>
          <p:nvSpPr>
            <p:cNvPr id="66" name="矩形 65"/>
            <p:cNvSpPr/>
            <p:nvPr/>
          </p:nvSpPr>
          <p:spPr>
            <a:xfrm>
              <a:off x="6245755" y="1542629"/>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逻辑模型</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cxnSp>
        <p:nvCxnSpPr>
          <p:cNvPr id="67" name="直線接點 66"/>
          <p:cNvCxnSpPr/>
          <p:nvPr/>
        </p:nvCxnSpPr>
        <p:spPr>
          <a:xfrm>
            <a:off x="5075203" y="1804188"/>
            <a:ext cx="665174"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grpSp>
        <p:nvGrpSpPr>
          <p:cNvPr id="7" name="群組 6"/>
          <p:cNvGrpSpPr/>
          <p:nvPr/>
        </p:nvGrpSpPr>
        <p:grpSpPr>
          <a:xfrm>
            <a:off x="6311498" y="2670144"/>
            <a:ext cx="1974843" cy="587231"/>
            <a:chOff x="684013" y="2525081"/>
            <a:chExt cx="1974843" cy="587231"/>
          </a:xfrm>
        </p:grpSpPr>
        <p:pic>
          <p:nvPicPr>
            <p:cNvPr id="70" name="圖片 69"/>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4013" y="2525081"/>
              <a:ext cx="581107" cy="587231"/>
            </a:xfrm>
            <a:prstGeom prst="rect">
              <a:avLst/>
            </a:prstGeom>
          </p:spPr>
        </p:pic>
        <p:sp>
          <p:nvSpPr>
            <p:cNvPr id="71" name="矩形 70"/>
            <p:cNvSpPr/>
            <p:nvPr/>
          </p:nvSpPr>
          <p:spPr>
            <a:xfrm>
              <a:off x="1243084" y="2603736"/>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发展背景</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13" name="群組 12"/>
          <p:cNvGrpSpPr/>
          <p:nvPr/>
        </p:nvGrpSpPr>
        <p:grpSpPr>
          <a:xfrm>
            <a:off x="3262253" y="2733285"/>
            <a:ext cx="2065552" cy="466581"/>
            <a:chOff x="3174650" y="2581929"/>
            <a:chExt cx="2065552" cy="466581"/>
          </a:xfrm>
        </p:grpSpPr>
        <p:grpSp>
          <p:nvGrpSpPr>
            <p:cNvPr id="72" name="Shape 633"/>
            <p:cNvGrpSpPr/>
            <p:nvPr/>
          </p:nvGrpSpPr>
          <p:grpSpPr>
            <a:xfrm>
              <a:off x="3174650" y="2598336"/>
              <a:ext cx="605262" cy="450174"/>
              <a:chOff x="4604550" y="3714775"/>
              <a:chExt cx="439625" cy="319075"/>
            </a:xfrm>
            <a:solidFill>
              <a:srgbClr val="DB6B67"/>
            </a:solidFill>
          </p:grpSpPr>
          <p:sp>
            <p:nvSpPr>
              <p:cNvPr id="73"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grpFill/>
              <a:ln w="28575" cap="rnd" cmpd="sng">
                <a:solidFill>
                  <a:srgbClr val="DB6B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sp>
            <p:nvSpPr>
              <p:cNvPr id="74"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grpFill/>
              <a:ln w="28575" cap="rnd" cmpd="sng">
                <a:solidFill>
                  <a:srgbClr val="DB6B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微軟正黑體" panose="020B0604030504040204" pitchFamily="34" charset="-120"/>
                  <a:ea typeface="微軟正黑體" panose="020B0604030504040204" pitchFamily="34" charset="-120"/>
                </a:endParaRPr>
              </a:p>
            </p:txBody>
          </p:sp>
        </p:grpSp>
        <p:sp>
          <p:nvSpPr>
            <p:cNvPr id="75" name="矩形 74"/>
            <p:cNvSpPr/>
            <p:nvPr/>
          </p:nvSpPr>
          <p:spPr>
            <a:xfrm>
              <a:off x="3824430" y="2581929"/>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现况分析</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14" name="群組 13"/>
          <p:cNvGrpSpPr/>
          <p:nvPr/>
        </p:nvGrpSpPr>
        <p:grpSpPr>
          <a:xfrm>
            <a:off x="402237" y="2500408"/>
            <a:ext cx="2283981" cy="935438"/>
            <a:chOff x="5691973" y="2349052"/>
            <a:chExt cx="2283981" cy="935438"/>
          </a:xfrm>
        </p:grpSpPr>
        <p:pic>
          <p:nvPicPr>
            <p:cNvPr id="77" name="圖片 76"/>
            <p:cNvPicPr>
              <a:picLocks noChangeAspect="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flipH="1">
              <a:off x="5691973" y="2349052"/>
              <a:ext cx="987814" cy="935438"/>
            </a:xfrm>
            <a:prstGeom prst="rect">
              <a:avLst/>
            </a:prstGeom>
          </p:spPr>
        </p:pic>
        <p:sp>
          <p:nvSpPr>
            <p:cNvPr id="78" name="矩形 77"/>
            <p:cNvSpPr/>
            <p:nvPr/>
          </p:nvSpPr>
          <p:spPr>
            <a:xfrm>
              <a:off x="6560182" y="2598336"/>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案</a:t>
              </a:r>
              <a:r>
                <a:rPr lang="zh-TW" altLang="en-US" sz="2400" dirty="0">
                  <a:solidFill>
                    <a:srgbClr val="882E38"/>
                  </a:solidFill>
                  <a:latin typeface="微軟正黑體" panose="020B0604030504040204" pitchFamily="34" charset="-120"/>
                  <a:ea typeface="微軟正黑體" panose="020B0604030504040204" pitchFamily="34" charset="-120"/>
                </a:rPr>
                <a:t>例</a:t>
              </a:r>
              <a:r>
                <a:rPr lang="zh-TW" altLang="en-US" sz="2400" dirty="0" smtClean="0">
                  <a:solidFill>
                    <a:srgbClr val="882E38"/>
                  </a:solidFill>
                  <a:latin typeface="微軟正黑體" panose="020B0604030504040204" pitchFamily="34" charset="-120"/>
                  <a:ea typeface="微軟正黑體" panose="020B0604030504040204" pitchFamily="34" charset="-120"/>
                </a:rPr>
                <a:t>分析</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15" name="群組 14"/>
          <p:cNvGrpSpPr/>
          <p:nvPr/>
        </p:nvGrpSpPr>
        <p:grpSpPr>
          <a:xfrm>
            <a:off x="6093278" y="3732293"/>
            <a:ext cx="2193063" cy="783673"/>
            <a:chOff x="5782891" y="3579484"/>
            <a:chExt cx="2193063" cy="783673"/>
          </a:xfrm>
        </p:grpSpPr>
        <p:pic>
          <p:nvPicPr>
            <p:cNvPr id="79" name="圖片 65"/>
            <p:cNvPicPr>
              <a:picLocks noChangeAspect="1"/>
            </p:cNvPicPr>
            <p:nvPr/>
          </p:nvPicPr>
          <p:blipFill>
            <a:blip r:embed="rId9">
              <a:duotone>
                <a:prstClr val="black"/>
                <a:srgbClr val="46101F">
                  <a:tint val="45000"/>
                  <a:satMod val="400000"/>
                </a:srgbClr>
              </a:duotone>
              <a:extLst>
                <a:ext uri="{28A0092B-C50C-407E-A947-70E740481C1C}">
                  <a14:useLocalDpi xmlns:a14="http://schemas.microsoft.com/office/drawing/2010/main" val="0"/>
                </a:ext>
              </a:extLst>
            </a:blip>
            <a:srcRect/>
            <a:stretch>
              <a:fillRect/>
            </a:stretch>
          </p:blipFill>
          <p:spPr bwMode="auto">
            <a:xfrm>
              <a:off x="5782891" y="3579484"/>
              <a:ext cx="704032" cy="783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p:cNvSpPr/>
            <p:nvPr/>
          </p:nvSpPr>
          <p:spPr>
            <a:xfrm>
              <a:off x="6560182" y="3658091"/>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参考文献</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grpSp>
        <p:nvGrpSpPr>
          <p:cNvPr id="9" name="群組 8"/>
          <p:cNvGrpSpPr/>
          <p:nvPr/>
        </p:nvGrpSpPr>
        <p:grpSpPr>
          <a:xfrm>
            <a:off x="607995" y="3787279"/>
            <a:ext cx="2127523" cy="728687"/>
            <a:chOff x="607995" y="3547515"/>
            <a:chExt cx="2127523" cy="728687"/>
          </a:xfrm>
        </p:grpSpPr>
        <p:grpSp>
          <p:nvGrpSpPr>
            <p:cNvPr id="81" name="组合 18"/>
            <p:cNvGrpSpPr>
              <a:grpSpLocks/>
            </p:cNvGrpSpPr>
            <p:nvPr/>
          </p:nvGrpSpPr>
          <p:grpSpPr bwMode="auto">
            <a:xfrm>
              <a:off x="607995" y="3547515"/>
              <a:ext cx="768643" cy="728687"/>
              <a:chOff x="0" y="0"/>
              <a:chExt cx="1802332" cy="1708029"/>
            </a:xfrm>
            <a:solidFill>
              <a:srgbClr val="DB6B67"/>
            </a:solidFill>
          </p:grpSpPr>
          <p:grpSp>
            <p:nvGrpSpPr>
              <p:cNvPr id="82" name="组合 19"/>
              <p:cNvGrpSpPr>
                <a:grpSpLocks/>
              </p:cNvGrpSpPr>
              <p:nvPr/>
            </p:nvGrpSpPr>
            <p:grpSpPr bwMode="auto">
              <a:xfrm>
                <a:off x="1540576" y="760334"/>
                <a:ext cx="261756" cy="377397"/>
                <a:chOff x="0" y="0"/>
                <a:chExt cx="411371" cy="593112"/>
              </a:xfrm>
              <a:grpFill/>
            </p:grpSpPr>
            <p:sp>
              <p:nvSpPr>
                <p:cNvPr id="100" name="Freeform 51"/>
                <p:cNvSpPr>
                  <a:spLocks/>
                </p:cNvSpPr>
                <p:nvPr/>
              </p:nvSpPr>
              <p:spPr bwMode="auto">
                <a:xfrm>
                  <a:off x="169463" y="405231"/>
                  <a:ext cx="79818" cy="187881"/>
                </a:xfrm>
                <a:custGeom>
                  <a:avLst/>
                  <a:gdLst>
                    <a:gd name="T0" fmla="*/ 0 w 27"/>
                    <a:gd name="T1" fmla="*/ 0 h 64"/>
                    <a:gd name="T2" fmla="*/ 2147483647 w 27"/>
                    <a:gd name="T3" fmla="*/ 2147483647 h 64"/>
                    <a:gd name="T4" fmla="*/ 2147483647 w 27"/>
                    <a:gd name="T5" fmla="*/ 0 h 64"/>
                    <a:gd name="T6" fmla="*/ 2147483647 w 27"/>
                    <a:gd name="T7" fmla="*/ 2147483647 h 64"/>
                    <a:gd name="T8" fmla="*/ 0 w 27"/>
                    <a:gd name="T9" fmla="*/ 2147483647 h 64"/>
                    <a:gd name="T10" fmla="*/ 0 w 27"/>
                    <a:gd name="T11" fmla="*/ 0 h 64"/>
                    <a:gd name="T12" fmla="*/ 0 60000 65536"/>
                    <a:gd name="T13" fmla="*/ 0 60000 65536"/>
                    <a:gd name="T14" fmla="*/ 0 60000 65536"/>
                    <a:gd name="T15" fmla="*/ 0 60000 65536"/>
                    <a:gd name="T16" fmla="*/ 0 60000 65536"/>
                    <a:gd name="T17" fmla="*/ 0 60000 65536"/>
                    <a:gd name="T18" fmla="*/ 0 w 27"/>
                    <a:gd name="T19" fmla="*/ 0 h 64"/>
                    <a:gd name="T20" fmla="*/ 27 w 27"/>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27" h="64">
                      <a:moveTo>
                        <a:pt x="0" y="0"/>
                      </a:moveTo>
                      <a:cubicBezTo>
                        <a:pt x="4" y="1"/>
                        <a:pt x="8" y="1"/>
                        <a:pt x="12" y="1"/>
                      </a:cubicBezTo>
                      <a:cubicBezTo>
                        <a:pt x="17" y="1"/>
                        <a:pt x="22" y="1"/>
                        <a:pt x="27" y="0"/>
                      </a:cubicBezTo>
                      <a:cubicBezTo>
                        <a:pt x="27" y="64"/>
                        <a:pt x="27" y="64"/>
                        <a:pt x="27" y="64"/>
                      </a:cubicBezTo>
                      <a:cubicBezTo>
                        <a:pt x="0" y="64"/>
                        <a:pt x="0" y="64"/>
                        <a:pt x="0" y="64"/>
                      </a:cubicBezTo>
                      <a:lnTo>
                        <a:pt x="0" y="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101" name="Freeform 52"/>
                <p:cNvSpPr>
                  <a:spLocks/>
                </p:cNvSpPr>
                <p:nvPr/>
              </p:nvSpPr>
              <p:spPr bwMode="auto">
                <a:xfrm>
                  <a:off x="0" y="0"/>
                  <a:ext cx="411371" cy="408916"/>
                </a:xfrm>
                <a:custGeom>
                  <a:avLst/>
                  <a:gdLst>
                    <a:gd name="T0" fmla="*/ 2147483647 w 139"/>
                    <a:gd name="T1" fmla="*/ 2147483647 h 139"/>
                    <a:gd name="T2" fmla="*/ 2147483647 w 139"/>
                    <a:gd name="T3" fmla="*/ 2147483647 h 139"/>
                    <a:gd name="T4" fmla="*/ 2147483647 w 139"/>
                    <a:gd name="T5" fmla="*/ 2147483647 h 139"/>
                    <a:gd name="T6" fmla="*/ 2147483647 w 139"/>
                    <a:gd name="T7" fmla="*/ 2147483647 h 139"/>
                    <a:gd name="T8" fmla="*/ 0 w 139"/>
                    <a:gd name="T9" fmla="*/ 2147483647 h 139"/>
                    <a:gd name="T10" fmla="*/ 2147483647 w 139"/>
                    <a:gd name="T11" fmla="*/ 2147483647 h 139"/>
                    <a:gd name="T12" fmla="*/ 2147483647 w 139"/>
                    <a:gd name="T13" fmla="*/ 0 h 139"/>
                    <a:gd name="T14" fmla="*/ 2147483647 w 139"/>
                    <a:gd name="T15" fmla="*/ 2147483647 h 139"/>
                    <a:gd name="T16" fmla="*/ 2147483647 w 139"/>
                    <a:gd name="T17" fmla="*/ 2147483647 h 139"/>
                    <a:gd name="T18" fmla="*/ 2147483647 w 139"/>
                    <a:gd name="T19" fmla="*/ 2147483647 h 139"/>
                    <a:gd name="T20" fmla="*/ 2147483647 w 139"/>
                    <a:gd name="T21" fmla="*/ 2147483647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39"/>
                    <a:gd name="T35" fmla="*/ 139 w 139"/>
                    <a:gd name="T36" fmla="*/ 139 h 1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39">
                      <a:moveTo>
                        <a:pt x="84" y="138"/>
                      </a:moveTo>
                      <a:cubicBezTo>
                        <a:pt x="79" y="139"/>
                        <a:pt x="74" y="139"/>
                        <a:pt x="69" y="139"/>
                      </a:cubicBezTo>
                      <a:cubicBezTo>
                        <a:pt x="65" y="139"/>
                        <a:pt x="61" y="139"/>
                        <a:pt x="57" y="138"/>
                      </a:cubicBezTo>
                      <a:cubicBezTo>
                        <a:pt x="43" y="136"/>
                        <a:pt x="31" y="129"/>
                        <a:pt x="20" y="119"/>
                      </a:cubicBezTo>
                      <a:cubicBezTo>
                        <a:pt x="7" y="105"/>
                        <a:pt x="0" y="89"/>
                        <a:pt x="0" y="70"/>
                      </a:cubicBezTo>
                      <a:cubicBezTo>
                        <a:pt x="0" y="51"/>
                        <a:pt x="7" y="34"/>
                        <a:pt x="20" y="21"/>
                      </a:cubicBezTo>
                      <a:cubicBezTo>
                        <a:pt x="34" y="7"/>
                        <a:pt x="50" y="0"/>
                        <a:pt x="69" y="0"/>
                      </a:cubicBezTo>
                      <a:cubicBezTo>
                        <a:pt x="89" y="0"/>
                        <a:pt x="105" y="7"/>
                        <a:pt x="119" y="21"/>
                      </a:cubicBezTo>
                      <a:cubicBezTo>
                        <a:pt x="132" y="34"/>
                        <a:pt x="139" y="51"/>
                        <a:pt x="139" y="70"/>
                      </a:cubicBezTo>
                      <a:cubicBezTo>
                        <a:pt x="139" y="89"/>
                        <a:pt x="132" y="105"/>
                        <a:pt x="119" y="119"/>
                      </a:cubicBezTo>
                      <a:cubicBezTo>
                        <a:pt x="109" y="129"/>
                        <a:pt x="97" y="135"/>
                        <a:pt x="84" y="138"/>
                      </a:cubicBez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grpSp>
          <p:sp>
            <p:nvSpPr>
              <p:cNvPr id="83" name="等腰三角形 3"/>
              <p:cNvSpPr>
                <a:spLocks/>
              </p:cNvSpPr>
              <p:nvPr/>
            </p:nvSpPr>
            <p:spPr bwMode="auto">
              <a:xfrm>
                <a:off x="633595" y="1319120"/>
                <a:ext cx="620892" cy="58733"/>
              </a:xfrm>
              <a:custGeom>
                <a:avLst/>
                <a:gdLst>
                  <a:gd name="T0" fmla="*/ 0 w 913468"/>
                  <a:gd name="T1" fmla="*/ 24963 h 65363"/>
                  <a:gd name="T2" fmla="*/ 4114 w 913468"/>
                  <a:gd name="T3" fmla="*/ 0 h 65363"/>
                  <a:gd name="T4" fmla="*/ 28287 w 913468"/>
                  <a:gd name="T5" fmla="*/ 18778 h 65363"/>
                  <a:gd name="T6" fmla="*/ 0 w 913468"/>
                  <a:gd name="T7" fmla="*/ 24963 h 65363"/>
                  <a:gd name="T8" fmla="*/ 0 60000 65536"/>
                  <a:gd name="T9" fmla="*/ 0 60000 65536"/>
                  <a:gd name="T10" fmla="*/ 0 60000 65536"/>
                  <a:gd name="T11" fmla="*/ 0 60000 65536"/>
                  <a:gd name="T12" fmla="*/ 0 w 913468"/>
                  <a:gd name="T13" fmla="*/ 0 h 65363"/>
                  <a:gd name="T14" fmla="*/ 913468 w 913468"/>
                  <a:gd name="T15" fmla="*/ 65363 h 65363"/>
                </a:gdLst>
                <a:ahLst/>
                <a:cxnLst>
                  <a:cxn ang="T8">
                    <a:pos x="T0" y="T1"/>
                  </a:cxn>
                  <a:cxn ang="T9">
                    <a:pos x="T2" y="T3"/>
                  </a:cxn>
                  <a:cxn ang="T10">
                    <a:pos x="T4" y="T5"/>
                  </a:cxn>
                  <a:cxn ang="T11">
                    <a:pos x="T6" y="T7"/>
                  </a:cxn>
                </a:cxnLst>
                <a:rect l="T12" t="T13" r="T14" b="T15"/>
                <a:pathLst>
                  <a:path w="913468" h="65363">
                    <a:moveTo>
                      <a:pt x="0" y="65363"/>
                    </a:moveTo>
                    <a:lnTo>
                      <a:pt x="132852" y="0"/>
                    </a:lnTo>
                    <a:lnTo>
                      <a:pt x="913468" y="49171"/>
                    </a:lnTo>
                    <a:lnTo>
                      <a:pt x="0" y="65363"/>
                    </a:lnTo>
                    <a:close/>
                  </a:path>
                </a:pathLst>
              </a:custGeom>
              <a:grpFill/>
              <a:ln w="9525">
                <a:solidFill>
                  <a:srgbClr val="882E38"/>
                </a:solidFill>
                <a:round/>
                <a:headEnd/>
                <a:tailEnd/>
              </a:ln>
            </p:spPr>
            <p:txBody>
              <a:bodyPr anchor="ctr"/>
              <a:lstStyle/>
              <a:p>
                <a:endParaRPr lang="zh-TW" altLang="en-US">
                  <a:latin typeface="微軟正黑體" panose="020B0604030504040204" pitchFamily="34" charset="-120"/>
                  <a:ea typeface="微軟正黑體" panose="020B0604030504040204" pitchFamily="34" charset="-120"/>
                </a:endParaRPr>
              </a:p>
            </p:txBody>
          </p:sp>
          <p:sp>
            <p:nvSpPr>
              <p:cNvPr id="84" name="Freeform 20"/>
              <p:cNvSpPr>
                <a:spLocks/>
              </p:cNvSpPr>
              <p:nvPr/>
            </p:nvSpPr>
            <p:spPr bwMode="auto">
              <a:xfrm>
                <a:off x="543179" y="1236018"/>
                <a:ext cx="108845" cy="142336"/>
              </a:xfrm>
              <a:custGeom>
                <a:avLst/>
                <a:gdLst>
                  <a:gd name="T0" fmla="*/ 2147483647 w 104"/>
                  <a:gd name="T1" fmla="*/ 2147483647 h 136"/>
                  <a:gd name="T2" fmla="*/ 0 w 104"/>
                  <a:gd name="T3" fmla="*/ 2147483647 h 136"/>
                  <a:gd name="T4" fmla="*/ 0 w 104"/>
                  <a:gd name="T5" fmla="*/ 0 h 136"/>
                  <a:gd name="T6" fmla="*/ 2147483647 w 104"/>
                  <a:gd name="T7" fmla="*/ 2147483647 h 136"/>
                  <a:gd name="T8" fmla="*/ 2147483647 w 104"/>
                  <a:gd name="T9" fmla="*/ 2147483647 h 136"/>
                  <a:gd name="T10" fmla="*/ 0 60000 65536"/>
                  <a:gd name="T11" fmla="*/ 0 60000 65536"/>
                  <a:gd name="T12" fmla="*/ 0 60000 65536"/>
                  <a:gd name="T13" fmla="*/ 0 60000 65536"/>
                  <a:gd name="T14" fmla="*/ 0 60000 65536"/>
                  <a:gd name="T15" fmla="*/ 0 w 104"/>
                  <a:gd name="T16" fmla="*/ 0 h 136"/>
                  <a:gd name="T17" fmla="*/ 104 w 104"/>
                  <a:gd name="T18" fmla="*/ 136 h 136"/>
                </a:gdLst>
                <a:ahLst/>
                <a:cxnLst>
                  <a:cxn ang="T10">
                    <a:pos x="T0" y="T1"/>
                  </a:cxn>
                  <a:cxn ang="T11">
                    <a:pos x="T2" y="T3"/>
                  </a:cxn>
                  <a:cxn ang="T12">
                    <a:pos x="T4" y="T5"/>
                  </a:cxn>
                  <a:cxn ang="T13">
                    <a:pos x="T6" y="T7"/>
                  </a:cxn>
                  <a:cxn ang="T14">
                    <a:pos x="T8" y="T9"/>
                  </a:cxn>
                </a:cxnLst>
                <a:rect l="T15" t="T16" r="T17" b="T18"/>
                <a:pathLst>
                  <a:path w="104" h="136">
                    <a:moveTo>
                      <a:pt x="104" y="136"/>
                    </a:moveTo>
                    <a:lnTo>
                      <a:pt x="0" y="95"/>
                    </a:lnTo>
                    <a:lnTo>
                      <a:pt x="0" y="0"/>
                    </a:lnTo>
                    <a:lnTo>
                      <a:pt x="104" y="41"/>
                    </a:lnTo>
                    <a:lnTo>
                      <a:pt x="104" y="136"/>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5" name="Freeform 21"/>
              <p:cNvSpPr>
                <a:spLocks/>
              </p:cNvSpPr>
              <p:nvPr/>
            </p:nvSpPr>
            <p:spPr bwMode="auto">
              <a:xfrm>
                <a:off x="652024" y="1236018"/>
                <a:ext cx="110938" cy="142336"/>
              </a:xfrm>
              <a:custGeom>
                <a:avLst/>
                <a:gdLst>
                  <a:gd name="T0" fmla="*/ 0 w 106"/>
                  <a:gd name="T1" fmla="*/ 2147483647 h 136"/>
                  <a:gd name="T2" fmla="*/ 0 w 106"/>
                  <a:gd name="T3" fmla="*/ 2147483647 h 136"/>
                  <a:gd name="T4" fmla="*/ 2147483647 w 106"/>
                  <a:gd name="T5" fmla="*/ 0 h 136"/>
                  <a:gd name="T6" fmla="*/ 2147483647 w 106"/>
                  <a:gd name="T7" fmla="*/ 2147483647 h 136"/>
                  <a:gd name="T8" fmla="*/ 0 w 106"/>
                  <a:gd name="T9" fmla="*/ 2147483647 h 136"/>
                  <a:gd name="T10" fmla="*/ 0 60000 65536"/>
                  <a:gd name="T11" fmla="*/ 0 60000 65536"/>
                  <a:gd name="T12" fmla="*/ 0 60000 65536"/>
                  <a:gd name="T13" fmla="*/ 0 60000 65536"/>
                  <a:gd name="T14" fmla="*/ 0 60000 65536"/>
                  <a:gd name="T15" fmla="*/ 0 w 106"/>
                  <a:gd name="T16" fmla="*/ 0 h 136"/>
                  <a:gd name="T17" fmla="*/ 106 w 106"/>
                  <a:gd name="T18" fmla="*/ 136 h 136"/>
                </a:gdLst>
                <a:ahLst/>
                <a:cxnLst>
                  <a:cxn ang="T10">
                    <a:pos x="T0" y="T1"/>
                  </a:cxn>
                  <a:cxn ang="T11">
                    <a:pos x="T2" y="T3"/>
                  </a:cxn>
                  <a:cxn ang="T12">
                    <a:pos x="T4" y="T5"/>
                  </a:cxn>
                  <a:cxn ang="T13">
                    <a:pos x="T6" y="T7"/>
                  </a:cxn>
                  <a:cxn ang="T14">
                    <a:pos x="T8" y="T9"/>
                  </a:cxn>
                </a:cxnLst>
                <a:rect l="T15" t="T16" r="T17" b="T18"/>
                <a:pathLst>
                  <a:path w="106" h="136">
                    <a:moveTo>
                      <a:pt x="0" y="136"/>
                    </a:moveTo>
                    <a:lnTo>
                      <a:pt x="0" y="41"/>
                    </a:lnTo>
                    <a:lnTo>
                      <a:pt x="106" y="0"/>
                    </a:lnTo>
                    <a:lnTo>
                      <a:pt x="106" y="95"/>
                    </a:lnTo>
                    <a:lnTo>
                      <a:pt x="0" y="136"/>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6" name="Freeform 22"/>
              <p:cNvSpPr>
                <a:spLocks noEditPoints="1"/>
              </p:cNvSpPr>
              <p:nvPr/>
            </p:nvSpPr>
            <p:spPr bwMode="auto">
              <a:xfrm>
                <a:off x="280485" y="211410"/>
                <a:ext cx="371538" cy="1114614"/>
              </a:xfrm>
              <a:custGeom>
                <a:avLst/>
                <a:gdLst>
                  <a:gd name="T0" fmla="*/ 2147483647 w 355"/>
                  <a:gd name="T1" fmla="*/ 2147483647 h 1065"/>
                  <a:gd name="T2" fmla="*/ 2147483647 w 355"/>
                  <a:gd name="T3" fmla="*/ 2147483647 h 1065"/>
                  <a:gd name="T4" fmla="*/ 2147483647 w 355"/>
                  <a:gd name="T5" fmla="*/ 2147483647 h 1065"/>
                  <a:gd name="T6" fmla="*/ 0 w 355"/>
                  <a:gd name="T7" fmla="*/ 2147483647 h 1065"/>
                  <a:gd name="T8" fmla="*/ 2147483647 w 355"/>
                  <a:gd name="T9" fmla="*/ 2147483647 h 1065"/>
                  <a:gd name="T10" fmla="*/ 2147483647 w 355"/>
                  <a:gd name="T11" fmla="*/ 2147483647 h 1065"/>
                  <a:gd name="T12" fmla="*/ 2147483647 w 355"/>
                  <a:gd name="T13" fmla="*/ 2147483647 h 1065"/>
                  <a:gd name="T14" fmla="*/ 2147483647 w 355"/>
                  <a:gd name="T15" fmla="*/ 2147483647 h 1065"/>
                  <a:gd name="T16" fmla="*/ 2147483647 w 355"/>
                  <a:gd name="T17" fmla="*/ 2147483647 h 1065"/>
                  <a:gd name="T18" fmla="*/ 2147483647 w 355"/>
                  <a:gd name="T19" fmla="*/ 2147483647 h 1065"/>
                  <a:gd name="T20" fmla="*/ 2147483647 w 355"/>
                  <a:gd name="T21" fmla="*/ 2147483647 h 1065"/>
                  <a:gd name="T22" fmla="*/ 2147483647 w 355"/>
                  <a:gd name="T23" fmla="*/ 2147483647 h 1065"/>
                  <a:gd name="T24" fmla="*/ 2147483647 w 355"/>
                  <a:gd name="T25" fmla="*/ 2147483647 h 1065"/>
                  <a:gd name="T26" fmla="*/ 2147483647 w 355"/>
                  <a:gd name="T27" fmla="*/ 2147483647 h 1065"/>
                  <a:gd name="T28" fmla="*/ 2147483647 w 355"/>
                  <a:gd name="T29" fmla="*/ 2147483647 h 1065"/>
                  <a:gd name="T30" fmla="*/ 2147483647 w 355"/>
                  <a:gd name="T31" fmla="*/ 2147483647 h 1065"/>
                  <a:gd name="T32" fmla="*/ 2147483647 w 355"/>
                  <a:gd name="T33" fmla="*/ 2147483647 h 1065"/>
                  <a:gd name="T34" fmla="*/ 2147483647 w 355"/>
                  <a:gd name="T35" fmla="*/ 2147483647 h 1065"/>
                  <a:gd name="T36" fmla="*/ 2147483647 w 355"/>
                  <a:gd name="T37" fmla="*/ 2147483647 h 1065"/>
                  <a:gd name="T38" fmla="*/ 2147483647 w 355"/>
                  <a:gd name="T39" fmla="*/ 2147483647 h 1065"/>
                  <a:gd name="T40" fmla="*/ 2147483647 w 355"/>
                  <a:gd name="T41" fmla="*/ 2147483647 h 1065"/>
                  <a:gd name="T42" fmla="*/ 2147483647 w 355"/>
                  <a:gd name="T43" fmla="*/ 2147483647 h 1065"/>
                  <a:gd name="T44" fmla="*/ 2147483647 w 355"/>
                  <a:gd name="T45" fmla="*/ 2147483647 h 1065"/>
                  <a:gd name="T46" fmla="*/ 2147483647 w 355"/>
                  <a:gd name="T47" fmla="*/ 2147483647 h 1065"/>
                  <a:gd name="T48" fmla="*/ 2147483647 w 355"/>
                  <a:gd name="T49" fmla="*/ 2147483647 h 1065"/>
                  <a:gd name="T50" fmla="*/ 2147483647 w 355"/>
                  <a:gd name="T51" fmla="*/ 2147483647 h 1065"/>
                  <a:gd name="T52" fmla="*/ 2147483647 w 355"/>
                  <a:gd name="T53" fmla="*/ 2147483647 h 1065"/>
                  <a:gd name="T54" fmla="*/ 2147483647 w 355"/>
                  <a:gd name="T55" fmla="*/ 2147483647 h 1065"/>
                  <a:gd name="T56" fmla="*/ 2147483647 w 355"/>
                  <a:gd name="T57" fmla="*/ 2147483647 h 1065"/>
                  <a:gd name="T58" fmla="*/ 2147483647 w 355"/>
                  <a:gd name="T59" fmla="*/ 2147483647 h 1065"/>
                  <a:gd name="T60" fmla="*/ 2147483647 w 355"/>
                  <a:gd name="T61" fmla="*/ 2147483647 h 1065"/>
                  <a:gd name="T62" fmla="*/ 2147483647 w 355"/>
                  <a:gd name="T63" fmla="*/ 2147483647 h 1065"/>
                  <a:gd name="T64" fmla="*/ 2147483647 w 355"/>
                  <a:gd name="T65" fmla="*/ 2147483647 h 1065"/>
                  <a:gd name="T66" fmla="*/ 2147483647 w 355"/>
                  <a:gd name="T67" fmla="*/ 2147483647 h 1065"/>
                  <a:gd name="T68" fmla="*/ 2147483647 w 355"/>
                  <a:gd name="T69" fmla="*/ 2147483647 h 1065"/>
                  <a:gd name="T70" fmla="*/ 2147483647 w 355"/>
                  <a:gd name="T71" fmla="*/ 2147483647 h 1065"/>
                  <a:gd name="T72" fmla="*/ 2147483647 w 355"/>
                  <a:gd name="T73" fmla="*/ 2147483647 h 1065"/>
                  <a:gd name="T74" fmla="*/ 2147483647 w 355"/>
                  <a:gd name="T75" fmla="*/ 2147483647 h 1065"/>
                  <a:gd name="T76" fmla="*/ 2147483647 w 355"/>
                  <a:gd name="T77" fmla="*/ 2147483647 h 1065"/>
                  <a:gd name="T78" fmla="*/ 2147483647 w 355"/>
                  <a:gd name="T79" fmla="*/ 2147483647 h 1065"/>
                  <a:gd name="T80" fmla="*/ 2147483647 w 355"/>
                  <a:gd name="T81" fmla="*/ 2147483647 h 1065"/>
                  <a:gd name="T82" fmla="*/ 2147483647 w 355"/>
                  <a:gd name="T83" fmla="*/ 2147483647 h 1065"/>
                  <a:gd name="T84" fmla="*/ 2147483647 w 355"/>
                  <a:gd name="T85" fmla="*/ 2147483647 h 1065"/>
                  <a:gd name="T86" fmla="*/ 2147483647 w 355"/>
                  <a:gd name="T87" fmla="*/ 2147483647 h 1065"/>
                  <a:gd name="T88" fmla="*/ 2147483647 w 355"/>
                  <a:gd name="T89" fmla="*/ 2147483647 h 1065"/>
                  <a:gd name="T90" fmla="*/ 2147483647 w 355"/>
                  <a:gd name="T91" fmla="*/ 0 h 1065"/>
                  <a:gd name="T92" fmla="*/ 2147483647 w 355"/>
                  <a:gd name="T93" fmla="*/ 2147483647 h 1065"/>
                  <a:gd name="T94" fmla="*/ 2147483647 w 355"/>
                  <a:gd name="T95" fmla="*/ 2147483647 h 1065"/>
                  <a:gd name="T96" fmla="*/ 2147483647 w 355"/>
                  <a:gd name="T97" fmla="*/ 2147483647 h 1065"/>
                  <a:gd name="T98" fmla="*/ 2147483647 w 355"/>
                  <a:gd name="T99" fmla="*/ 0 h 10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5"/>
                  <a:gd name="T151" fmla="*/ 0 h 1065"/>
                  <a:gd name="T152" fmla="*/ 355 w 355"/>
                  <a:gd name="T153" fmla="*/ 1065 h 10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5" h="1065">
                    <a:moveTo>
                      <a:pt x="14" y="877"/>
                    </a:moveTo>
                    <a:lnTo>
                      <a:pt x="355" y="1008"/>
                    </a:lnTo>
                    <a:lnTo>
                      <a:pt x="355" y="1065"/>
                    </a:lnTo>
                    <a:lnTo>
                      <a:pt x="0" y="927"/>
                    </a:lnTo>
                    <a:lnTo>
                      <a:pt x="14" y="877"/>
                    </a:lnTo>
                    <a:close/>
                    <a:moveTo>
                      <a:pt x="355" y="956"/>
                    </a:moveTo>
                    <a:lnTo>
                      <a:pt x="31" y="830"/>
                    </a:lnTo>
                    <a:lnTo>
                      <a:pt x="45" y="780"/>
                    </a:lnTo>
                    <a:lnTo>
                      <a:pt x="355" y="899"/>
                    </a:lnTo>
                    <a:lnTo>
                      <a:pt x="355" y="956"/>
                    </a:lnTo>
                    <a:close/>
                    <a:moveTo>
                      <a:pt x="75" y="683"/>
                    </a:moveTo>
                    <a:lnTo>
                      <a:pt x="355" y="790"/>
                    </a:lnTo>
                    <a:lnTo>
                      <a:pt x="355" y="844"/>
                    </a:lnTo>
                    <a:lnTo>
                      <a:pt x="61" y="733"/>
                    </a:lnTo>
                    <a:lnTo>
                      <a:pt x="75" y="683"/>
                    </a:lnTo>
                    <a:close/>
                    <a:moveTo>
                      <a:pt x="106" y="586"/>
                    </a:moveTo>
                    <a:lnTo>
                      <a:pt x="355" y="681"/>
                    </a:lnTo>
                    <a:lnTo>
                      <a:pt x="355" y="735"/>
                    </a:lnTo>
                    <a:lnTo>
                      <a:pt x="92" y="633"/>
                    </a:lnTo>
                    <a:lnTo>
                      <a:pt x="106" y="586"/>
                    </a:lnTo>
                    <a:close/>
                    <a:moveTo>
                      <a:pt x="355" y="571"/>
                    </a:moveTo>
                    <a:lnTo>
                      <a:pt x="355" y="626"/>
                    </a:lnTo>
                    <a:lnTo>
                      <a:pt x="123" y="536"/>
                    </a:lnTo>
                    <a:lnTo>
                      <a:pt x="137" y="488"/>
                    </a:lnTo>
                    <a:lnTo>
                      <a:pt x="355" y="571"/>
                    </a:lnTo>
                    <a:close/>
                    <a:moveTo>
                      <a:pt x="168" y="389"/>
                    </a:moveTo>
                    <a:lnTo>
                      <a:pt x="355" y="462"/>
                    </a:lnTo>
                    <a:lnTo>
                      <a:pt x="355" y="514"/>
                    </a:lnTo>
                    <a:lnTo>
                      <a:pt x="154" y="439"/>
                    </a:lnTo>
                    <a:lnTo>
                      <a:pt x="168" y="389"/>
                    </a:lnTo>
                    <a:close/>
                    <a:moveTo>
                      <a:pt x="355" y="351"/>
                    </a:moveTo>
                    <a:lnTo>
                      <a:pt x="355" y="405"/>
                    </a:lnTo>
                    <a:lnTo>
                      <a:pt x="184" y="341"/>
                    </a:lnTo>
                    <a:lnTo>
                      <a:pt x="198" y="291"/>
                    </a:lnTo>
                    <a:lnTo>
                      <a:pt x="355" y="351"/>
                    </a:lnTo>
                    <a:close/>
                    <a:moveTo>
                      <a:pt x="355" y="242"/>
                    </a:moveTo>
                    <a:lnTo>
                      <a:pt x="355" y="296"/>
                    </a:lnTo>
                    <a:lnTo>
                      <a:pt x="215" y="244"/>
                    </a:lnTo>
                    <a:lnTo>
                      <a:pt x="229" y="194"/>
                    </a:lnTo>
                    <a:lnTo>
                      <a:pt x="355" y="242"/>
                    </a:lnTo>
                    <a:close/>
                    <a:moveTo>
                      <a:pt x="355" y="187"/>
                    </a:moveTo>
                    <a:lnTo>
                      <a:pt x="243" y="147"/>
                    </a:lnTo>
                    <a:lnTo>
                      <a:pt x="260" y="97"/>
                    </a:lnTo>
                    <a:lnTo>
                      <a:pt x="355" y="133"/>
                    </a:lnTo>
                    <a:lnTo>
                      <a:pt x="355" y="187"/>
                    </a:lnTo>
                    <a:close/>
                    <a:moveTo>
                      <a:pt x="291" y="0"/>
                    </a:moveTo>
                    <a:lnTo>
                      <a:pt x="355" y="23"/>
                    </a:lnTo>
                    <a:lnTo>
                      <a:pt x="355" y="78"/>
                    </a:lnTo>
                    <a:lnTo>
                      <a:pt x="274" y="47"/>
                    </a:lnTo>
                    <a:lnTo>
                      <a:pt x="291" y="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7" name="Freeform 23"/>
              <p:cNvSpPr>
                <a:spLocks noEditPoints="1"/>
              </p:cNvSpPr>
              <p:nvPr/>
            </p:nvSpPr>
            <p:spPr bwMode="auto">
              <a:xfrm>
                <a:off x="295137" y="0"/>
                <a:ext cx="356886" cy="1266369"/>
              </a:xfrm>
              <a:custGeom>
                <a:avLst/>
                <a:gdLst>
                  <a:gd name="T0" fmla="*/ 2147483647 w 341"/>
                  <a:gd name="T1" fmla="*/ 2147483647 h 1210"/>
                  <a:gd name="T2" fmla="*/ 2147483647 w 341"/>
                  <a:gd name="T3" fmla="*/ 2147483647 h 1210"/>
                  <a:gd name="T4" fmla="*/ 2147483647 w 341"/>
                  <a:gd name="T5" fmla="*/ 0 h 1210"/>
                  <a:gd name="T6" fmla="*/ 2147483647 w 341"/>
                  <a:gd name="T7" fmla="*/ 2147483647 h 1210"/>
                  <a:gd name="T8" fmla="*/ 2147483647 w 341"/>
                  <a:gd name="T9" fmla="*/ 2147483647 h 1210"/>
                  <a:gd name="T10" fmla="*/ 2147483647 w 341"/>
                  <a:gd name="T11" fmla="*/ 2147483647 h 1210"/>
                  <a:gd name="T12" fmla="*/ 2147483647 w 341"/>
                  <a:gd name="T13" fmla="*/ 2147483647 h 1210"/>
                  <a:gd name="T14" fmla="*/ 0 w 341"/>
                  <a:gd name="T15" fmla="*/ 2147483647 h 1210"/>
                  <a:gd name="T16" fmla="*/ 2147483647 w 341"/>
                  <a:gd name="T17" fmla="*/ 2147483647 h 1210"/>
                  <a:gd name="T18" fmla="*/ 2147483647 w 341"/>
                  <a:gd name="T19" fmla="*/ 2147483647 h 1210"/>
                  <a:gd name="T20" fmla="*/ 2147483647 w 341"/>
                  <a:gd name="T21" fmla="*/ 2147483647 h 1210"/>
                  <a:gd name="T22" fmla="*/ 2147483647 w 341"/>
                  <a:gd name="T23" fmla="*/ 2147483647 h 1210"/>
                  <a:gd name="T24" fmla="*/ 2147483647 w 341"/>
                  <a:gd name="T25" fmla="*/ 2147483647 h 1210"/>
                  <a:gd name="T26" fmla="*/ 2147483647 w 341"/>
                  <a:gd name="T27" fmla="*/ 2147483647 h 1210"/>
                  <a:gd name="T28" fmla="*/ 2147483647 w 341"/>
                  <a:gd name="T29" fmla="*/ 2147483647 h 1210"/>
                  <a:gd name="T30" fmla="*/ 2147483647 w 341"/>
                  <a:gd name="T31" fmla="*/ 2147483647 h 1210"/>
                  <a:gd name="T32" fmla="*/ 2147483647 w 341"/>
                  <a:gd name="T33" fmla="*/ 2147483647 h 1210"/>
                  <a:gd name="T34" fmla="*/ 2147483647 w 341"/>
                  <a:gd name="T35" fmla="*/ 2147483647 h 1210"/>
                  <a:gd name="T36" fmla="*/ 2147483647 w 341"/>
                  <a:gd name="T37" fmla="*/ 2147483647 h 1210"/>
                  <a:gd name="T38" fmla="*/ 2147483647 w 341"/>
                  <a:gd name="T39" fmla="*/ 2147483647 h 1210"/>
                  <a:gd name="T40" fmla="*/ 2147483647 w 341"/>
                  <a:gd name="T41" fmla="*/ 2147483647 h 1210"/>
                  <a:gd name="T42" fmla="*/ 2147483647 w 341"/>
                  <a:gd name="T43" fmla="*/ 2147483647 h 1210"/>
                  <a:gd name="T44" fmla="*/ 2147483647 w 341"/>
                  <a:gd name="T45" fmla="*/ 2147483647 h 1210"/>
                  <a:gd name="T46" fmla="*/ 2147483647 w 341"/>
                  <a:gd name="T47" fmla="*/ 2147483647 h 1210"/>
                  <a:gd name="T48" fmla="*/ 2147483647 w 341"/>
                  <a:gd name="T49" fmla="*/ 2147483647 h 1210"/>
                  <a:gd name="T50" fmla="*/ 2147483647 w 341"/>
                  <a:gd name="T51" fmla="*/ 2147483647 h 1210"/>
                  <a:gd name="T52" fmla="*/ 2147483647 w 341"/>
                  <a:gd name="T53" fmla="*/ 2147483647 h 1210"/>
                  <a:gd name="T54" fmla="*/ 2147483647 w 341"/>
                  <a:gd name="T55" fmla="*/ 2147483647 h 1210"/>
                  <a:gd name="T56" fmla="*/ 2147483647 w 341"/>
                  <a:gd name="T57" fmla="*/ 2147483647 h 1210"/>
                  <a:gd name="T58" fmla="*/ 2147483647 w 341"/>
                  <a:gd name="T59" fmla="*/ 2147483647 h 1210"/>
                  <a:gd name="T60" fmla="*/ 2147483647 w 341"/>
                  <a:gd name="T61" fmla="*/ 2147483647 h 1210"/>
                  <a:gd name="T62" fmla="*/ 2147483647 w 341"/>
                  <a:gd name="T63" fmla="*/ 2147483647 h 1210"/>
                  <a:gd name="T64" fmla="*/ 2147483647 w 341"/>
                  <a:gd name="T65" fmla="*/ 2147483647 h 1210"/>
                  <a:gd name="T66" fmla="*/ 2147483647 w 341"/>
                  <a:gd name="T67" fmla="*/ 2147483647 h 1210"/>
                  <a:gd name="T68" fmla="*/ 2147483647 w 341"/>
                  <a:gd name="T69" fmla="*/ 2147483647 h 1210"/>
                  <a:gd name="T70" fmla="*/ 2147483647 w 341"/>
                  <a:gd name="T71" fmla="*/ 2147483647 h 1210"/>
                  <a:gd name="T72" fmla="*/ 2147483647 w 341"/>
                  <a:gd name="T73" fmla="*/ 2147483647 h 1210"/>
                  <a:gd name="T74" fmla="*/ 2147483647 w 341"/>
                  <a:gd name="T75" fmla="*/ 2147483647 h 1210"/>
                  <a:gd name="T76" fmla="*/ 2147483647 w 341"/>
                  <a:gd name="T77" fmla="*/ 2147483647 h 1210"/>
                  <a:gd name="T78" fmla="*/ 2147483647 w 341"/>
                  <a:gd name="T79" fmla="*/ 2147483647 h 1210"/>
                  <a:gd name="T80" fmla="*/ 2147483647 w 341"/>
                  <a:gd name="T81" fmla="*/ 2147483647 h 1210"/>
                  <a:gd name="T82" fmla="*/ 2147483647 w 341"/>
                  <a:gd name="T83" fmla="*/ 2147483647 h 1210"/>
                  <a:gd name="T84" fmla="*/ 2147483647 w 341"/>
                  <a:gd name="T85" fmla="*/ 2147483647 h 1210"/>
                  <a:gd name="T86" fmla="*/ 2147483647 w 341"/>
                  <a:gd name="T87" fmla="*/ 2147483647 h 1210"/>
                  <a:gd name="T88" fmla="*/ 2147483647 w 341"/>
                  <a:gd name="T89" fmla="*/ 2147483647 h 1210"/>
                  <a:gd name="T90" fmla="*/ 2147483647 w 341"/>
                  <a:gd name="T91" fmla="*/ 2147483647 h 1210"/>
                  <a:gd name="T92" fmla="*/ 2147483647 w 341"/>
                  <a:gd name="T93" fmla="*/ 2147483647 h 1210"/>
                  <a:gd name="T94" fmla="*/ 2147483647 w 341"/>
                  <a:gd name="T95" fmla="*/ 2147483647 h 1210"/>
                  <a:gd name="T96" fmla="*/ 2147483647 w 341"/>
                  <a:gd name="T97" fmla="*/ 2147483647 h 121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1"/>
                  <a:gd name="T148" fmla="*/ 0 h 1210"/>
                  <a:gd name="T149" fmla="*/ 341 w 341"/>
                  <a:gd name="T150" fmla="*/ 1210 h 121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1" h="1210">
                    <a:moveTo>
                      <a:pt x="341" y="225"/>
                    </a:moveTo>
                    <a:lnTo>
                      <a:pt x="277" y="202"/>
                    </a:lnTo>
                    <a:lnTo>
                      <a:pt x="341" y="0"/>
                    </a:lnTo>
                    <a:lnTo>
                      <a:pt x="341" y="225"/>
                    </a:lnTo>
                    <a:close/>
                    <a:moveTo>
                      <a:pt x="17" y="1032"/>
                    </a:moveTo>
                    <a:lnTo>
                      <a:pt x="341" y="1158"/>
                    </a:lnTo>
                    <a:lnTo>
                      <a:pt x="341" y="1210"/>
                    </a:lnTo>
                    <a:lnTo>
                      <a:pt x="0" y="1079"/>
                    </a:lnTo>
                    <a:lnTo>
                      <a:pt x="17" y="1032"/>
                    </a:lnTo>
                    <a:close/>
                    <a:moveTo>
                      <a:pt x="341" y="1101"/>
                    </a:moveTo>
                    <a:lnTo>
                      <a:pt x="31" y="982"/>
                    </a:lnTo>
                    <a:lnTo>
                      <a:pt x="47" y="935"/>
                    </a:lnTo>
                    <a:lnTo>
                      <a:pt x="341" y="1046"/>
                    </a:lnTo>
                    <a:lnTo>
                      <a:pt x="341" y="1101"/>
                    </a:lnTo>
                    <a:close/>
                    <a:moveTo>
                      <a:pt x="341" y="992"/>
                    </a:moveTo>
                    <a:lnTo>
                      <a:pt x="61" y="885"/>
                    </a:lnTo>
                    <a:lnTo>
                      <a:pt x="78" y="835"/>
                    </a:lnTo>
                    <a:lnTo>
                      <a:pt x="341" y="937"/>
                    </a:lnTo>
                    <a:lnTo>
                      <a:pt x="341" y="992"/>
                    </a:lnTo>
                    <a:close/>
                    <a:moveTo>
                      <a:pt x="109" y="738"/>
                    </a:moveTo>
                    <a:lnTo>
                      <a:pt x="341" y="828"/>
                    </a:lnTo>
                    <a:lnTo>
                      <a:pt x="341" y="883"/>
                    </a:lnTo>
                    <a:lnTo>
                      <a:pt x="92" y="788"/>
                    </a:lnTo>
                    <a:lnTo>
                      <a:pt x="109" y="738"/>
                    </a:lnTo>
                    <a:close/>
                    <a:moveTo>
                      <a:pt x="341" y="773"/>
                    </a:moveTo>
                    <a:lnTo>
                      <a:pt x="123" y="690"/>
                    </a:lnTo>
                    <a:lnTo>
                      <a:pt x="140" y="641"/>
                    </a:lnTo>
                    <a:lnTo>
                      <a:pt x="341" y="716"/>
                    </a:lnTo>
                    <a:lnTo>
                      <a:pt x="341" y="773"/>
                    </a:lnTo>
                    <a:close/>
                    <a:moveTo>
                      <a:pt x="170" y="543"/>
                    </a:moveTo>
                    <a:lnTo>
                      <a:pt x="341" y="607"/>
                    </a:lnTo>
                    <a:lnTo>
                      <a:pt x="341" y="664"/>
                    </a:lnTo>
                    <a:lnTo>
                      <a:pt x="154" y="591"/>
                    </a:lnTo>
                    <a:lnTo>
                      <a:pt x="170" y="543"/>
                    </a:lnTo>
                    <a:close/>
                    <a:moveTo>
                      <a:pt x="341" y="553"/>
                    </a:moveTo>
                    <a:lnTo>
                      <a:pt x="184" y="493"/>
                    </a:lnTo>
                    <a:lnTo>
                      <a:pt x="201" y="446"/>
                    </a:lnTo>
                    <a:lnTo>
                      <a:pt x="341" y="498"/>
                    </a:lnTo>
                    <a:lnTo>
                      <a:pt x="341" y="553"/>
                    </a:lnTo>
                    <a:close/>
                    <a:moveTo>
                      <a:pt x="341" y="444"/>
                    </a:moveTo>
                    <a:lnTo>
                      <a:pt x="215" y="396"/>
                    </a:lnTo>
                    <a:lnTo>
                      <a:pt x="229" y="349"/>
                    </a:lnTo>
                    <a:lnTo>
                      <a:pt x="341" y="389"/>
                    </a:lnTo>
                    <a:lnTo>
                      <a:pt x="341" y="444"/>
                    </a:lnTo>
                    <a:close/>
                    <a:moveTo>
                      <a:pt x="341" y="280"/>
                    </a:moveTo>
                    <a:lnTo>
                      <a:pt x="341" y="335"/>
                    </a:lnTo>
                    <a:lnTo>
                      <a:pt x="246" y="299"/>
                    </a:lnTo>
                    <a:lnTo>
                      <a:pt x="260" y="249"/>
                    </a:lnTo>
                    <a:lnTo>
                      <a:pt x="341" y="28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8" name="Freeform 24"/>
              <p:cNvSpPr>
                <a:spLocks/>
              </p:cNvSpPr>
              <p:nvPr/>
            </p:nvSpPr>
            <p:spPr bwMode="auto">
              <a:xfrm>
                <a:off x="652024" y="0"/>
                <a:ext cx="371538" cy="1326025"/>
              </a:xfrm>
              <a:custGeom>
                <a:avLst/>
                <a:gdLst>
                  <a:gd name="T0" fmla="*/ 0 w 355"/>
                  <a:gd name="T1" fmla="*/ 2147483647 h 1267"/>
                  <a:gd name="T2" fmla="*/ 0 w 355"/>
                  <a:gd name="T3" fmla="*/ 2147483647 h 1267"/>
                  <a:gd name="T4" fmla="*/ 0 w 355"/>
                  <a:gd name="T5" fmla="*/ 2147483647 h 1267"/>
                  <a:gd name="T6" fmla="*/ 0 w 355"/>
                  <a:gd name="T7" fmla="*/ 0 h 1267"/>
                  <a:gd name="T8" fmla="*/ 2147483647 w 355"/>
                  <a:gd name="T9" fmla="*/ 2147483647 h 1267"/>
                  <a:gd name="T10" fmla="*/ 2147483647 w 355"/>
                  <a:gd name="T11" fmla="*/ 2147483647 h 1267"/>
                  <a:gd name="T12" fmla="*/ 2147483647 w 355"/>
                  <a:gd name="T13" fmla="*/ 2147483647 h 1267"/>
                  <a:gd name="T14" fmla="*/ 0 w 355"/>
                  <a:gd name="T15" fmla="*/ 2147483647 h 1267"/>
                  <a:gd name="T16" fmla="*/ 0 w 355"/>
                  <a:gd name="T17" fmla="*/ 2147483647 h 1267"/>
                  <a:gd name="T18" fmla="*/ 0 w 355"/>
                  <a:gd name="T19" fmla="*/ 2147483647 h 1267"/>
                  <a:gd name="T20" fmla="*/ 0 w 355"/>
                  <a:gd name="T21" fmla="*/ 2147483647 h 1267"/>
                  <a:gd name="T22" fmla="*/ 0 w 355"/>
                  <a:gd name="T23" fmla="*/ 2147483647 h 1267"/>
                  <a:gd name="T24" fmla="*/ 0 w 355"/>
                  <a:gd name="T25" fmla="*/ 2147483647 h 1267"/>
                  <a:gd name="T26" fmla="*/ 0 w 355"/>
                  <a:gd name="T27" fmla="*/ 2147483647 h 1267"/>
                  <a:gd name="T28" fmla="*/ 0 w 355"/>
                  <a:gd name="T29" fmla="*/ 2147483647 h 1267"/>
                  <a:gd name="T30" fmla="*/ 0 w 355"/>
                  <a:gd name="T31" fmla="*/ 2147483647 h 1267"/>
                  <a:gd name="T32" fmla="*/ 0 w 355"/>
                  <a:gd name="T33" fmla="*/ 2147483647 h 1267"/>
                  <a:gd name="T34" fmla="*/ 0 w 355"/>
                  <a:gd name="T35" fmla="*/ 2147483647 h 1267"/>
                  <a:gd name="T36" fmla="*/ 0 w 355"/>
                  <a:gd name="T37" fmla="*/ 2147483647 h 1267"/>
                  <a:gd name="T38" fmla="*/ 0 w 355"/>
                  <a:gd name="T39" fmla="*/ 2147483647 h 1267"/>
                  <a:gd name="T40" fmla="*/ 0 w 355"/>
                  <a:gd name="T41" fmla="*/ 2147483647 h 1267"/>
                  <a:gd name="T42" fmla="*/ 0 w 355"/>
                  <a:gd name="T43" fmla="*/ 2147483647 h 1267"/>
                  <a:gd name="T44" fmla="*/ 0 w 355"/>
                  <a:gd name="T45" fmla="*/ 2147483647 h 1267"/>
                  <a:gd name="T46" fmla="*/ 0 w 355"/>
                  <a:gd name="T47" fmla="*/ 2147483647 h 1267"/>
                  <a:gd name="T48" fmla="*/ 0 w 355"/>
                  <a:gd name="T49" fmla="*/ 2147483647 h 12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5"/>
                  <a:gd name="T76" fmla="*/ 0 h 1267"/>
                  <a:gd name="T77" fmla="*/ 355 w 355"/>
                  <a:gd name="T78" fmla="*/ 1267 h 12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5" h="1267">
                    <a:moveTo>
                      <a:pt x="0" y="335"/>
                    </a:moveTo>
                    <a:lnTo>
                      <a:pt x="0" y="280"/>
                    </a:lnTo>
                    <a:lnTo>
                      <a:pt x="0" y="225"/>
                    </a:lnTo>
                    <a:lnTo>
                      <a:pt x="0" y="0"/>
                    </a:lnTo>
                    <a:lnTo>
                      <a:pt x="132" y="427"/>
                    </a:lnTo>
                    <a:lnTo>
                      <a:pt x="134" y="427"/>
                    </a:lnTo>
                    <a:lnTo>
                      <a:pt x="355" y="1129"/>
                    </a:lnTo>
                    <a:lnTo>
                      <a:pt x="0" y="1267"/>
                    </a:lnTo>
                    <a:lnTo>
                      <a:pt x="0" y="1210"/>
                    </a:lnTo>
                    <a:lnTo>
                      <a:pt x="0" y="1158"/>
                    </a:lnTo>
                    <a:lnTo>
                      <a:pt x="0" y="1101"/>
                    </a:lnTo>
                    <a:lnTo>
                      <a:pt x="0" y="1046"/>
                    </a:lnTo>
                    <a:lnTo>
                      <a:pt x="0" y="992"/>
                    </a:lnTo>
                    <a:lnTo>
                      <a:pt x="0" y="937"/>
                    </a:lnTo>
                    <a:lnTo>
                      <a:pt x="0" y="883"/>
                    </a:lnTo>
                    <a:lnTo>
                      <a:pt x="0" y="828"/>
                    </a:lnTo>
                    <a:lnTo>
                      <a:pt x="0" y="773"/>
                    </a:lnTo>
                    <a:lnTo>
                      <a:pt x="0" y="716"/>
                    </a:lnTo>
                    <a:lnTo>
                      <a:pt x="0" y="664"/>
                    </a:lnTo>
                    <a:lnTo>
                      <a:pt x="0" y="607"/>
                    </a:lnTo>
                    <a:lnTo>
                      <a:pt x="0" y="553"/>
                    </a:lnTo>
                    <a:lnTo>
                      <a:pt x="0" y="498"/>
                    </a:lnTo>
                    <a:lnTo>
                      <a:pt x="0" y="444"/>
                    </a:lnTo>
                    <a:lnTo>
                      <a:pt x="0" y="389"/>
                    </a:lnTo>
                    <a:lnTo>
                      <a:pt x="0" y="335"/>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89" name="Freeform 25"/>
              <p:cNvSpPr>
                <a:spLocks noEditPoints="1"/>
              </p:cNvSpPr>
              <p:nvPr/>
            </p:nvSpPr>
            <p:spPr bwMode="auto">
              <a:xfrm>
                <a:off x="812151" y="586088"/>
                <a:ext cx="295137" cy="881225"/>
              </a:xfrm>
              <a:custGeom>
                <a:avLst/>
                <a:gdLst>
                  <a:gd name="T0" fmla="*/ 2147483647 w 282"/>
                  <a:gd name="T1" fmla="*/ 2147483647 h 842"/>
                  <a:gd name="T2" fmla="*/ 2147483647 w 282"/>
                  <a:gd name="T3" fmla="*/ 2147483647 h 842"/>
                  <a:gd name="T4" fmla="*/ 2147483647 w 282"/>
                  <a:gd name="T5" fmla="*/ 2147483647 h 842"/>
                  <a:gd name="T6" fmla="*/ 2147483647 w 282"/>
                  <a:gd name="T7" fmla="*/ 2147483647 h 842"/>
                  <a:gd name="T8" fmla="*/ 2147483647 w 282"/>
                  <a:gd name="T9" fmla="*/ 2147483647 h 842"/>
                  <a:gd name="T10" fmla="*/ 2147483647 w 282"/>
                  <a:gd name="T11" fmla="*/ 2147483647 h 842"/>
                  <a:gd name="T12" fmla="*/ 2147483647 w 282"/>
                  <a:gd name="T13" fmla="*/ 2147483647 h 842"/>
                  <a:gd name="T14" fmla="*/ 2147483647 w 282"/>
                  <a:gd name="T15" fmla="*/ 2147483647 h 842"/>
                  <a:gd name="T16" fmla="*/ 2147483647 w 282"/>
                  <a:gd name="T17" fmla="*/ 2147483647 h 842"/>
                  <a:gd name="T18" fmla="*/ 2147483647 w 282"/>
                  <a:gd name="T19" fmla="*/ 2147483647 h 842"/>
                  <a:gd name="T20" fmla="*/ 2147483647 w 282"/>
                  <a:gd name="T21" fmla="*/ 2147483647 h 842"/>
                  <a:gd name="T22" fmla="*/ 2147483647 w 282"/>
                  <a:gd name="T23" fmla="*/ 2147483647 h 842"/>
                  <a:gd name="T24" fmla="*/ 2147483647 w 282"/>
                  <a:gd name="T25" fmla="*/ 2147483647 h 842"/>
                  <a:gd name="T26" fmla="*/ 2147483647 w 282"/>
                  <a:gd name="T27" fmla="*/ 2147483647 h 842"/>
                  <a:gd name="T28" fmla="*/ 2147483647 w 282"/>
                  <a:gd name="T29" fmla="*/ 2147483647 h 842"/>
                  <a:gd name="T30" fmla="*/ 2147483647 w 282"/>
                  <a:gd name="T31" fmla="*/ 2147483647 h 842"/>
                  <a:gd name="T32" fmla="*/ 2147483647 w 282"/>
                  <a:gd name="T33" fmla="*/ 2147483647 h 842"/>
                  <a:gd name="T34" fmla="*/ 2147483647 w 282"/>
                  <a:gd name="T35" fmla="*/ 2147483647 h 842"/>
                  <a:gd name="T36" fmla="*/ 2147483647 w 282"/>
                  <a:gd name="T37" fmla="*/ 2147483647 h 842"/>
                  <a:gd name="T38" fmla="*/ 2147483647 w 282"/>
                  <a:gd name="T39" fmla="*/ 2147483647 h 842"/>
                  <a:gd name="T40" fmla="*/ 2147483647 w 282"/>
                  <a:gd name="T41" fmla="*/ 2147483647 h 842"/>
                  <a:gd name="T42" fmla="*/ 2147483647 w 282"/>
                  <a:gd name="T43" fmla="*/ 2147483647 h 842"/>
                  <a:gd name="T44" fmla="*/ 2147483647 w 282"/>
                  <a:gd name="T45" fmla="*/ 2147483647 h 842"/>
                  <a:gd name="T46" fmla="*/ 2147483647 w 282"/>
                  <a:gd name="T47" fmla="*/ 2147483647 h 842"/>
                  <a:gd name="T48" fmla="*/ 2147483647 w 282"/>
                  <a:gd name="T49" fmla="*/ 2147483647 h 842"/>
                  <a:gd name="T50" fmla="*/ 2147483647 w 282"/>
                  <a:gd name="T51" fmla="*/ 2147483647 h 842"/>
                  <a:gd name="T52" fmla="*/ 2147483647 w 282"/>
                  <a:gd name="T53" fmla="*/ 2147483647 h 842"/>
                  <a:gd name="T54" fmla="*/ 2147483647 w 282"/>
                  <a:gd name="T55" fmla="*/ 2147483647 h 842"/>
                  <a:gd name="T56" fmla="*/ 2147483647 w 282"/>
                  <a:gd name="T57" fmla="*/ 2147483647 h 842"/>
                  <a:gd name="T58" fmla="*/ 2147483647 w 282"/>
                  <a:gd name="T59" fmla="*/ 2147483647 h 842"/>
                  <a:gd name="T60" fmla="*/ 2147483647 w 282"/>
                  <a:gd name="T61" fmla="*/ 2147483647 h 842"/>
                  <a:gd name="T62" fmla="*/ 2147483647 w 282"/>
                  <a:gd name="T63" fmla="*/ 2147483647 h 842"/>
                  <a:gd name="T64" fmla="*/ 2147483647 w 282"/>
                  <a:gd name="T65" fmla="*/ 2147483647 h 842"/>
                  <a:gd name="T66" fmla="*/ 2147483647 w 282"/>
                  <a:gd name="T67" fmla="*/ 2147483647 h 842"/>
                  <a:gd name="T68" fmla="*/ 2147483647 w 282"/>
                  <a:gd name="T69" fmla="*/ 2147483647 h 842"/>
                  <a:gd name="T70" fmla="*/ 2147483647 w 282"/>
                  <a:gd name="T71" fmla="*/ 2147483647 h 842"/>
                  <a:gd name="T72" fmla="*/ 2147483647 w 282"/>
                  <a:gd name="T73" fmla="*/ 2147483647 h 842"/>
                  <a:gd name="T74" fmla="*/ 2147483647 w 282"/>
                  <a:gd name="T75" fmla="*/ 2147483647 h 842"/>
                  <a:gd name="T76" fmla="*/ 2147483647 w 282"/>
                  <a:gd name="T77" fmla="*/ 2147483647 h 842"/>
                  <a:gd name="T78" fmla="*/ 2147483647 w 282"/>
                  <a:gd name="T79" fmla="*/ 2147483647 h 842"/>
                  <a:gd name="T80" fmla="*/ 2147483647 w 282"/>
                  <a:gd name="T81" fmla="*/ 0 h 842"/>
                  <a:gd name="T82" fmla="*/ 2147483647 w 282"/>
                  <a:gd name="T83" fmla="*/ 2147483647 h 842"/>
                  <a:gd name="T84" fmla="*/ 2147483647 w 282"/>
                  <a:gd name="T85" fmla="*/ 2147483647 h 842"/>
                  <a:gd name="T86" fmla="*/ 2147483647 w 282"/>
                  <a:gd name="T87" fmla="*/ 2147483647 h 842"/>
                  <a:gd name="T88" fmla="*/ 2147483647 w 282"/>
                  <a:gd name="T89" fmla="*/ 0 h 842"/>
                  <a:gd name="T90" fmla="*/ 2147483647 w 282"/>
                  <a:gd name="T91" fmla="*/ 2147483647 h 842"/>
                  <a:gd name="T92" fmla="*/ 2147483647 w 282"/>
                  <a:gd name="T93" fmla="*/ 2147483647 h 842"/>
                  <a:gd name="T94" fmla="*/ 2147483647 w 282"/>
                  <a:gd name="T95" fmla="*/ 2147483647 h 842"/>
                  <a:gd name="T96" fmla="*/ 0 w 282"/>
                  <a:gd name="T97" fmla="*/ 2147483647 h 842"/>
                  <a:gd name="T98" fmla="*/ 2147483647 w 282"/>
                  <a:gd name="T99" fmla="*/ 214748364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2"/>
                  <a:gd name="T151" fmla="*/ 0 h 842"/>
                  <a:gd name="T152" fmla="*/ 282 w 282"/>
                  <a:gd name="T153" fmla="*/ 842 h 8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2" h="842">
                    <a:moveTo>
                      <a:pt x="38" y="617"/>
                    </a:moveTo>
                    <a:lnTo>
                      <a:pt x="282" y="712"/>
                    </a:lnTo>
                    <a:lnTo>
                      <a:pt x="282" y="754"/>
                    </a:lnTo>
                    <a:lnTo>
                      <a:pt x="26" y="657"/>
                    </a:lnTo>
                    <a:lnTo>
                      <a:pt x="38" y="617"/>
                    </a:lnTo>
                    <a:close/>
                    <a:moveTo>
                      <a:pt x="282" y="669"/>
                    </a:moveTo>
                    <a:lnTo>
                      <a:pt x="50" y="579"/>
                    </a:lnTo>
                    <a:lnTo>
                      <a:pt x="62" y="541"/>
                    </a:lnTo>
                    <a:lnTo>
                      <a:pt x="282" y="626"/>
                    </a:lnTo>
                    <a:lnTo>
                      <a:pt x="282" y="669"/>
                    </a:lnTo>
                    <a:close/>
                    <a:moveTo>
                      <a:pt x="86" y="463"/>
                    </a:moveTo>
                    <a:lnTo>
                      <a:pt x="282" y="538"/>
                    </a:lnTo>
                    <a:lnTo>
                      <a:pt x="282" y="581"/>
                    </a:lnTo>
                    <a:lnTo>
                      <a:pt x="74" y="503"/>
                    </a:lnTo>
                    <a:lnTo>
                      <a:pt x="86" y="463"/>
                    </a:lnTo>
                    <a:close/>
                    <a:moveTo>
                      <a:pt x="282" y="453"/>
                    </a:moveTo>
                    <a:lnTo>
                      <a:pt x="282" y="496"/>
                    </a:lnTo>
                    <a:lnTo>
                      <a:pt x="100" y="425"/>
                    </a:lnTo>
                    <a:lnTo>
                      <a:pt x="112" y="387"/>
                    </a:lnTo>
                    <a:lnTo>
                      <a:pt x="282" y="453"/>
                    </a:lnTo>
                    <a:close/>
                    <a:moveTo>
                      <a:pt x="135" y="308"/>
                    </a:moveTo>
                    <a:lnTo>
                      <a:pt x="282" y="365"/>
                    </a:lnTo>
                    <a:lnTo>
                      <a:pt x="282" y="408"/>
                    </a:lnTo>
                    <a:lnTo>
                      <a:pt x="123" y="346"/>
                    </a:lnTo>
                    <a:lnTo>
                      <a:pt x="135" y="308"/>
                    </a:lnTo>
                    <a:close/>
                    <a:moveTo>
                      <a:pt x="159" y="232"/>
                    </a:moveTo>
                    <a:lnTo>
                      <a:pt x="282" y="280"/>
                    </a:lnTo>
                    <a:lnTo>
                      <a:pt x="282" y="323"/>
                    </a:lnTo>
                    <a:lnTo>
                      <a:pt x="147" y="270"/>
                    </a:lnTo>
                    <a:lnTo>
                      <a:pt x="159" y="232"/>
                    </a:lnTo>
                    <a:close/>
                    <a:moveTo>
                      <a:pt x="282" y="235"/>
                    </a:moveTo>
                    <a:lnTo>
                      <a:pt x="171" y="192"/>
                    </a:lnTo>
                    <a:lnTo>
                      <a:pt x="183" y="154"/>
                    </a:lnTo>
                    <a:lnTo>
                      <a:pt x="282" y="192"/>
                    </a:lnTo>
                    <a:lnTo>
                      <a:pt x="282" y="235"/>
                    </a:lnTo>
                    <a:close/>
                    <a:moveTo>
                      <a:pt x="209" y="76"/>
                    </a:moveTo>
                    <a:lnTo>
                      <a:pt x="282" y="107"/>
                    </a:lnTo>
                    <a:lnTo>
                      <a:pt x="282" y="149"/>
                    </a:lnTo>
                    <a:lnTo>
                      <a:pt x="194" y="116"/>
                    </a:lnTo>
                    <a:lnTo>
                      <a:pt x="209" y="76"/>
                    </a:lnTo>
                    <a:close/>
                    <a:moveTo>
                      <a:pt x="232" y="0"/>
                    </a:moveTo>
                    <a:lnTo>
                      <a:pt x="282" y="19"/>
                    </a:lnTo>
                    <a:lnTo>
                      <a:pt x="282" y="62"/>
                    </a:lnTo>
                    <a:lnTo>
                      <a:pt x="220" y="38"/>
                    </a:lnTo>
                    <a:lnTo>
                      <a:pt x="232" y="0"/>
                    </a:lnTo>
                    <a:close/>
                    <a:moveTo>
                      <a:pt x="15" y="695"/>
                    </a:moveTo>
                    <a:lnTo>
                      <a:pt x="282" y="799"/>
                    </a:lnTo>
                    <a:lnTo>
                      <a:pt x="282" y="842"/>
                    </a:lnTo>
                    <a:lnTo>
                      <a:pt x="0" y="733"/>
                    </a:lnTo>
                    <a:lnTo>
                      <a:pt x="15" y="695"/>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0" name="Freeform 26"/>
              <p:cNvSpPr>
                <a:spLocks noEditPoints="1"/>
              </p:cNvSpPr>
              <p:nvPr/>
            </p:nvSpPr>
            <p:spPr bwMode="auto">
              <a:xfrm>
                <a:off x="827850" y="419681"/>
                <a:ext cx="279439" cy="1002629"/>
              </a:xfrm>
              <a:custGeom>
                <a:avLst/>
                <a:gdLst>
                  <a:gd name="T0" fmla="*/ 2147483647 w 267"/>
                  <a:gd name="T1" fmla="*/ 2147483647 h 958"/>
                  <a:gd name="T2" fmla="*/ 2147483647 w 267"/>
                  <a:gd name="T3" fmla="*/ 2147483647 h 958"/>
                  <a:gd name="T4" fmla="*/ 2147483647 w 267"/>
                  <a:gd name="T5" fmla="*/ 2147483647 h 958"/>
                  <a:gd name="T6" fmla="*/ 0 w 267"/>
                  <a:gd name="T7" fmla="*/ 2147483647 h 958"/>
                  <a:gd name="T8" fmla="*/ 2147483647 w 267"/>
                  <a:gd name="T9" fmla="*/ 2147483647 h 958"/>
                  <a:gd name="T10" fmla="*/ 2147483647 w 267"/>
                  <a:gd name="T11" fmla="*/ 2147483647 h 958"/>
                  <a:gd name="T12" fmla="*/ 2147483647 w 267"/>
                  <a:gd name="T13" fmla="*/ 2147483647 h 958"/>
                  <a:gd name="T14" fmla="*/ 2147483647 w 267"/>
                  <a:gd name="T15" fmla="*/ 2147483647 h 958"/>
                  <a:gd name="T16" fmla="*/ 2147483647 w 267"/>
                  <a:gd name="T17" fmla="*/ 2147483647 h 958"/>
                  <a:gd name="T18" fmla="*/ 2147483647 w 267"/>
                  <a:gd name="T19" fmla="*/ 2147483647 h 958"/>
                  <a:gd name="T20" fmla="*/ 2147483647 w 267"/>
                  <a:gd name="T21" fmla="*/ 2147483647 h 958"/>
                  <a:gd name="T22" fmla="*/ 2147483647 w 267"/>
                  <a:gd name="T23" fmla="*/ 2147483647 h 958"/>
                  <a:gd name="T24" fmla="*/ 2147483647 w 267"/>
                  <a:gd name="T25" fmla="*/ 2147483647 h 958"/>
                  <a:gd name="T26" fmla="*/ 2147483647 w 267"/>
                  <a:gd name="T27" fmla="*/ 2147483647 h 958"/>
                  <a:gd name="T28" fmla="*/ 2147483647 w 267"/>
                  <a:gd name="T29" fmla="*/ 2147483647 h 958"/>
                  <a:gd name="T30" fmla="*/ 2147483647 w 267"/>
                  <a:gd name="T31" fmla="*/ 2147483647 h 958"/>
                  <a:gd name="T32" fmla="*/ 2147483647 w 267"/>
                  <a:gd name="T33" fmla="*/ 2147483647 h 958"/>
                  <a:gd name="T34" fmla="*/ 2147483647 w 267"/>
                  <a:gd name="T35" fmla="*/ 2147483647 h 958"/>
                  <a:gd name="T36" fmla="*/ 2147483647 w 267"/>
                  <a:gd name="T37" fmla="*/ 2147483647 h 958"/>
                  <a:gd name="T38" fmla="*/ 2147483647 w 267"/>
                  <a:gd name="T39" fmla="*/ 2147483647 h 958"/>
                  <a:gd name="T40" fmla="*/ 2147483647 w 267"/>
                  <a:gd name="T41" fmla="*/ 2147483647 h 958"/>
                  <a:gd name="T42" fmla="*/ 2147483647 w 267"/>
                  <a:gd name="T43" fmla="*/ 2147483647 h 958"/>
                  <a:gd name="T44" fmla="*/ 2147483647 w 267"/>
                  <a:gd name="T45" fmla="*/ 2147483647 h 958"/>
                  <a:gd name="T46" fmla="*/ 2147483647 w 267"/>
                  <a:gd name="T47" fmla="*/ 2147483647 h 958"/>
                  <a:gd name="T48" fmla="*/ 2147483647 w 267"/>
                  <a:gd name="T49" fmla="*/ 2147483647 h 958"/>
                  <a:gd name="T50" fmla="*/ 2147483647 w 267"/>
                  <a:gd name="T51" fmla="*/ 2147483647 h 958"/>
                  <a:gd name="T52" fmla="*/ 2147483647 w 267"/>
                  <a:gd name="T53" fmla="*/ 2147483647 h 958"/>
                  <a:gd name="T54" fmla="*/ 2147483647 w 267"/>
                  <a:gd name="T55" fmla="*/ 2147483647 h 958"/>
                  <a:gd name="T56" fmla="*/ 2147483647 w 267"/>
                  <a:gd name="T57" fmla="*/ 2147483647 h 958"/>
                  <a:gd name="T58" fmla="*/ 2147483647 w 267"/>
                  <a:gd name="T59" fmla="*/ 2147483647 h 958"/>
                  <a:gd name="T60" fmla="*/ 2147483647 w 267"/>
                  <a:gd name="T61" fmla="*/ 0 h 958"/>
                  <a:gd name="T62" fmla="*/ 2147483647 w 267"/>
                  <a:gd name="T63" fmla="*/ 2147483647 h 958"/>
                  <a:gd name="T64" fmla="*/ 2147483647 w 267"/>
                  <a:gd name="T65" fmla="*/ 2147483647 h 958"/>
                  <a:gd name="T66" fmla="*/ 2147483647 w 267"/>
                  <a:gd name="T67" fmla="*/ 0 h 958"/>
                  <a:gd name="T68" fmla="*/ 2147483647 w 267"/>
                  <a:gd name="T69" fmla="*/ 2147483647 h 958"/>
                  <a:gd name="T70" fmla="*/ 2147483647 w 267"/>
                  <a:gd name="T71" fmla="*/ 2147483647 h 958"/>
                  <a:gd name="T72" fmla="*/ 2147483647 w 267"/>
                  <a:gd name="T73" fmla="*/ 2147483647 h 958"/>
                  <a:gd name="T74" fmla="*/ 2147483647 w 267"/>
                  <a:gd name="T75" fmla="*/ 2147483647 h 958"/>
                  <a:gd name="T76" fmla="*/ 2147483647 w 267"/>
                  <a:gd name="T77" fmla="*/ 2147483647 h 958"/>
                  <a:gd name="T78" fmla="*/ 2147483647 w 267"/>
                  <a:gd name="T79" fmla="*/ 2147483647 h 958"/>
                  <a:gd name="T80" fmla="*/ 2147483647 w 267"/>
                  <a:gd name="T81" fmla="*/ 2147483647 h 958"/>
                  <a:gd name="T82" fmla="*/ 2147483647 w 267"/>
                  <a:gd name="T83" fmla="*/ 2147483647 h 958"/>
                  <a:gd name="T84" fmla="*/ 2147483647 w 267"/>
                  <a:gd name="T85" fmla="*/ 2147483647 h 958"/>
                  <a:gd name="T86" fmla="*/ 2147483647 w 267"/>
                  <a:gd name="T87" fmla="*/ 2147483647 h 958"/>
                  <a:gd name="T88" fmla="*/ 2147483647 w 267"/>
                  <a:gd name="T89" fmla="*/ 2147483647 h 958"/>
                  <a:gd name="T90" fmla="*/ 2147483647 w 267"/>
                  <a:gd name="T91" fmla="*/ 2147483647 h 958"/>
                  <a:gd name="T92" fmla="*/ 2147483647 w 267"/>
                  <a:gd name="T93" fmla="*/ 2147483647 h 958"/>
                  <a:gd name="T94" fmla="*/ 2147483647 w 267"/>
                  <a:gd name="T95" fmla="*/ 2147483647 h 958"/>
                  <a:gd name="T96" fmla="*/ 2147483647 w 267"/>
                  <a:gd name="T97" fmla="*/ 2147483647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7"/>
                  <a:gd name="T148" fmla="*/ 0 h 958"/>
                  <a:gd name="T149" fmla="*/ 267 w 267"/>
                  <a:gd name="T150" fmla="*/ 958 h 9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7" h="958">
                    <a:moveTo>
                      <a:pt x="11" y="816"/>
                    </a:moveTo>
                    <a:lnTo>
                      <a:pt x="267" y="913"/>
                    </a:lnTo>
                    <a:lnTo>
                      <a:pt x="267" y="958"/>
                    </a:lnTo>
                    <a:lnTo>
                      <a:pt x="0" y="854"/>
                    </a:lnTo>
                    <a:lnTo>
                      <a:pt x="11" y="816"/>
                    </a:lnTo>
                    <a:close/>
                    <a:moveTo>
                      <a:pt x="267" y="828"/>
                    </a:moveTo>
                    <a:lnTo>
                      <a:pt x="267" y="871"/>
                    </a:lnTo>
                    <a:lnTo>
                      <a:pt x="23" y="776"/>
                    </a:lnTo>
                    <a:lnTo>
                      <a:pt x="35" y="738"/>
                    </a:lnTo>
                    <a:lnTo>
                      <a:pt x="267" y="828"/>
                    </a:lnTo>
                    <a:close/>
                    <a:moveTo>
                      <a:pt x="267" y="785"/>
                    </a:moveTo>
                    <a:lnTo>
                      <a:pt x="47" y="700"/>
                    </a:lnTo>
                    <a:lnTo>
                      <a:pt x="59" y="662"/>
                    </a:lnTo>
                    <a:lnTo>
                      <a:pt x="267" y="740"/>
                    </a:lnTo>
                    <a:lnTo>
                      <a:pt x="267" y="785"/>
                    </a:lnTo>
                    <a:close/>
                    <a:moveTo>
                      <a:pt x="85" y="584"/>
                    </a:moveTo>
                    <a:lnTo>
                      <a:pt x="267" y="655"/>
                    </a:lnTo>
                    <a:lnTo>
                      <a:pt x="267" y="697"/>
                    </a:lnTo>
                    <a:lnTo>
                      <a:pt x="71" y="622"/>
                    </a:lnTo>
                    <a:lnTo>
                      <a:pt x="85" y="584"/>
                    </a:lnTo>
                    <a:close/>
                    <a:moveTo>
                      <a:pt x="267" y="612"/>
                    </a:moveTo>
                    <a:lnTo>
                      <a:pt x="97" y="546"/>
                    </a:lnTo>
                    <a:lnTo>
                      <a:pt x="108" y="505"/>
                    </a:lnTo>
                    <a:lnTo>
                      <a:pt x="267" y="567"/>
                    </a:lnTo>
                    <a:lnTo>
                      <a:pt x="267" y="612"/>
                    </a:lnTo>
                    <a:close/>
                    <a:moveTo>
                      <a:pt x="267" y="524"/>
                    </a:moveTo>
                    <a:lnTo>
                      <a:pt x="120" y="467"/>
                    </a:lnTo>
                    <a:lnTo>
                      <a:pt x="132" y="429"/>
                    </a:lnTo>
                    <a:lnTo>
                      <a:pt x="267" y="482"/>
                    </a:lnTo>
                    <a:lnTo>
                      <a:pt x="267" y="524"/>
                    </a:lnTo>
                    <a:close/>
                    <a:moveTo>
                      <a:pt x="267" y="0"/>
                    </a:moveTo>
                    <a:lnTo>
                      <a:pt x="267" y="178"/>
                    </a:lnTo>
                    <a:lnTo>
                      <a:pt x="217" y="159"/>
                    </a:lnTo>
                    <a:lnTo>
                      <a:pt x="267" y="0"/>
                    </a:lnTo>
                    <a:close/>
                    <a:moveTo>
                      <a:pt x="267" y="394"/>
                    </a:moveTo>
                    <a:lnTo>
                      <a:pt x="267" y="439"/>
                    </a:lnTo>
                    <a:lnTo>
                      <a:pt x="144" y="391"/>
                    </a:lnTo>
                    <a:lnTo>
                      <a:pt x="156" y="351"/>
                    </a:lnTo>
                    <a:lnTo>
                      <a:pt x="267" y="394"/>
                    </a:lnTo>
                    <a:close/>
                    <a:moveTo>
                      <a:pt x="267" y="351"/>
                    </a:moveTo>
                    <a:lnTo>
                      <a:pt x="168" y="313"/>
                    </a:lnTo>
                    <a:lnTo>
                      <a:pt x="179" y="275"/>
                    </a:lnTo>
                    <a:lnTo>
                      <a:pt x="267" y="308"/>
                    </a:lnTo>
                    <a:lnTo>
                      <a:pt x="267" y="351"/>
                    </a:lnTo>
                    <a:close/>
                    <a:moveTo>
                      <a:pt x="267" y="266"/>
                    </a:moveTo>
                    <a:lnTo>
                      <a:pt x="194" y="235"/>
                    </a:lnTo>
                    <a:lnTo>
                      <a:pt x="205" y="197"/>
                    </a:lnTo>
                    <a:lnTo>
                      <a:pt x="267" y="221"/>
                    </a:lnTo>
                    <a:lnTo>
                      <a:pt x="267" y="266"/>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1" name="Freeform 27"/>
              <p:cNvSpPr>
                <a:spLocks/>
              </p:cNvSpPr>
              <p:nvPr/>
            </p:nvSpPr>
            <p:spPr bwMode="auto">
              <a:xfrm>
                <a:off x="1107288" y="419681"/>
                <a:ext cx="294091" cy="1047633"/>
              </a:xfrm>
              <a:custGeom>
                <a:avLst/>
                <a:gdLst>
                  <a:gd name="T0" fmla="*/ 0 w 281"/>
                  <a:gd name="T1" fmla="*/ 0 h 1001"/>
                  <a:gd name="T2" fmla="*/ 2147483647 w 281"/>
                  <a:gd name="T3" fmla="*/ 2147483647 h 1001"/>
                  <a:gd name="T4" fmla="*/ 2147483647 w 281"/>
                  <a:gd name="T5" fmla="*/ 2147483647 h 1001"/>
                  <a:gd name="T6" fmla="*/ 0 w 281"/>
                  <a:gd name="T7" fmla="*/ 2147483647 h 1001"/>
                  <a:gd name="T8" fmla="*/ 0 w 281"/>
                  <a:gd name="T9" fmla="*/ 2147483647 h 1001"/>
                  <a:gd name="T10" fmla="*/ 0 w 281"/>
                  <a:gd name="T11" fmla="*/ 2147483647 h 1001"/>
                  <a:gd name="T12" fmla="*/ 0 w 281"/>
                  <a:gd name="T13" fmla="*/ 2147483647 h 1001"/>
                  <a:gd name="T14" fmla="*/ 0 w 281"/>
                  <a:gd name="T15" fmla="*/ 2147483647 h 1001"/>
                  <a:gd name="T16" fmla="*/ 0 w 281"/>
                  <a:gd name="T17" fmla="*/ 2147483647 h 1001"/>
                  <a:gd name="T18" fmla="*/ 0 w 281"/>
                  <a:gd name="T19" fmla="*/ 2147483647 h 1001"/>
                  <a:gd name="T20" fmla="*/ 0 w 281"/>
                  <a:gd name="T21" fmla="*/ 2147483647 h 1001"/>
                  <a:gd name="T22" fmla="*/ 0 w 281"/>
                  <a:gd name="T23" fmla="*/ 2147483647 h 1001"/>
                  <a:gd name="T24" fmla="*/ 0 w 281"/>
                  <a:gd name="T25" fmla="*/ 2147483647 h 1001"/>
                  <a:gd name="T26" fmla="*/ 0 w 281"/>
                  <a:gd name="T27" fmla="*/ 2147483647 h 1001"/>
                  <a:gd name="T28" fmla="*/ 0 w 281"/>
                  <a:gd name="T29" fmla="*/ 2147483647 h 1001"/>
                  <a:gd name="T30" fmla="*/ 0 w 281"/>
                  <a:gd name="T31" fmla="*/ 2147483647 h 1001"/>
                  <a:gd name="T32" fmla="*/ 0 w 281"/>
                  <a:gd name="T33" fmla="*/ 2147483647 h 1001"/>
                  <a:gd name="T34" fmla="*/ 0 w 281"/>
                  <a:gd name="T35" fmla="*/ 2147483647 h 1001"/>
                  <a:gd name="T36" fmla="*/ 0 w 281"/>
                  <a:gd name="T37" fmla="*/ 2147483647 h 1001"/>
                  <a:gd name="T38" fmla="*/ 0 w 281"/>
                  <a:gd name="T39" fmla="*/ 2147483647 h 1001"/>
                  <a:gd name="T40" fmla="*/ 0 w 281"/>
                  <a:gd name="T41" fmla="*/ 2147483647 h 1001"/>
                  <a:gd name="T42" fmla="*/ 0 w 281"/>
                  <a:gd name="T43" fmla="*/ 2147483647 h 1001"/>
                  <a:gd name="T44" fmla="*/ 0 w 281"/>
                  <a:gd name="T45" fmla="*/ 2147483647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1"/>
                  <a:gd name="T73" fmla="*/ 0 h 1001"/>
                  <a:gd name="T74" fmla="*/ 281 w 281"/>
                  <a:gd name="T75" fmla="*/ 1001 h 10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1" h="1001">
                    <a:moveTo>
                      <a:pt x="0" y="0"/>
                    </a:moveTo>
                    <a:lnTo>
                      <a:pt x="106" y="337"/>
                    </a:lnTo>
                    <a:lnTo>
                      <a:pt x="281" y="892"/>
                    </a:lnTo>
                    <a:lnTo>
                      <a:pt x="0" y="1001"/>
                    </a:lnTo>
                    <a:lnTo>
                      <a:pt x="0" y="958"/>
                    </a:lnTo>
                    <a:lnTo>
                      <a:pt x="0" y="913"/>
                    </a:lnTo>
                    <a:lnTo>
                      <a:pt x="0" y="871"/>
                    </a:lnTo>
                    <a:lnTo>
                      <a:pt x="0" y="828"/>
                    </a:lnTo>
                    <a:lnTo>
                      <a:pt x="0" y="785"/>
                    </a:lnTo>
                    <a:lnTo>
                      <a:pt x="0" y="740"/>
                    </a:lnTo>
                    <a:lnTo>
                      <a:pt x="0" y="697"/>
                    </a:lnTo>
                    <a:lnTo>
                      <a:pt x="0" y="655"/>
                    </a:lnTo>
                    <a:lnTo>
                      <a:pt x="0" y="612"/>
                    </a:lnTo>
                    <a:lnTo>
                      <a:pt x="0" y="567"/>
                    </a:lnTo>
                    <a:lnTo>
                      <a:pt x="0" y="524"/>
                    </a:lnTo>
                    <a:lnTo>
                      <a:pt x="0" y="482"/>
                    </a:lnTo>
                    <a:lnTo>
                      <a:pt x="0" y="439"/>
                    </a:lnTo>
                    <a:lnTo>
                      <a:pt x="0" y="394"/>
                    </a:lnTo>
                    <a:lnTo>
                      <a:pt x="0" y="351"/>
                    </a:lnTo>
                    <a:lnTo>
                      <a:pt x="0" y="308"/>
                    </a:lnTo>
                    <a:lnTo>
                      <a:pt x="0" y="266"/>
                    </a:lnTo>
                    <a:lnTo>
                      <a:pt x="0" y="221"/>
                    </a:lnTo>
                    <a:lnTo>
                      <a:pt x="0" y="178"/>
                    </a:lnTo>
                    <a:lnTo>
                      <a:pt x="0" y="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2" name="Freeform 28"/>
              <p:cNvSpPr>
                <a:spLocks noEditPoints="1"/>
              </p:cNvSpPr>
              <p:nvPr/>
            </p:nvSpPr>
            <p:spPr bwMode="auto">
              <a:xfrm>
                <a:off x="15699" y="511781"/>
                <a:ext cx="279439" cy="1002629"/>
              </a:xfrm>
              <a:custGeom>
                <a:avLst/>
                <a:gdLst>
                  <a:gd name="T0" fmla="*/ 2147483647 w 267"/>
                  <a:gd name="T1" fmla="*/ 2147483647 h 958"/>
                  <a:gd name="T2" fmla="*/ 2147483647 w 267"/>
                  <a:gd name="T3" fmla="*/ 2147483647 h 958"/>
                  <a:gd name="T4" fmla="*/ 2147483647 w 267"/>
                  <a:gd name="T5" fmla="*/ 2147483647 h 958"/>
                  <a:gd name="T6" fmla="*/ 2147483647 w 267"/>
                  <a:gd name="T7" fmla="*/ 2147483647 h 958"/>
                  <a:gd name="T8" fmla="*/ 2147483647 w 267"/>
                  <a:gd name="T9" fmla="*/ 2147483647 h 958"/>
                  <a:gd name="T10" fmla="*/ 2147483647 w 267"/>
                  <a:gd name="T11" fmla="*/ 2147483647 h 958"/>
                  <a:gd name="T12" fmla="*/ 2147483647 w 267"/>
                  <a:gd name="T13" fmla="*/ 2147483647 h 958"/>
                  <a:gd name="T14" fmla="*/ 2147483647 w 267"/>
                  <a:gd name="T15" fmla="*/ 2147483647 h 958"/>
                  <a:gd name="T16" fmla="*/ 2147483647 w 267"/>
                  <a:gd name="T17" fmla="*/ 2147483647 h 958"/>
                  <a:gd name="T18" fmla="*/ 2147483647 w 267"/>
                  <a:gd name="T19" fmla="*/ 2147483647 h 958"/>
                  <a:gd name="T20" fmla="*/ 2147483647 w 267"/>
                  <a:gd name="T21" fmla="*/ 2147483647 h 958"/>
                  <a:gd name="T22" fmla="*/ 2147483647 w 267"/>
                  <a:gd name="T23" fmla="*/ 2147483647 h 958"/>
                  <a:gd name="T24" fmla="*/ 2147483647 w 267"/>
                  <a:gd name="T25" fmla="*/ 2147483647 h 958"/>
                  <a:gd name="T26" fmla="*/ 2147483647 w 267"/>
                  <a:gd name="T27" fmla="*/ 2147483647 h 958"/>
                  <a:gd name="T28" fmla="*/ 2147483647 w 267"/>
                  <a:gd name="T29" fmla="*/ 2147483647 h 958"/>
                  <a:gd name="T30" fmla="*/ 2147483647 w 267"/>
                  <a:gd name="T31" fmla="*/ 2147483647 h 958"/>
                  <a:gd name="T32" fmla="*/ 2147483647 w 267"/>
                  <a:gd name="T33" fmla="*/ 2147483647 h 958"/>
                  <a:gd name="T34" fmla="*/ 2147483647 w 267"/>
                  <a:gd name="T35" fmla="*/ 2147483647 h 958"/>
                  <a:gd name="T36" fmla="*/ 2147483647 w 267"/>
                  <a:gd name="T37" fmla="*/ 2147483647 h 958"/>
                  <a:gd name="T38" fmla="*/ 2147483647 w 267"/>
                  <a:gd name="T39" fmla="*/ 2147483647 h 958"/>
                  <a:gd name="T40" fmla="*/ 2147483647 w 267"/>
                  <a:gd name="T41" fmla="*/ 2147483647 h 958"/>
                  <a:gd name="T42" fmla="*/ 2147483647 w 267"/>
                  <a:gd name="T43" fmla="*/ 2147483647 h 958"/>
                  <a:gd name="T44" fmla="*/ 2147483647 w 267"/>
                  <a:gd name="T45" fmla="*/ 2147483647 h 958"/>
                  <a:gd name="T46" fmla="*/ 2147483647 w 267"/>
                  <a:gd name="T47" fmla="*/ 2147483647 h 958"/>
                  <a:gd name="T48" fmla="*/ 2147483647 w 267"/>
                  <a:gd name="T49" fmla="*/ 2147483647 h 958"/>
                  <a:gd name="T50" fmla="*/ 2147483647 w 267"/>
                  <a:gd name="T51" fmla="*/ 0 h 958"/>
                  <a:gd name="T52" fmla="*/ 2147483647 w 267"/>
                  <a:gd name="T53" fmla="*/ 2147483647 h 958"/>
                  <a:gd name="T54" fmla="*/ 2147483647 w 267"/>
                  <a:gd name="T55" fmla="*/ 2147483647 h 958"/>
                  <a:gd name="T56" fmla="*/ 2147483647 w 267"/>
                  <a:gd name="T57" fmla="*/ 0 h 958"/>
                  <a:gd name="T58" fmla="*/ 2147483647 w 267"/>
                  <a:gd name="T59" fmla="*/ 2147483647 h 958"/>
                  <a:gd name="T60" fmla="*/ 2147483647 w 267"/>
                  <a:gd name="T61" fmla="*/ 2147483647 h 958"/>
                  <a:gd name="T62" fmla="*/ 2147483647 w 267"/>
                  <a:gd name="T63" fmla="*/ 2147483647 h 958"/>
                  <a:gd name="T64" fmla="*/ 2147483647 w 267"/>
                  <a:gd name="T65" fmla="*/ 2147483647 h 958"/>
                  <a:gd name="T66" fmla="*/ 2147483647 w 267"/>
                  <a:gd name="T67" fmla="*/ 2147483647 h 958"/>
                  <a:gd name="T68" fmla="*/ 2147483647 w 267"/>
                  <a:gd name="T69" fmla="*/ 2147483647 h 958"/>
                  <a:gd name="T70" fmla="*/ 2147483647 w 267"/>
                  <a:gd name="T71" fmla="*/ 2147483647 h 958"/>
                  <a:gd name="T72" fmla="*/ 2147483647 w 267"/>
                  <a:gd name="T73" fmla="*/ 2147483647 h 958"/>
                  <a:gd name="T74" fmla="*/ 2147483647 w 267"/>
                  <a:gd name="T75" fmla="*/ 2147483647 h 958"/>
                  <a:gd name="T76" fmla="*/ 2147483647 w 267"/>
                  <a:gd name="T77" fmla="*/ 2147483647 h 958"/>
                  <a:gd name="T78" fmla="*/ 2147483647 w 267"/>
                  <a:gd name="T79" fmla="*/ 2147483647 h 958"/>
                  <a:gd name="T80" fmla="*/ 0 w 267"/>
                  <a:gd name="T81" fmla="*/ 2147483647 h 958"/>
                  <a:gd name="T82" fmla="*/ 2147483647 w 267"/>
                  <a:gd name="T83" fmla="*/ 2147483647 h 958"/>
                  <a:gd name="T84" fmla="*/ 2147483647 w 267"/>
                  <a:gd name="T85" fmla="*/ 2147483647 h 958"/>
                  <a:gd name="T86" fmla="*/ 2147483647 w 267"/>
                  <a:gd name="T87" fmla="*/ 2147483647 h 958"/>
                  <a:gd name="T88" fmla="*/ 2147483647 w 267"/>
                  <a:gd name="T89" fmla="*/ 2147483647 h 958"/>
                  <a:gd name="T90" fmla="*/ 2147483647 w 267"/>
                  <a:gd name="T91" fmla="*/ 2147483647 h 958"/>
                  <a:gd name="T92" fmla="*/ 2147483647 w 267"/>
                  <a:gd name="T93" fmla="*/ 2147483647 h 958"/>
                  <a:gd name="T94" fmla="*/ 2147483647 w 267"/>
                  <a:gd name="T95" fmla="*/ 2147483647 h 958"/>
                  <a:gd name="T96" fmla="*/ 2147483647 w 267"/>
                  <a:gd name="T97" fmla="*/ 2147483647 h 9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7"/>
                  <a:gd name="T148" fmla="*/ 0 h 958"/>
                  <a:gd name="T149" fmla="*/ 267 w 267"/>
                  <a:gd name="T150" fmla="*/ 958 h 9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7" h="958">
                    <a:moveTo>
                      <a:pt x="267" y="740"/>
                    </a:moveTo>
                    <a:lnTo>
                      <a:pt x="267" y="785"/>
                    </a:lnTo>
                    <a:lnTo>
                      <a:pt x="47" y="700"/>
                    </a:lnTo>
                    <a:lnTo>
                      <a:pt x="59" y="662"/>
                    </a:lnTo>
                    <a:lnTo>
                      <a:pt x="267" y="740"/>
                    </a:lnTo>
                    <a:close/>
                    <a:moveTo>
                      <a:pt x="267" y="697"/>
                    </a:moveTo>
                    <a:lnTo>
                      <a:pt x="71" y="621"/>
                    </a:lnTo>
                    <a:lnTo>
                      <a:pt x="85" y="583"/>
                    </a:lnTo>
                    <a:lnTo>
                      <a:pt x="267" y="655"/>
                    </a:lnTo>
                    <a:lnTo>
                      <a:pt x="267" y="697"/>
                    </a:lnTo>
                    <a:close/>
                    <a:moveTo>
                      <a:pt x="97" y="545"/>
                    </a:moveTo>
                    <a:lnTo>
                      <a:pt x="108" y="505"/>
                    </a:lnTo>
                    <a:lnTo>
                      <a:pt x="267" y="567"/>
                    </a:lnTo>
                    <a:lnTo>
                      <a:pt x="267" y="612"/>
                    </a:lnTo>
                    <a:lnTo>
                      <a:pt x="97" y="545"/>
                    </a:lnTo>
                    <a:close/>
                    <a:moveTo>
                      <a:pt x="267" y="524"/>
                    </a:moveTo>
                    <a:lnTo>
                      <a:pt x="120" y="467"/>
                    </a:lnTo>
                    <a:lnTo>
                      <a:pt x="132" y="429"/>
                    </a:lnTo>
                    <a:lnTo>
                      <a:pt x="267" y="481"/>
                    </a:lnTo>
                    <a:lnTo>
                      <a:pt x="267" y="524"/>
                    </a:lnTo>
                    <a:close/>
                    <a:moveTo>
                      <a:pt x="267" y="439"/>
                    </a:moveTo>
                    <a:lnTo>
                      <a:pt x="144" y="391"/>
                    </a:lnTo>
                    <a:lnTo>
                      <a:pt x="156" y="351"/>
                    </a:lnTo>
                    <a:lnTo>
                      <a:pt x="267" y="394"/>
                    </a:lnTo>
                    <a:lnTo>
                      <a:pt x="267" y="439"/>
                    </a:lnTo>
                    <a:close/>
                    <a:moveTo>
                      <a:pt x="267" y="0"/>
                    </a:moveTo>
                    <a:lnTo>
                      <a:pt x="267" y="178"/>
                    </a:lnTo>
                    <a:lnTo>
                      <a:pt x="217" y="159"/>
                    </a:lnTo>
                    <a:lnTo>
                      <a:pt x="267" y="0"/>
                    </a:lnTo>
                    <a:close/>
                    <a:moveTo>
                      <a:pt x="179" y="275"/>
                    </a:moveTo>
                    <a:lnTo>
                      <a:pt x="267" y="308"/>
                    </a:lnTo>
                    <a:lnTo>
                      <a:pt x="267" y="351"/>
                    </a:lnTo>
                    <a:lnTo>
                      <a:pt x="170" y="313"/>
                    </a:lnTo>
                    <a:lnTo>
                      <a:pt x="179" y="275"/>
                    </a:lnTo>
                    <a:close/>
                    <a:moveTo>
                      <a:pt x="267" y="265"/>
                    </a:moveTo>
                    <a:lnTo>
                      <a:pt x="194" y="237"/>
                    </a:lnTo>
                    <a:lnTo>
                      <a:pt x="205" y="197"/>
                    </a:lnTo>
                    <a:lnTo>
                      <a:pt x="267" y="220"/>
                    </a:lnTo>
                    <a:lnTo>
                      <a:pt x="267" y="265"/>
                    </a:lnTo>
                    <a:close/>
                    <a:moveTo>
                      <a:pt x="267" y="958"/>
                    </a:moveTo>
                    <a:lnTo>
                      <a:pt x="0" y="854"/>
                    </a:lnTo>
                    <a:lnTo>
                      <a:pt x="11" y="816"/>
                    </a:lnTo>
                    <a:lnTo>
                      <a:pt x="267" y="913"/>
                    </a:lnTo>
                    <a:lnTo>
                      <a:pt x="267" y="958"/>
                    </a:lnTo>
                    <a:close/>
                    <a:moveTo>
                      <a:pt x="35" y="738"/>
                    </a:moveTo>
                    <a:lnTo>
                      <a:pt x="267" y="828"/>
                    </a:lnTo>
                    <a:lnTo>
                      <a:pt x="267" y="870"/>
                    </a:lnTo>
                    <a:lnTo>
                      <a:pt x="23" y="778"/>
                    </a:lnTo>
                    <a:lnTo>
                      <a:pt x="35" y="738"/>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3" name="Freeform 29"/>
              <p:cNvSpPr>
                <a:spLocks noEditPoints="1"/>
              </p:cNvSpPr>
              <p:nvPr/>
            </p:nvSpPr>
            <p:spPr bwMode="auto">
              <a:xfrm>
                <a:off x="0" y="678188"/>
                <a:ext cx="295137" cy="881225"/>
              </a:xfrm>
              <a:custGeom>
                <a:avLst/>
                <a:gdLst>
                  <a:gd name="T0" fmla="*/ 2147483647 w 282"/>
                  <a:gd name="T1" fmla="*/ 2147483647 h 842"/>
                  <a:gd name="T2" fmla="*/ 2147483647 w 282"/>
                  <a:gd name="T3" fmla="*/ 2147483647 h 842"/>
                  <a:gd name="T4" fmla="*/ 2147483647 w 282"/>
                  <a:gd name="T5" fmla="*/ 2147483647 h 842"/>
                  <a:gd name="T6" fmla="*/ 2147483647 w 282"/>
                  <a:gd name="T7" fmla="*/ 2147483647 h 842"/>
                  <a:gd name="T8" fmla="*/ 2147483647 w 282"/>
                  <a:gd name="T9" fmla="*/ 2147483647 h 842"/>
                  <a:gd name="T10" fmla="*/ 2147483647 w 282"/>
                  <a:gd name="T11" fmla="*/ 2147483647 h 842"/>
                  <a:gd name="T12" fmla="*/ 2147483647 w 282"/>
                  <a:gd name="T13" fmla="*/ 2147483647 h 842"/>
                  <a:gd name="T14" fmla="*/ 2147483647 w 282"/>
                  <a:gd name="T15" fmla="*/ 2147483647 h 842"/>
                  <a:gd name="T16" fmla="*/ 2147483647 w 282"/>
                  <a:gd name="T17" fmla="*/ 2147483647 h 842"/>
                  <a:gd name="T18" fmla="*/ 2147483647 w 282"/>
                  <a:gd name="T19" fmla="*/ 2147483647 h 842"/>
                  <a:gd name="T20" fmla="*/ 2147483647 w 282"/>
                  <a:gd name="T21" fmla="*/ 2147483647 h 842"/>
                  <a:gd name="T22" fmla="*/ 2147483647 w 282"/>
                  <a:gd name="T23" fmla="*/ 2147483647 h 842"/>
                  <a:gd name="T24" fmla="*/ 2147483647 w 282"/>
                  <a:gd name="T25" fmla="*/ 2147483647 h 842"/>
                  <a:gd name="T26" fmla="*/ 2147483647 w 282"/>
                  <a:gd name="T27" fmla="*/ 2147483647 h 842"/>
                  <a:gd name="T28" fmla="*/ 2147483647 w 282"/>
                  <a:gd name="T29" fmla="*/ 2147483647 h 842"/>
                  <a:gd name="T30" fmla="*/ 2147483647 w 282"/>
                  <a:gd name="T31" fmla="*/ 2147483647 h 842"/>
                  <a:gd name="T32" fmla="*/ 2147483647 w 282"/>
                  <a:gd name="T33" fmla="*/ 2147483647 h 842"/>
                  <a:gd name="T34" fmla="*/ 2147483647 w 282"/>
                  <a:gd name="T35" fmla="*/ 2147483647 h 842"/>
                  <a:gd name="T36" fmla="*/ 2147483647 w 282"/>
                  <a:gd name="T37" fmla="*/ 2147483647 h 842"/>
                  <a:gd name="T38" fmla="*/ 2147483647 w 282"/>
                  <a:gd name="T39" fmla="*/ 2147483647 h 842"/>
                  <a:gd name="T40" fmla="*/ 2147483647 w 282"/>
                  <a:gd name="T41" fmla="*/ 2147483647 h 842"/>
                  <a:gd name="T42" fmla="*/ 2147483647 w 282"/>
                  <a:gd name="T43" fmla="*/ 2147483647 h 842"/>
                  <a:gd name="T44" fmla="*/ 2147483647 w 282"/>
                  <a:gd name="T45" fmla="*/ 2147483647 h 842"/>
                  <a:gd name="T46" fmla="*/ 2147483647 w 282"/>
                  <a:gd name="T47" fmla="*/ 2147483647 h 842"/>
                  <a:gd name="T48" fmla="*/ 2147483647 w 282"/>
                  <a:gd name="T49" fmla="*/ 2147483647 h 842"/>
                  <a:gd name="T50" fmla="*/ 2147483647 w 282"/>
                  <a:gd name="T51" fmla="*/ 2147483647 h 842"/>
                  <a:gd name="T52" fmla="*/ 2147483647 w 282"/>
                  <a:gd name="T53" fmla="*/ 2147483647 h 842"/>
                  <a:gd name="T54" fmla="*/ 2147483647 w 282"/>
                  <a:gd name="T55" fmla="*/ 2147483647 h 842"/>
                  <a:gd name="T56" fmla="*/ 2147483647 w 282"/>
                  <a:gd name="T57" fmla="*/ 2147483647 h 842"/>
                  <a:gd name="T58" fmla="*/ 2147483647 w 282"/>
                  <a:gd name="T59" fmla="*/ 2147483647 h 842"/>
                  <a:gd name="T60" fmla="*/ 2147483647 w 282"/>
                  <a:gd name="T61" fmla="*/ 0 h 842"/>
                  <a:gd name="T62" fmla="*/ 2147483647 w 282"/>
                  <a:gd name="T63" fmla="*/ 2147483647 h 842"/>
                  <a:gd name="T64" fmla="*/ 2147483647 w 282"/>
                  <a:gd name="T65" fmla="*/ 2147483647 h 842"/>
                  <a:gd name="T66" fmla="*/ 2147483647 w 282"/>
                  <a:gd name="T67" fmla="*/ 2147483647 h 842"/>
                  <a:gd name="T68" fmla="*/ 2147483647 w 282"/>
                  <a:gd name="T69" fmla="*/ 0 h 842"/>
                  <a:gd name="T70" fmla="*/ 2147483647 w 282"/>
                  <a:gd name="T71" fmla="*/ 2147483647 h 842"/>
                  <a:gd name="T72" fmla="*/ 2147483647 w 282"/>
                  <a:gd name="T73" fmla="*/ 2147483647 h 842"/>
                  <a:gd name="T74" fmla="*/ 2147483647 w 282"/>
                  <a:gd name="T75" fmla="*/ 2147483647 h 842"/>
                  <a:gd name="T76" fmla="*/ 0 w 282"/>
                  <a:gd name="T77" fmla="*/ 2147483647 h 842"/>
                  <a:gd name="T78" fmla="*/ 2147483647 w 282"/>
                  <a:gd name="T79" fmla="*/ 2147483647 h 842"/>
                  <a:gd name="T80" fmla="*/ 2147483647 w 282"/>
                  <a:gd name="T81" fmla="*/ 2147483647 h 842"/>
                  <a:gd name="T82" fmla="*/ 2147483647 w 282"/>
                  <a:gd name="T83" fmla="*/ 2147483647 h 842"/>
                  <a:gd name="T84" fmla="*/ 2147483647 w 282"/>
                  <a:gd name="T85" fmla="*/ 2147483647 h 842"/>
                  <a:gd name="T86" fmla="*/ 2147483647 w 282"/>
                  <a:gd name="T87" fmla="*/ 2147483647 h 842"/>
                  <a:gd name="T88" fmla="*/ 2147483647 w 282"/>
                  <a:gd name="T89" fmla="*/ 2147483647 h 842"/>
                  <a:gd name="T90" fmla="*/ 2147483647 w 282"/>
                  <a:gd name="T91" fmla="*/ 2147483647 h 842"/>
                  <a:gd name="T92" fmla="*/ 2147483647 w 282"/>
                  <a:gd name="T93" fmla="*/ 2147483647 h 842"/>
                  <a:gd name="T94" fmla="*/ 2147483647 w 282"/>
                  <a:gd name="T95" fmla="*/ 2147483647 h 842"/>
                  <a:gd name="T96" fmla="*/ 2147483647 w 282"/>
                  <a:gd name="T97" fmla="*/ 2147483647 h 842"/>
                  <a:gd name="T98" fmla="*/ 2147483647 w 282"/>
                  <a:gd name="T99" fmla="*/ 2147483647 h 8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82"/>
                  <a:gd name="T151" fmla="*/ 0 h 842"/>
                  <a:gd name="T152" fmla="*/ 282 w 282"/>
                  <a:gd name="T153" fmla="*/ 842 h 8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82" h="842">
                    <a:moveTo>
                      <a:pt x="282" y="581"/>
                    </a:moveTo>
                    <a:lnTo>
                      <a:pt x="74" y="503"/>
                    </a:lnTo>
                    <a:lnTo>
                      <a:pt x="86" y="462"/>
                    </a:lnTo>
                    <a:lnTo>
                      <a:pt x="282" y="538"/>
                    </a:lnTo>
                    <a:lnTo>
                      <a:pt x="282" y="581"/>
                    </a:lnTo>
                    <a:close/>
                    <a:moveTo>
                      <a:pt x="282" y="365"/>
                    </a:moveTo>
                    <a:lnTo>
                      <a:pt x="282" y="408"/>
                    </a:lnTo>
                    <a:lnTo>
                      <a:pt x="123" y="346"/>
                    </a:lnTo>
                    <a:lnTo>
                      <a:pt x="135" y="308"/>
                    </a:lnTo>
                    <a:lnTo>
                      <a:pt x="282" y="365"/>
                    </a:lnTo>
                    <a:close/>
                    <a:moveTo>
                      <a:pt x="112" y="386"/>
                    </a:moveTo>
                    <a:lnTo>
                      <a:pt x="282" y="453"/>
                    </a:lnTo>
                    <a:lnTo>
                      <a:pt x="282" y="496"/>
                    </a:lnTo>
                    <a:lnTo>
                      <a:pt x="100" y="424"/>
                    </a:lnTo>
                    <a:lnTo>
                      <a:pt x="112" y="386"/>
                    </a:lnTo>
                    <a:close/>
                    <a:moveTo>
                      <a:pt x="159" y="232"/>
                    </a:moveTo>
                    <a:lnTo>
                      <a:pt x="282" y="280"/>
                    </a:lnTo>
                    <a:lnTo>
                      <a:pt x="282" y="322"/>
                    </a:lnTo>
                    <a:lnTo>
                      <a:pt x="147" y="270"/>
                    </a:lnTo>
                    <a:lnTo>
                      <a:pt x="159" y="232"/>
                    </a:lnTo>
                    <a:close/>
                    <a:moveTo>
                      <a:pt x="185" y="154"/>
                    </a:moveTo>
                    <a:lnTo>
                      <a:pt x="282" y="192"/>
                    </a:lnTo>
                    <a:lnTo>
                      <a:pt x="282" y="235"/>
                    </a:lnTo>
                    <a:lnTo>
                      <a:pt x="171" y="192"/>
                    </a:lnTo>
                    <a:lnTo>
                      <a:pt x="185" y="154"/>
                    </a:lnTo>
                    <a:close/>
                    <a:moveTo>
                      <a:pt x="194" y="116"/>
                    </a:moveTo>
                    <a:lnTo>
                      <a:pt x="209" y="78"/>
                    </a:lnTo>
                    <a:lnTo>
                      <a:pt x="282" y="106"/>
                    </a:lnTo>
                    <a:lnTo>
                      <a:pt x="282" y="149"/>
                    </a:lnTo>
                    <a:lnTo>
                      <a:pt x="194" y="116"/>
                    </a:lnTo>
                    <a:close/>
                    <a:moveTo>
                      <a:pt x="232" y="0"/>
                    </a:moveTo>
                    <a:lnTo>
                      <a:pt x="282" y="19"/>
                    </a:lnTo>
                    <a:lnTo>
                      <a:pt x="282" y="61"/>
                    </a:lnTo>
                    <a:lnTo>
                      <a:pt x="220" y="38"/>
                    </a:lnTo>
                    <a:lnTo>
                      <a:pt x="232" y="0"/>
                    </a:lnTo>
                    <a:close/>
                    <a:moveTo>
                      <a:pt x="15" y="695"/>
                    </a:moveTo>
                    <a:lnTo>
                      <a:pt x="282" y="799"/>
                    </a:lnTo>
                    <a:lnTo>
                      <a:pt x="282" y="842"/>
                    </a:lnTo>
                    <a:lnTo>
                      <a:pt x="0" y="733"/>
                    </a:lnTo>
                    <a:lnTo>
                      <a:pt x="15" y="695"/>
                    </a:lnTo>
                    <a:close/>
                    <a:moveTo>
                      <a:pt x="282" y="754"/>
                    </a:moveTo>
                    <a:lnTo>
                      <a:pt x="26" y="657"/>
                    </a:lnTo>
                    <a:lnTo>
                      <a:pt x="38" y="619"/>
                    </a:lnTo>
                    <a:lnTo>
                      <a:pt x="282" y="711"/>
                    </a:lnTo>
                    <a:lnTo>
                      <a:pt x="282" y="754"/>
                    </a:lnTo>
                    <a:close/>
                    <a:moveTo>
                      <a:pt x="282" y="669"/>
                    </a:moveTo>
                    <a:lnTo>
                      <a:pt x="50" y="579"/>
                    </a:lnTo>
                    <a:lnTo>
                      <a:pt x="62" y="541"/>
                    </a:lnTo>
                    <a:lnTo>
                      <a:pt x="282" y="626"/>
                    </a:lnTo>
                    <a:lnTo>
                      <a:pt x="282" y="669"/>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4" name="Freeform 30"/>
              <p:cNvSpPr>
                <a:spLocks/>
              </p:cNvSpPr>
              <p:nvPr/>
            </p:nvSpPr>
            <p:spPr bwMode="auto">
              <a:xfrm>
                <a:off x="295137" y="511781"/>
                <a:ext cx="294091" cy="1047633"/>
              </a:xfrm>
              <a:custGeom>
                <a:avLst/>
                <a:gdLst>
                  <a:gd name="T0" fmla="*/ 0 w 281"/>
                  <a:gd name="T1" fmla="*/ 0 h 1001"/>
                  <a:gd name="T2" fmla="*/ 2147483647 w 281"/>
                  <a:gd name="T3" fmla="*/ 2147483647 h 1001"/>
                  <a:gd name="T4" fmla="*/ 2147483647 w 281"/>
                  <a:gd name="T5" fmla="*/ 2147483647 h 1001"/>
                  <a:gd name="T6" fmla="*/ 0 w 281"/>
                  <a:gd name="T7" fmla="*/ 2147483647 h 1001"/>
                  <a:gd name="T8" fmla="*/ 0 w 281"/>
                  <a:gd name="T9" fmla="*/ 2147483647 h 1001"/>
                  <a:gd name="T10" fmla="*/ 0 w 281"/>
                  <a:gd name="T11" fmla="*/ 2147483647 h 1001"/>
                  <a:gd name="T12" fmla="*/ 0 w 281"/>
                  <a:gd name="T13" fmla="*/ 2147483647 h 1001"/>
                  <a:gd name="T14" fmla="*/ 0 w 281"/>
                  <a:gd name="T15" fmla="*/ 2147483647 h 1001"/>
                  <a:gd name="T16" fmla="*/ 0 w 281"/>
                  <a:gd name="T17" fmla="*/ 2147483647 h 1001"/>
                  <a:gd name="T18" fmla="*/ 0 w 281"/>
                  <a:gd name="T19" fmla="*/ 2147483647 h 1001"/>
                  <a:gd name="T20" fmla="*/ 0 w 281"/>
                  <a:gd name="T21" fmla="*/ 2147483647 h 1001"/>
                  <a:gd name="T22" fmla="*/ 0 w 281"/>
                  <a:gd name="T23" fmla="*/ 2147483647 h 1001"/>
                  <a:gd name="T24" fmla="*/ 0 w 281"/>
                  <a:gd name="T25" fmla="*/ 2147483647 h 1001"/>
                  <a:gd name="T26" fmla="*/ 0 w 281"/>
                  <a:gd name="T27" fmla="*/ 2147483647 h 1001"/>
                  <a:gd name="T28" fmla="*/ 0 w 281"/>
                  <a:gd name="T29" fmla="*/ 2147483647 h 1001"/>
                  <a:gd name="T30" fmla="*/ 0 w 281"/>
                  <a:gd name="T31" fmla="*/ 2147483647 h 1001"/>
                  <a:gd name="T32" fmla="*/ 0 w 281"/>
                  <a:gd name="T33" fmla="*/ 2147483647 h 1001"/>
                  <a:gd name="T34" fmla="*/ 0 w 281"/>
                  <a:gd name="T35" fmla="*/ 2147483647 h 1001"/>
                  <a:gd name="T36" fmla="*/ 0 w 281"/>
                  <a:gd name="T37" fmla="*/ 2147483647 h 1001"/>
                  <a:gd name="T38" fmla="*/ 0 w 281"/>
                  <a:gd name="T39" fmla="*/ 2147483647 h 1001"/>
                  <a:gd name="T40" fmla="*/ 0 w 281"/>
                  <a:gd name="T41" fmla="*/ 2147483647 h 1001"/>
                  <a:gd name="T42" fmla="*/ 0 w 281"/>
                  <a:gd name="T43" fmla="*/ 2147483647 h 1001"/>
                  <a:gd name="T44" fmla="*/ 0 w 281"/>
                  <a:gd name="T45" fmla="*/ 2147483647 h 1001"/>
                  <a:gd name="T46" fmla="*/ 0 w 281"/>
                  <a:gd name="T47" fmla="*/ 0 h 10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1"/>
                  <a:gd name="T73" fmla="*/ 0 h 1001"/>
                  <a:gd name="T74" fmla="*/ 281 w 281"/>
                  <a:gd name="T75" fmla="*/ 1001 h 10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1" h="1001">
                    <a:moveTo>
                      <a:pt x="0" y="0"/>
                    </a:moveTo>
                    <a:lnTo>
                      <a:pt x="106" y="337"/>
                    </a:lnTo>
                    <a:lnTo>
                      <a:pt x="281" y="892"/>
                    </a:lnTo>
                    <a:lnTo>
                      <a:pt x="0" y="1001"/>
                    </a:lnTo>
                    <a:lnTo>
                      <a:pt x="0" y="958"/>
                    </a:lnTo>
                    <a:lnTo>
                      <a:pt x="0" y="913"/>
                    </a:lnTo>
                    <a:lnTo>
                      <a:pt x="0" y="870"/>
                    </a:lnTo>
                    <a:lnTo>
                      <a:pt x="0" y="828"/>
                    </a:lnTo>
                    <a:lnTo>
                      <a:pt x="0" y="785"/>
                    </a:lnTo>
                    <a:lnTo>
                      <a:pt x="0" y="740"/>
                    </a:lnTo>
                    <a:lnTo>
                      <a:pt x="0" y="697"/>
                    </a:lnTo>
                    <a:lnTo>
                      <a:pt x="0" y="655"/>
                    </a:lnTo>
                    <a:lnTo>
                      <a:pt x="0" y="612"/>
                    </a:lnTo>
                    <a:lnTo>
                      <a:pt x="0" y="567"/>
                    </a:lnTo>
                    <a:lnTo>
                      <a:pt x="0" y="524"/>
                    </a:lnTo>
                    <a:lnTo>
                      <a:pt x="0" y="481"/>
                    </a:lnTo>
                    <a:lnTo>
                      <a:pt x="0" y="439"/>
                    </a:lnTo>
                    <a:lnTo>
                      <a:pt x="0" y="394"/>
                    </a:lnTo>
                    <a:lnTo>
                      <a:pt x="0" y="351"/>
                    </a:lnTo>
                    <a:lnTo>
                      <a:pt x="0" y="308"/>
                    </a:lnTo>
                    <a:lnTo>
                      <a:pt x="0" y="265"/>
                    </a:lnTo>
                    <a:lnTo>
                      <a:pt x="0" y="220"/>
                    </a:lnTo>
                    <a:lnTo>
                      <a:pt x="0" y="178"/>
                    </a:lnTo>
                    <a:lnTo>
                      <a:pt x="0" y="0"/>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5" name="Freeform 31"/>
              <p:cNvSpPr>
                <a:spLocks noEditPoints="1"/>
              </p:cNvSpPr>
              <p:nvPr/>
            </p:nvSpPr>
            <p:spPr bwMode="auto">
              <a:xfrm>
                <a:off x="1253810" y="1469407"/>
                <a:ext cx="286765" cy="109892"/>
              </a:xfrm>
              <a:custGeom>
                <a:avLst/>
                <a:gdLst>
                  <a:gd name="T0" fmla="*/ 2147483647 w 274"/>
                  <a:gd name="T1" fmla="*/ 2147483647 h 105"/>
                  <a:gd name="T2" fmla="*/ 2147483647 w 274"/>
                  <a:gd name="T3" fmla="*/ 2147483647 h 105"/>
                  <a:gd name="T4" fmla="*/ 2147483647 w 274"/>
                  <a:gd name="T5" fmla="*/ 2147483647 h 105"/>
                  <a:gd name="T6" fmla="*/ 2147483647 w 274"/>
                  <a:gd name="T7" fmla="*/ 2147483647 h 105"/>
                  <a:gd name="T8" fmla="*/ 2147483647 w 274"/>
                  <a:gd name="T9" fmla="*/ 2147483647 h 105"/>
                  <a:gd name="T10" fmla="*/ 2147483647 w 274"/>
                  <a:gd name="T11" fmla="*/ 2147483647 h 105"/>
                  <a:gd name="T12" fmla="*/ 2147483647 w 274"/>
                  <a:gd name="T13" fmla="*/ 2147483647 h 105"/>
                  <a:gd name="T14" fmla="*/ 2147483647 w 274"/>
                  <a:gd name="T15" fmla="*/ 2147483647 h 105"/>
                  <a:gd name="T16" fmla="*/ 2147483647 w 274"/>
                  <a:gd name="T17" fmla="*/ 2147483647 h 105"/>
                  <a:gd name="T18" fmla="*/ 2147483647 w 274"/>
                  <a:gd name="T19" fmla="*/ 2147483647 h 105"/>
                  <a:gd name="T20" fmla="*/ 2147483647 w 274"/>
                  <a:gd name="T21" fmla="*/ 2147483647 h 105"/>
                  <a:gd name="T22" fmla="*/ 0 w 274"/>
                  <a:gd name="T23" fmla="*/ 2147483647 h 105"/>
                  <a:gd name="T24" fmla="*/ 2147483647 w 274"/>
                  <a:gd name="T25" fmla="*/ 0 h 105"/>
                  <a:gd name="T26" fmla="*/ 2147483647 w 274"/>
                  <a:gd name="T27" fmla="*/ 2147483647 h 105"/>
                  <a:gd name="T28" fmla="*/ 2147483647 w 274"/>
                  <a:gd name="T29" fmla="*/ 2147483647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4"/>
                  <a:gd name="T46" fmla="*/ 0 h 105"/>
                  <a:gd name="T47" fmla="*/ 274 w 274"/>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4" h="105">
                    <a:moveTo>
                      <a:pt x="217" y="53"/>
                    </a:moveTo>
                    <a:lnTo>
                      <a:pt x="137" y="22"/>
                    </a:lnTo>
                    <a:lnTo>
                      <a:pt x="56" y="53"/>
                    </a:lnTo>
                    <a:lnTo>
                      <a:pt x="137" y="84"/>
                    </a:lnTo>
                    <a:lnTo>
                      <a:pt x="217" y="53"/>
                    </a:lnTo>
                    <a:close/>
                    <a:moveTo>
                      <a:pt x="170" y="53"/>
                    </a:moveTo>
                    <a:lnTo>
                      <a:pt x="137" y="65"/>
                    </a:lnTo>
                    <a:lnTo>
                      <a:pt x="104" y="53"/>
                    </a:lnTo>
                    <a:lnTo>
                      <a:pt x="137" y="41"/>
                    </a:lnTo>
                    <a:lnTo>
                      <a:pt x="170" y="53"/>
                    </a:lnTo>
                    <a:close/>
                    <a:moveTo>
                      <a:pt x="137" y="105"/>
                    </a:moveTo>
                    <a:lnTo>
                      <a:pt x="0" y="53"/>
                    </a:lnTo>
                    <a:lnTo>
                      <a:pt x="139" y="0"/>
                    </a:lnTo>
                    <a:lnTo>
                      <a:pt x="274" y="53"/>
                    </a:lnTo>
                    <a:lnTo>
                      <a:pt x="137" y="105"/>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6" name="Freeform 32"/>
              <p:cNvSpPr>
                <a:spLocks noEditPoints="1"/>
              </p:cNvSpPr>
              <p:nvPr/>
            </p:nvSpPr>
            <p:spPr bwMode="auto">
              <a:xfrm>
                <a:off x="1312419" y="1492432"/>
                <a:ext cx="228156" cy="215597"/>
              </a:xfrm>
              <a:custGeom>
                <a:avLst/>
                <a:gdLst>
                  <a:gd name="T0" fmla="*/ 2147483647 w 218"/>
                  <a:gd name="T1" fmla="*/ 2147483647 h 206"/>
                  <a:gd name="T2" fmla="*/ 2147483647 w 218"/>
                  <a:gd name="T3" fmla="*/ 2147483647 h 206"/>
                  <a:gd name="T4" fmla="*/ 0 w 218"/>
                  <a:gd name="T5" fmla="*/ 2147483647 h 206"/>
                  <a:gd name="T6" fmla="*/ 2147483647 w 218"/>
                  <a:gd name="T7" fmla="*/ 0 h 206"/>
                  <a:gd name="T8" fmla="*/ 2147483647 w 218"/>
                  <a:gd name="T9" fmla="*/ 2147483647 h 206"/>
                  <a:gd name="T10" fmla="*/ 2147483647 w 218"/>
                  <a:gd name="T11" fmla="*/ 2147483647 h 206"/>
                  <a:gd name="T12" fmla="*/ 2147483647 w 218"/>
                  <a:gd name="T13" fmla="*/ 2147483647 h 206"/>
                  <a:gd name="T14" fmla="*/ 2147483647 w 218"/>
                  <a:gd name="T15" fmla="*/ 2147483647 h 206"/>
                  <a:gd name="T16" fmla="*/ 2147483647 w 218"/>
                  <a:gd name="T17" fmla="*/ 2147483647 h 206"/>
                  <a:gd name="T18" fmla="*/ 2147483647 w 218"/>
                  <a:gd name="T19" fmla="*/ 2147483647 h 206"/>
                  <a:gd name="T20" fmla="*/ 2147483647 w 218"/>
                  <a:gd name="T21" fmla="*/ 2147483647 h 206"/>
                  <a:gd name="T22" fmla="*/ 2147483647 w 218"/>
                  <a:gd name="T23" fmla="*/ 2147483647 h 206"/>
                  <a:gd name="T24" fmla="*/ 2147483647 w 218"/>
                  <a:gd name="T25" fmla="*/ 2147483647 h 206"/>
                  <a:gd name="T26" fmla="*/ 2147483647 w 218"/>
                  <a:gd name="T27" fmla="*/ 2147483647 h 206"/>
                  <a:gd name="T28" fmla="*/ 2147483647 w 218"/>
                  <a:gd name="T29" fmla="*/ 2147483647 h 206"/>
                  <a:gd name="T30" fmla="*/ 2147483647 w 218"/>
                  <a:gd name="T31" fmla="*/ 2147483647 h 206"/>
                  <a:gd name="T32" fmla="*/ 2147483647 w 218"/>
                  <a:gd name="T33" fmla="*/ 2147483647 h 206"/>
                  <a:gd name="T34" fmla="*/ 2147483647 w 218"/>
                  <a:gd name="T35" fmla="*/ 2147483647 h 206"/>
                  <a:gd name="T36" fmla="*/ 2147483647 w 218"/>
                  <a:gd name="T37" fmla="*/ 2147483647 h 20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8"/>
                  <a:gd name="T58" fmla="*/ 0 h 206"/>
                  <a:gd name="T59" fmla="*/ 218 w 218"/>
                  <a:gd name="T60" fmla="*/ 206 h 20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8" h="206">
                    <a:moveTo>
                      <a:pt x="161" y="31"/>
                    </a:moveTo>
                    <a:lnTo>
                      <a:pt x="81" y="62"/>
                    </a:lnTo>
                    <a:lnTo>
                      <a:pt x="0" y="31"/>
                    </a:lnTo>
                    <a:lnTo>
                      <a:pt x="81" y="0"/>
                    </a:lnTo>
                    <a:lnTo>
                      <a:pt x="161" y="31"/>
                    </a:lnTo>
                    <a:close/>
                    <a:moveTo>
                      <a:pt x="114" y="31"/>
                    </a:moveTo>
                    <a:lnTo>
                      <a:pt x="81" y="19"/>
                    </a:lnTo>
                    <a:lnTo>
                      <a:pt x="48" y="31"/>
                    </a:lnTo>
                    <a:lnTo>
                      <a:pt x="81" y="43"/>
                    </a:lnTo>
                    <a:lnTo>
                      <a:pt x="114" y="31"/>
                    </a:lnTo>
                    <a:close/>
                    <a:moveTo>
                      <a:pt x="81" y="83"/>
                    </a:moveTo>
                    <a:lnTo>
                      <a:pt x="218" y="31"/>
                    </a:lnTo>
                    <a:lnTo>
                      <a:pt x="218" y="90"/>
                    </a:lnTo>
                    <a:lnTo>
                      <a:pt x="147" y="90"/>
                    </a:lnTo>
                    <a:lnTo>
                      <a:pt x="145" y="152"/>
                    </a:lnTo>
                    <a:lnTo>
                      <a:pt x="218" y="109"/>
                    </a:lnTo>
                    <a:lnTo>
                      <a:pt x="218" y="154"/>
                    </a:lnTo>
                    <a:lnTo>
                      <a:pt x="81" y="206"/>
                    </a:lnTo>
                    <a:lnTo>
                      <a:pt x="81" y="83"/>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7" name="Freeform 33"/>
              <p:cNvSpPr>
                <a:spLocks noEditPoints="1"/>
              </p:cNvSpPr>
              <p:nvPr/>
            </p:nvSpPr>
            <p:spPr bwMode="auto">
              <a:xfrm>
                <a:off x="1253810" y="1524876"/>
                <a:ext cx="321302" cy="183153"/>
              </a:xfrm>
              <a:custGeom>
                <a:avLst/>
                <a:gdLst>
                  <a:gd name="T0" fmla="*/ 0 w 307"/>
                  <a:gd name="T1" fmla="*/ 0 h 175"/>
                  <a:gd name="T2" fmla="*/ 2147483647 w 307"/>
                  <a:gd name="T3" fmla="*/ 2147483647 h 175"/>
                  <a:gd name="T4" fmla="*/ 2147483647 w 307"/>
                  <a:gd name="T5" fmla="*/ 2147483647 h 175"/>
                  <a:gd name="T6" fmla="*/ 0 w 307"/>
                  <a:gd name="T7" fmla="*/ 2147483647 h 175"/>
                  <a:gd name="T8" fmla="*/ 0 w 307"/>
                  <a:gd name="T9" fmla="*/ 0 h 175"/>
                  <a:gd name="T10" fmla="*/ 2147483647 w 307"/>
                  <a:gd name="T11" fmla="*/ 2147483647 h 175"/>
                  <a:gd name="T12" fmla="*/ 2147483647 w 307"/>
                  <a:gd name="T13" fmla="*/ 2147483647 h 175"/>
                  <a:gd name="T14" fmla="*/ 2147483647 w 307"/>
                  <a:gd name="T15" fmla="*/ 2147483647 h 175"/>
                  <a:gd name="T16" fmla="*/ 2147483647 w 307"/>
                  <a:gd name="T17" fmla="*/ 2147483647 h 175"/>
                  <a:gd name="T18" fmla="*/ 2147483647 w 307"/>
                  <a:gd name="T19" fmla="*/ 2147483647 h 175"/>
                  <a:gd name="T20" fmla="*/ 2147483647 w 307"/>
                  <a:gd name="T21" fmla="*/ 2147483647 h 1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75"/>
                  <a:gd name="T35" fmla="*/ 307 w 307"/>
                  <a:gd name="T36" fmla="*/ 175 h 1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75">
                    <a:moveTo>
                      <a:pt x="0" y="0"/>
                    </a:moveTo>
                    <a:lnTo>
                      <a:pt x="137" y="52"/>
                    </a:lnTo>
                    <a:lnTo>
                      <a:pt x="137" y="175"/>
                    </a:lnTo>
                    <a:lnTo>
                      <a:pt x="0" y="123"/>
                    </a:lnTo>
                    <a:lnTo>
                      <a:pt x="0" y="0"/>
                    </a:lnTo>
                    <a:close/>
                    <a:moveTo>
                      <a:pt x="274" y="59"/>
                    </a:moveTo>
                    <a:lnTo>
                      <a:pt x="307" y="59"/>
                    </a:lnTo>
                    <a:lnTo>
                      <a:pt x="274" y="78"/>
                    </a:lnTo>
                    <a:lnTo>
                      <a:pt x="201" y="121"/>
                    </a:lnTo>
                    <a:lnTo>
                      <a:pt x="203" y="59"/>
                    </a:lnTo>
                    <a:lnTo>
                      <a:pt x="274" y="59"/>
                    </a:ln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8" name="Freeform 34"/>
              <p:cNvSpPr>
                <a:spLocks/>
              </p:cNvSpPr>
              <p:nvPr/>
            </p:nvSpPr>
            <p:spPr bwMode="auto">
              <a:xfrm>
                <a:off x="1577206" y="1574065"/>
                <a:ext cx="27211" cy="25118"/>
              </a:xfrm>
              <a:custGeom>
                <a:avLst/>
                <a:gdLst>
                  <a:gd name="T0" fmla="*/ 2147483647 w 11"/>
                  <a:gd name="T1" fmla="*/ 2147483647 h 10"/>
                  <a:gd name="T2" fmla="*/ 2147483647 w 11"/>
                  <a:gd name="T3" fmla="*/ 2147483647 h 10"/>
                  <a:gd name="T4" fmla="*/ 2147483647 w 11"/>
                  <a:gd name="T5" fmla="*/ 2147483647 h 10"/>
                  <a:gd name="T6" fmla="*/ 2147483647 w 11"/>
                  <a:gd name="T7" fmla="*/ 2147483647 h 10"/>
                  <a:gd name="T8" fmla="*/ 0 w 11"/>
                  <a:gd name="T9" fmla="*/ 2147483647 h 10"/>
                  <a:gd name="T10" fmla="*/ 2147483647 w 11"/>
                  <a:gd name="T11" fmla="*/ 2147483647 h 10"/>
                  <a:gd name="T12" fmla="*/ 2147483647 w 11"/>
                  <a:gd name="T13" fmla="*/ 0 h 10"/>
                  <a:gd name="T14" fmla="*/ 2147483647 w 11"/>
                  <a:gd name="T15" fmla="*/ 2147483647 h 10"/>
                  <a:gd name="T16" fmla="*/ 2147483647 w 11"/>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0"/>
                  <a:gd name="T29" fmla="*/ 11 w 1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0">
                    <a:moveTo>
                      <a:pt x="11" y="5"/>
                    </a:moveTo>
                    <a:cubicBezTo>
                      <a:pt x="11" y="6"/>
                      <a:pt x="10" y="8"/>
                      <a:pt x="9" y="9"/>
                    </a:cubicBezTo>
                    <a:cubicBezTo>
                      <a:pt x="8" y="9"/>
                      <a:pt x="7" y="10"/>
                      <a:pt x="6" y="10"/>
                    </a:cubicBezTo>
                    <a:cubicBezTo>
                      <a:pt x="4" y="10"/>
                      <a:pt x="3" y="9"/>
                      <a:pt x="2" y="9"/>
                    </a:cubicBezTo>
                    <a:cubicBezTo>
                      <a:pt x="1" y="8"/>
                      <a:pt x="0" y="6"/>
                      <a:pt x="0" y="5"/>
                    </a:cubicBezTo>
                    <a:cubicBezTo>
                      <a:pt x="0" y="3"/>
                      <a:pt x="1" y="2"/>
                      <a:pt x="2" y="1"/>
                    </a:cubicBezTo>
                    <a:cubicBezTo>
                      <a:pt x="3" y="0"/>
                      <a:pt x="4" y="0"/>
                      <a:pt x="6" y="0"/>
                    </a:cubicBezTo>
                    <a:cubicBezTo>
                      <a:pt x="7" y="0"/>
                      <a:pt x="8" y="0"/>
                      <a:pt x="9" y="1"/>
                    </a:cubicBezTo>
                    <a:cubicBezTo>
                      <a:pt x="10" y="2"/>
                      <a:pt x="11" y="3"/>
                      <a:pt x="11" y="5"/>
                    </a:cubicBezTo>
                    <a:close/>
                  </a:path>
                </a:pathLst>
              </a:custGeom>
              <a:grpFill/>
              <a:ln w="9525">
                <a:solidFill>
                  <a:srgbClr val="882E38"/>
                </a:solidFill>
                <a:round/>
                <a:headEnd/>
                <a:tailEnd/>
              </a:ln>
            </p:spPr>
            <p:txBody>
              <a:bodyPr/>
              <a:lstStyle/>
              <a:p>
                <a:endParaRPr lang="zh-TW" altLang="en-US">
                  <a:latin typeface="微軟正黑體" panose="020B0604030504040204" pitchFamily="34" charset="-120"/>
                  <a:ea typeface="微軟正黑體" panose="020B0604030504040204" pitchFamily="34" charset="-120"/>
                </a:endParaRPr>
              </a:p>
            </p:txBody>
          </p:sp>
          <p:sp>
            <p:nvSpPr>
              <p:cNvPr id="99" name="等腰三角形 3"/>
              <p:cNvSpPr>
                <a:spLocks/>
              </p:cNvSpPr>
              <p:nvPr/>
            </p:nvSpPr>
            <p:spPr bwMode="auto">
              <a:xfrm>
                <a:off x="262013" y="1439761"/>
                <a:ext cx="886081" cy="126991"/>
              </a:xfrm>
              <a:custGeom>
                <a:avLst/>
                <a:gdLst>
                  <a:gd name="T0" fmla="*/ 0 w 913468"/>
                  <a:gd name="T1" fmla="*/ 132464 h 126323"/>
                  <a:gd name="T2" fmla="*/ 250377 w 913468"/>
                  <a:gd name="T3" fmla="*/ 0 h 126323"/>
                  <a:gd name="T4" fmla="*/ 694568 w 913468"/>
                  <a:gd name="T5" fmla="*/ 115484 h 126323"/>
                  <a:gd name="T6" fmla="*/ 0 w 913468"/>
                  <a:gd name="T7" fmla="*/ 132464 h 126323"/>
                  <a:gd name="T8" fmla="*/ 0 60000 65536"/>
                  <a:gd name="T9" fmla="*/ 0 60000 65536"/>
                  <a:gd name="T10" fmla="*/ 0 60000 65536"/>
                  <a:gd name="T11" fmla="*/ 0 60000 65536"/>
                  <a:gd name="T12" fmla="*/ 0 w 913468"/>
                  <a:gd name="T13" fmla="*/ 0 h 126323"/>
                  <a:gd name="T14" fmla="*/ 913468 w 913468"/>
                  <a:gd name="T15" fmla="*/ 126323 h 126323"/>
                </a:gdLst>
                <a:ahLst/>
                <a:cxnLst>
                  <a:cxn ang="T8">
                    <a:pos x="T0" y="T1"/>
                  </a:cxn>
                  <a:cxn ang="T9">
                    <a:pos x="T2" y="T3"/>
                  </a:cxn>
                  <a:cxn ang="T10">
                    <a:pos x="T4" y="T5"/>
                  </a:cxn>
                  <a:cxn ang="T11">
                    <a:pos x="T6" y="T7"/>
                  </a:cxn>
                </a:cxnLst>
                <a:rect l="T12" t="T13" r="T14" b="T15"/>
                <a:pathLst>
                  <a:path w="913468" h="126323">
                    <a:moveTo>
                      <a:pt x="0" y="126323"/>
                    </a:moveTo>
                    <a:lnTo>
                      <a:pt x="329286" y="0"/>
                    </a:lnTo>
                    <a:lnTo>
                      <a:pt x="913468" y="110131"/>
                    </a:lnTo>
                    <a:lnTo>
                      <a:pt x="0" y="126323"/>
                    </a:lnTo>
                    <a:close/>
                  </a:path>
                </a:pathLst>
              </a:custGeom>
              <a:grpFill/>
              <a:ln w="9525">
                <a:solidFill>
                  <a:srgbClr val="882E38"/>
                </a:solidFill>
                <a:round/>
                <a:headEnd/>
                <a:tailEnd/>
              </a:ln>
            </p:spPr>
            <p:txBody>
              <a:bodyPr anchor="ctr"/>
              <a:lstStyle/>
              <a:p>
                <a:endParaRPr lang="zh-TW" altLang="en-US">
                  <a:latin typeface="微軟正黑體" panose="020B0604030504040204" pitchFamily="34" charset="-120"/>
                  <a:ea typeface="微軟正黑體" panose="020B0604030504040204" pitchFamily="34" charset="-120"/>
                </a:endParaRPr>
              </a:p>
            </p:txBody>
          </p:sp>
        </p:grpSp>
        <p:sp>
          <p:nvSpPr>
            <p:cNvPr id="102" name="矩形 101"/>
            <p:cNvSpPr/>
            <p:nvPr/>
          </p:nvSpPr>
          <p:spPr>
            <a:xfrm>
              <a:off x="1319746" y="3661589"/>
              <a:ext cx="1415772" cy="461665"/>
            </a:xfrm>
            <a:prstGeom prst="rect">
              <a:avLst/>
            </a:prstGeom>
          </p:spPr>
          <p:txBody>
            <a:bodyPr wrap="none">
              <a:spAutoFit/>
            </a:bodyPr>
            <a:lstStyle/>
            <a:p>
              <a:r>
                <a:rPr lang="zh-TW" altLang="en-US" sz="2400" dirty="0" smtClean="0">
                  <a:solidFill>
                    <a:srgbClr val="882E38"/>
                  </a:solidFill>
                  <a:latin typeface="微軟正黑體" panose="020B0604030504040204" pitchFamily="34" charset="-120"/>
                  <a:ea typeface="微軟正黑體" panose="020B0604030504040204" pitchFamily="34" charset="-120"/>
                </a:rPr>
                <a:t>未来趋势</a:t>
              </a:r>
              <a:endParaRPr lang="en-US" altLang="zh-TW" sz="2400" dirty="0">
                <a:solidFill>
                  <a:srgbClr val="882E38"/>
                </a:solidFill>
                <a:latin typeface="微軟正黑體" panose="020B0604030504040204" pitchFamily="34" charset="-120"/>
                <a:ea typeface="微軟正黑體" panose="020B0604030504040204" pitchFamily="34" charset="-120"/>
              </a:endParaRPr>
            </a:p>
          </p:txBody>
        </p:sp>
      </p:grpSp>
      <p:cxnSp>
        <p:nvCxnSpPr>
          <p:cNvPr id="103" name="肘形接點 102"/>
          <p:cNvCxnSpPr>
            <a:stCxn id="66" idx="3"/>
            <a:endCxn id="71" idx="3"/>
          </p:cNvCxnSpPr>
          <p:nvPr/>
        </p:nvCxnSpPr>
        <p:spPr>
          <a:xfrm>
            <a:off x="8286341" y="1773462"/>
            <a:ext cx="12700" cy="1206170"/>
          </a:xfrm>
          <a:prstGeom prst="bentConnector3">
            <a:avLst>
              <a:gd name="adj1" fmla="val 1800000"/>
            </a:avLst>
          </a:prstGeom>
          <a:ln w="1905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a:off x="2708477" y="2974779"/>
            <a:ext cx="400976"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07" name="直線接點 106"/>
          <p:cNvCxnSpPr>
            <a:stCxn id="75" idx="3"/>
          </p:cNvCxnSpPr>
          <p:nvPr/>
        </p:nvCxnSpPr>
        <p:spPr>
          <a:xfrm>
            <a:off x="5327805" y="2964118"/>
            <a:ext cx="765473"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2757905" y="4163582"/>
            <a:ext cx="373935"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5407790" y="4145674"/>
            <a:ext cx="460354" cy="0"/>
          </a:xfrm>
          <a:prstGeom prst="line">
            <a:avLst/>
          </a:prstGeom>
          <a:ln w="12700">
            <a:solidFill>
              <a:srgbClr val="882E38"/>
            </a:solidFill>
            <a:prstDash val="dash"/>
          </a:ln>
        </p:spPr>
        <p:style>
          <a:lnRef idx="1">
            <a:schemeClr val="accent1"/>
          </a:lnRef>
          <a:fillRef idx="0">
            <a:schemeClr val="accent1"/>
          </a:fillRef>
          <a:effectRef idx="0">
            <a:schemeClr val="accent1"/>
          </a:effectRef>
          <a:fontRef idx="minor">
            <a:schemeClr val="tx1"/>
          </a:fontRef>
        </p:style>
      </p:cxnSp>
      <p:cxnSp>
        <p:nvCxnSpPr>
          <p:cNvPr id="132" name="肘形接點 131"/>
          <p:cNvCxnSpPr/>
          <p:nvPr/>
        </p:nvCxnSpPr>
        <p:spPr>
          <a:xfrm flipH="1">
            <a:off x="323528" y="2974779"/>
            <a:ext cx="12700" cy="1206170"/>
          </a:xfrm>
          <a:prstGeom prst="bentConnector3">
            <a:avLst>
              <a:gd name="adj1" fmla="val 1800000"/>
            </a:avLst>
          </a:prstGeom>
          <a:ln w="19050">
            <a:solidFill>
              <a:srgbClr val="882E3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6586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 y="0"/>
            <a:ext cx="9144001" cy="5143500"/>
          </a:xfrm>
          <a:prstGeom prst="rect">
            <a:avLst/>
          </a:prstGeom>
          <a:solidFill>
            <a:srgbClr val="46101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矩形 5"/>
          <p:cNvSpPr>
            <a:spLocks noChangeArrowheads="1"/>
          </p:cNvSpPr>
          <p:nvPr/>
        </p:nvSpPr>
        <p:spPr bwMode="auto">
          <a:xfrm>
            <a:off x="0" y="2166938"/>
            <a:ext cx="9144000" cy="449262"/>
          </a:xfrm>
          <a:prstGeom prst="rect">
            <a:avLst/>
          </a:prstGeom>
          <a:solidFill>
            <a:srgbClr val="320C17"/>
          </a:solidFill>
          <a:ln>
            <a:noFill/>
          </a:ln>
          <a:extLst/>
        </p:spPr>
        <p:txBody>
          <a:bodyPr lIns="68580" tIns="34290" rIns="68580" bIns="34290" anchor="ctr"/>
          <a:lstStyle/>
          <a:p>
            <a:pPr algn="ctr"/>
            <a:endParaRPr lang="zh-CN" altLang="zh-CN">
              <a:solidFill>
                <a:srgbClr val="FFFFFF"/>
              </a:solidFill>
            </a:endParaRPr>
          </a:p>
        </p:txBody>
      </p:sp>
      <p:sp>
        <p:nvSpPr>
          <p:cNvPr id="11"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简介 </a:t>
            </a:r>
            <a:r>
              <a:rPr lang="en-US" altLang="zh-TW" sz="2400" dirty="0" smtClean="0">
                <a:solidFill>
                  <a:schemeClr val="bg1"/>
                </a:solidFill>
                <a:ea typeface="微软雅黑" panose="020B0503020204020204" pitchFamily="34" charset="-122"/>
                <a:sym typeface="Arial" panose="020B0604020202020204" pitchFamily="34" charset="0"/>
              </a:rPr>
              <a:t>&amp; </a:t>
            </a:r>
            <a:r>
              <a:rPr lang="zh-TW" altLang="en-US" sz="2400" dirty="0" smtClean="0">
                <a:solidFill>
                  <a:schemeClr val="bg1"/>
                </a:solidFill>
                <a:ea typeface="微软雅黑" panose="020B0503020204020204" pitchFamily="34" charset="-122"/>
                <a:sym typeface="Arial" panose="020B0604020202020204" pitchFamily="34" charset="0"/>
              </a:rPr>
              <a:t>动机</a:t>
            </a:r>
            <a:endParaRPr lang="en-US" altLang="zh-CN" sz="2400" dirty="0">
              <a:solidFill>
                <a:schemeClr val="bg1"/>
              </a:solidFill>
              <a:ea typeface="微软雅黑" panose="020B0503020204020204" pitchFamily="34" charset="-122"/>
              <a:sym typeface="Arial" panose="020B0604020202020204" pitchFamily="34" charset="0"/>
            </a:endParaRPr>
          </a:p>
        </p:txBody>
      </p:sp>
      <p:sp>
        <p:nvSpPr>
          <p:cNvPr id="12" name="矩形 2"/>
          <p:cNvSpPr>
            <a:spLocks noChangeArrowheads="1"/>
          </p:cNvSpPr>
          <p:nvPr/>
        </p:nvSpPr>
        <p:spPr bwMode="auto">
          <a:xfrm>
            <a:off x="6549893" y="1397001"/>
            <a:ext cx="2206758" cy="7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smtClean="0">
                <a:solidFill>
                  <a:schemeClr val="bg1"/>
                </a:solidFill>
                <a:latin typeface="Impact" panose="020B0806030902050204" pitchFamily="34" charset="0"/>
                <a:sym typeface="Impact" panose="020B0806030902050204" pitchFamily="34" charset="0"/>
              </a:rPr>
              <a:t>PART ONE</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13" name="矩形 24"/>
          <p:cNvSpPr>
            <a:spLocks noChangeArrowheads="1"/>
          </p:cNvSpPr>
          <p:nvPr/>
        </p:nvSpPr>
        <p:spPr bwMode="auto">
          <a:xfrm>
            <a:off x="3536950" y="2692400"/>
            <a:ext cx="52197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lnSpc>
                <a:spcPct val="150000"/>
              </a:lnSpc>
            </a:pPr>
            <a:r>
              <a:rPr lang="zh-TW" altLang="en-US" sz="1200" spc="50" dirty="0" smtClean="0">
                <a:solidFill>
                  <a:schemeClr val="bg1"/>
                </a:solidFill>
                <a:latin typeface="微软雅黑" panose="020B0503020204020204" pitchFamily="34" charset="-122"/>
                <a:sym typeface="微软雅黑" panose="020B0503020204020204" pitchFamily="34" charset="-122"/>
              </a:rPr>
              <a:t>简介本组研究产业范畴，以及研究此产业之动机</a:t>
            </a:r>
            <a:endParaRPr lang="zh-CN" altLang="en-US" sz="1200" spc="5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3"/>
          <p:cNvSpPr>
            <a:spLocks noChangeArrowheads="1"/>
          </p:cNvSpPr>
          <p:nvPr/>
        </p:nvSpPr>
        <p:spPr bwMode="auto">
          <a:xfrm>
            <a:off x="26988" y="-1433512"/>
            <a:ext cx="2677656" cy="80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1</a:t>
            </a:r>
            <a:endParaRPr lang="zh-CN" altLang="en-US" sz="520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74206924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p:cNvGrpSpPr>
            <a:grpSpLocks/>
          </p:cNvGrpSpPr>
          <p:nvPr/>
        </p:nvGrpSpPr>
        <p:grpSpPr bwMode="auto">
          <a:xfrm>
            <a:off x="158930" y="0"/>
            <a:ext cx="79772" cy="720000"/>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46240"/>
            <a:ext cx="2902744"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简介</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9" name="直接连接符 7"/>
          <p:cNvSpPr>
            <a:spLocks noChangeShapeType="1"/>
          </p:cNvSpPr>
          <p:nvPr/>
        </p:nvSpPr>
        <p:spPr bwMode="auto">
          <a:xfrm>
            <a:off x="390525" y="681831"/>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10" name="矩形 9"/>
          <p:cNvSpPr/>
          <p:nvPr/>
        </p:nvSpPr>
        <p:spPr>
          <a:xfrm>
            <a:off x="357188" y="1049855"/>
            <a:ext cx="8247260" cy="1200329"/>
          </a:xfrm>
          <a:prstGeom prst="rect">
            <a:avLst/>
          </a:prstGeom>
        </p:spPr>
        <p:txBody>
          <a:bodyPr wrap="square">
            <a:spAutoFit/>
          </a:bodyPr>
          <a:lstStyle/>
          <a:p>
            <a:pPr marL="285750" indent="-285750">
              <a:buFont typeface="Arial" panose="020B0604020202020204" pitchFamily="34" charset="0"/>
              <a:buChar char="•"/>
            </a:pPr>
            <a:r>
              <a:rPr lang="zh-CN" altLang="en-US" dirty="0"/>
              <a:t>女人爱美是天性，对于美丽的追逐使得女性产品广告占据了一部分的营收</a:t>
            </a:r>
            <a:endParaRPr lang="en-US" altLang="zh-CN" dirty="0"/>
          </a:p>
          <a:p>
            <a:endParaRPr lang="en-US" altLang="zh-CN" dirty="0"/>
          </a:p>
          <a:p>
            <a:pPr marL="285750" indent="-285750">
              <a:buFont typeface="Arial" panose="020B0604020202020204" pitchFamily="34" charset="0"/>
              <a:buChar char="•"/>
            </a:pPr>
            <a:r>
              <a:rPr lang="zh-CN" altLang="en-US" dirty="0"/>
              <a:t>广告不再局限于纸本宣传，互联网的进步转变了广告的模式，网络广告利用更低的成本创造更高的曝光</a:t>
            </a:r>
            <a:r>
              <a:rPr lang="zh-CN" altLang="en-US" dirty="0" smtClean="0"/>
              <a:t>率</a:t>
            </a:r>
            <a:endParaRPr lang="en-US" altLang="zh-CN" dirty="0"/>
          </a:p>
        </p:txBody>
      </p:sp>
    </p:spTree>
    <p:extLst>
      <p:ext uri="{BB962C8B-B14F-4D97-AF65-F5344CB8AC3E}">
        <p14:creationId xmlns:p14="http://schemas.microsoft.com/office/powerpoint/2010/main" val="376286888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p:cNvGrpSpPr>
            <a:grpSpLocks/>
          </p:cNvGrpSpPr>
          <p:nvPr/>
        </p:nvGrpSpPr>
        <p:grpSpPr bwMode="auto">
          <a:xfrm>
            <a:off x="158930" y="0"/>
            <a:ext cx="79772" cy="720000"/>
            <a:chOff x="0" y="0"/>
            <a:chExt cx="105725" cy="721610"/>
          </a:xfrm>
        </p:grpSpPr>
        <p:sp>
          <p:nvSpPr>
            <p:cNvPr id="5" name="矩形 4"/>
            <p:cNvSpPr>
              <a:spLocks noChangeArrowheads="1"/>
            </p:cNvSpPr>
            <p:nvPr/>
          </p:nvSpPr>
          <p:spPr bwMode="auto">
            <a:xfrm>
              <a:off x="0"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solidFill>
              <a:srgbClr val="4610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 name="TextBox 6"/>
          <p:cNvSpPr>
            <a:spLocks noChangeArrowheads="1"/>
          </p:cNvSpPr>
          <p:nvPr/>
        </p:nvSpPr>
        <p:spPr bwMode="auto">
          <a:xfrm>
            <a:off x="357188" y="46240"/>
            <a:ext cx="2902744"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rgbClr val="262626"/>
                </a:solidFill>
                <a:latin typeface="Impact" panose="020B0806030902050204" pitchFamily="34" charset="0"/>
                <a:ea typeface="微软雅黑" panose="020B0503020204020204" pitchFamily="34" charset="-122"/>
                <a:sym typeface="Impact" panose="020B0806030902050204" pitchFamily="34" charset="0"/>
              </a:rPr>
              <a:t>动机</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 name="矩形 7"/>
          <p:cNvSpPr>
            <a:spLocks noChangeArrowheads="1"/>
          </p:cNvSpPr>
          <p:nvPr/>
        </p:nvSpPr>
        <p:spPr bwMode="auto">
          <a:xfrm>
            <a:off x="357188" y="418877"/>
            <a:ext cx="2902744"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1000" dirty="0" smtClean="0">
                <a:solidFill>
                  <a:schemeClr val="bg1">
                    <a:lumMod val="50000"/>
                  </a:schemeClr>
                </a:solidFill>
                <a:ea typeface="微软雅黑" panose="020B0503020204020204" pitchFamily="34" charset="-122"/>
                <a:sym typeface="Arial" panose="020B0604020202020204" pitchFamily="34" charset="0"/>
              </a:rPr>
              <a:t>选择美妆网络广告的动机</a:t>
            </a:r>
            <a:endParaRPr lang="zh-CN" altLang="en-US" sz="1000" dirty="0">
              <a:solidFill>
                <a:schemeClr val="bg1">
                  <a:lumMod val="50000"/>
                </a:schemeClr>
              </a:solidFill>
              <a:ea typeface="微软雅黑" panose="020B0503020204020204" pitchFamily="34" charset="-122"/>
              <a:sym typeface="Arial" panose="020B0604020202020204" pitchFamily="34" charset="0"/>
            </a:endParaRPr>
          </a:p>
        </p:txBody>
      </p:sp>
      <p:sp>
        <p:nvSpPr>
          <p:cNvPr id="9" name="直接连接符 7"/>
          <p:cNvSpPr>
            <a:spLocks noChangeShapeType="1"/>
          </p:cNvSpPr>
          <p:nvPr/>
        </p:nvSpPr>
        <p:spPr bwMode="auto">
          <a:xfrm>
            <a:off x="390525" y="681831"/>
            <a:ext cx="2633663" cy="1190"/>
          </a:xfrm>
          <a:prstGeom prst="line">
            <a:avLst/>
          </a:prstGeom>
          <a:noFill/>
          <a:ln w="9525" cap="flat" cmpd="sng">
            <a:solidFill>
              <a:schemeClr val="bg1">
                <a:lumMod val="50000"/>
              </a:schemeClr>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solidFill>
                <a:prstClr val="black"/>
              </a:solidFill>
            </a:endParaRPr>
          </a:p>
        </p:txBody>
      </p:sp>
      <p:sp>
        <p:nvSpPr>
          <p:cNvPr id="11" name="矩形 10"/>
          <p:cNvSpPr/>
          <p:nvPr/>
        </p:nvSpPr>
        <p:spPr>
          <a:xfrm>
            <a:off x="390524" y="983609"/>
            <a:ext cx="8501955" cy="1200329"/>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882E38"/>
                </a:solidFill>
                <a:latin typeface="-apple-system-font"/>
              </a:rPr>
              <a:t>2017</a:t>
            </a:r>
            <a:r>
              <a:rPr lang="zh-CN" altLang="en-US" dirty="0">
                <a:solidFill>
                  <a:srgbClr val="882E38"/>
                </a:solidFill>
                <a:latin typeface="-apple-system-font"/>
              </a:rPr>
              <a:t>年上半年美妆行业的微博讨论声量高达</a:t>
            </a:r>
            <a:r>
              <a:rPr lang="en-US" altLang="zh-CN" dirty="0">
                <a:solidFill>
                  <a:srgbClr val="882E38"/>
                </a:solidFill>
                <a:latin typeface="-apple-system-font"/>
              </a:rPr>
              <a:t>1634</a:t>
            </a:r>
            <a:r>
              <a:rPr lang="zh-CN" altLang="en-US" dirty="0">
                <a:solidFill>
                  <a:srgbClr val="882E38"/>
                </a:solidFill>
                <a:latin typeface="-apple-system-font"/>
              </a:rPr>
              <a:t>万，讨论人数达</a:t>
            </a:r>
            <a:r>
              <a:rPr lang="en-US" altLang="zh-CN" dirty="0">
                <a:solidFill>
                  <a:srgbClr val="882E38"/>
                </a:solidFill>
                <a:latin typeface="-apple-system-font"/>
              </a:rPr>
              <a:t>637</a:t>
            </a:r>
            <a:r>
              <a:rPr lang="zh-CN" altLang="en-US" dirty="0">
                <a:solidFill>
                  <a:srgbClr val="882E38"/>
                </a:solidFill>
                <a:latin typeface="-apple-system-font"/>
              </a:rPr>
              <a:t>万，美妆行业已成为微博讨论热门话题之一</a:t>
            </a:r>
            <a:r>
              <a:rPr lang="zh-CN" altLang="en-US" dirty="0" smtClean="0">
                <a:solidFill>
                  <a:srgbClr val="882E38"/>
                </a:solidFill>
                <a:latin typeface="-apple-system-font"/>
              </a:rPr>
              <a:t>。</a:t>
            </a:r>
            <a:endParaRPr lang="en-US" altLang="zh-CN" dirty="0" smtClean="0">
              <a:solidFill>
                <a:srgbClr val="882E38"/>
              </a:solidFill>
              <a:latin typeface="-apple-system-font"/>
            </a:endParaRPr>
          </a:p>
          <a:p>
            <a:pPr marL="285750" indent="-285750">
              <a:buFont typeface="Arial" panose="020B0604020202020204" pitchFamily="34" charset="0"/>
              <a:buChar char="•"/>
            </a:pPr>
            <a:r>
              <a:rPr lang="zh-CN" altLang="en-US" dirty="0" smtClean="0">
                <a:solidFill>
                  <a:srgbClr val="882E38"/>
                </a:solidFill>
              </a:rPr>
              <a:t>此次</a:t>
            </a:r>
            <a:r>
              <a:rPr lang="zh-CN" altLang="en-US" dirty="0">
                <a:solidFill>
                  <a:srgbClr val="882E38"/>
                </a:solidFill>
              </a:rPr>
              <a:t>本组锁定中国美妆网络广告产业，从发展背景到现况分析，再将基于产业现况推出创新项目。 </a:t>
            </a:r>
          </a:p>
        </p:txBody>
      </p:sp>
      <p:pic>
        <p:nvPicPr>
          <p:cNvPr id="12" name="圖片 11"/>
          <p:cNvPicPr>
            <a:picLocks noChangeAspect="1"/>
          </p:cNvPicPr>
          <p:nvPr/>
        </p:nvPicPr>
        <p:blipFill>
          <a:blip r:embed="rId2"/>
          <a:stretch>
            <a:fillRect/>
          </a:stretch>
        </p:blipFill>
        <p:spPr>
          <a:xfrm>
            <a:off x="238702" y="2283718"/>
            <a:ext cx="3546740" cy="2356494"/>
          </a:xfrm>
          <a:prstGeom prst="rect">
            <a:avLst/>
          </a:prstGeom>
        </p:spPr>
      </p:pic>
      <p:pic>
        <p:nvPicPr>
          <p:cNvPr id="2" name="圖片 1"/>
          <p:cNvPicPr>
            <a:picLocks noChangeAspect="1"/>
          </p:cNvPicPr>
          <p:nvPr/>
        </p:nvPicPr>
        <p:blipFill>
          <a:blip r:embed="rId3"/>
          <a:stretch>
            <a:fillRect/>
          </a:stretch>
        </p:blipFill>
        <p:spPr>
          <a:xfrm>
            <a:off x="4415166" y="2283718"/>
            <a:ext cx="4371206" cy="2051022"/>
          </a:xfrm>
          <a:prstGeom prst="rect">
            <a:avLst/>
          </a:prstGeom>
        </p:spPr>
      </p:pic>
      <p:sp>
        <p:nvSpPr>
          <p:cNvPr id="13" name="矩形 12"/>
          <p:cNvSpPr/>
          <p:nvPr/>
        </p:nvSpPr>
        <p:spPr>
          <a:xfrm>
            <a:off x="6881192" y="4727879"/>
            <a:ext cx="2240130" cy="369332"/>
          </a:xfrm>
          <a:prstGeom prst="rect">
            <a:avLst/>
          </a:prstGeom>
        </p:spPr>
        <p:txBody>
          <a:bodyPr wrap="square">
            <a:spAutoFit/>
          </a:bodyPr>
          <a:lstStyle/>
          <a:p>
            <a:r>
              <a:rPr lang="zh-TW" altLang="en-US" dirty="0" smtClean="0"/>
              <a:t>数据源：</a:t>
            </a:r>
            <a:r>
              <a:rPr lang="en-US" altLang="zh-TW" dirty="0" err="1" smtClean="0"/>
              <a:t>iResearch</a:t>
            </a:r>
            <a:endParaRPr lang="zh-TW" altLang="en-US" dirty="0"/>
          </a:p>
        </p:txBody>
      </p:sp>
      <p:sp>
        <p:nvSpPr>
          <p:cNvPr id="3" name="矩形 2"/>
          <p:cNvSpPr/>
          <p:nvPr/>
        </p:nvSpPr>
        <p:spPr>
          <a:xfrm>
            <a:off x="5736946" y="4355029"/>
            <a:ext cx="3384376" cy="307777"/>
          </a:xfrm>
          <a:prstGeom prst="rect">
            <a:avLst/>
          </a:prstGeom>
        </p:spPr>
        <p:txBody>
          <a:bodyPr wrap="square">
            <a:spAutoFit/>
          </a:bodyPr>
          <a:lstStyle/>
          <a:p>
            <a:r>
              <a:rPr lang="zh-TW" altLang="en-US" sz="1400" dirty="0"/>
              <a:t>TGI</a:t>
            </a:r>
            <a:r>
              <a:rPr lang="zh-TW" altLang="en-US" sz="1400" dirty="0" smtClean="0"/>
              <a:t>：T</a:t>
            </a:r>
            <a:r>
              <a:rPr lang="zh-TW" altLang="en-US" sz="1400" dirty="0"/>
              <a:t>arget Group Index（目标群体指数</a:t>
            </a:r>
            <a:r>
              <a:rPr lang="zh-TW" altLang="en-US" sz="1400" dirty="0" smtClean="0"/>
              <a:t>）</a:t>
            </a:r>
            <a:endParaRPr lang="zh-TW" altLang="en-US" sz="1400" dirty="0"/>
          </a:p>
        </p:txBody>
      </p:sp>
    </p:spTree>
    <p:extLst>
      <p:ext uri="{BB962C8B-B14F-4D97-AF65-F5344CB8AC3E}">
        <p14:creationId xmlns:p14="http://schemas.microsoft.com/office/powerpoint/2010/main" val="189541129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9144000" cy="5143500"/>
          </a:xfrm>
          <a:prstGeom prst="rect">
            <a:avLst/>
          </a:prstGeom>
          <a:solidFill>
            <a:srgbClr val="882E3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762831"/>
          </a:solidFill>
          <a:ln>
            <a:noFill/>
          </a:ln>
        </p:spPr>
        <p:txBody>
          <a:bodyPr lIns="68580" tIns="34290" rIns="68580" bIns="34290" anchor="ctr"/>
          <a:lstStyle/>
          <a:p>
            <a:pPr algn="ctr"/>
            <a:endParaRPr lang="zh-CN" altLang="zh-CN">
              <a:solidFill>
                <a:srgbClr val="FFFFFF"/>
              </a:solidFill>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逻辑模型</a:t>
            </a:r>
            <a:endParaRPr lang="zh-CN" altLang="en-US" sz="2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6359553" y="1397001"/>
            <a:ext cx="2397098" cy="74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smtClean="0">
                <a:solidFill>
                  <a:schemeClr val="bg1"/>
                </a:solidFill>
                <a:latin typeface="Impact" panose="020B0806030902050204" pitchFamily="34" charset="0"/>
                <a:sym typeface="Impact" panose="020B0806030902050204" pitchFamily="34" charset="0"/>
              </a:rPr>
              <a:t>PART TWO</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3131840" y="2692400"/>
            <a:ext cx="56248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r">
              <a:lnSpc>
                <a:spcPct val="150000"/>
              </a:lnSpc>
            </a:pPr>
            <a:r>
              <a:rPr lang="zh-TW" altLang="en-US" sz="1100" dirty="0" smtClean="0">
                <a:solidFill>
                  <a:schemeClr val="bg1"/>
                </a:solidFill>
                <a:latin typeface="微软雅黑" panose="020B0503020204020204" pitchFamily="34" charset="-122"/>
                <a:sym typeface="微软雅黑" panose="020B0503020204020204" pitchFamily="34" charset="-122"/>
              </a:rPr>
              <a:t>中国美妆网络广告产业分析报告之逻辑模型</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3"/>
          <p:cNvSpPr>
            <a:spLocks noChangeArrowheads="1"/>
          </p:cNvSpPr>
          <p:nvPr/>
        </p:nvSpPr>
        <p:spPr bwMode="auto">
          <a:xfrm>
            <a:off x="26988" y="-1433512"/>
            <a:ext cx="3485570" cy="80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2</a:t>
            </a:r>
            <a:endParaRPr lang="zh-CN" altLang="en-US" sz="520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65794989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bwMode="auto">
          <a:xfrm>
            <a:off x="-252" y="0"/>
            <a:ext cx="917812" cy="5038078"/>
          </a:xfrm>
          <a:prstGeom prst="rect">
            <a:avLst/>
          </a:prstGeom>
          <a:solidFill>
            <a:srgbClr val="DB6B6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000000"/>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grpSp>
        <p:nvGrpSpPr>
          <p:cNvPr id="10" name="组合 9"/>
          <p:cNvGrpSpPr/>
          <p:nvPr/>
        </p:nvGrpSpPr>
        <p:grpSpPr>
          <a:xfrm>
            <a:off x="1175238" y="1258088"/>
            <a:ext cx="7519087" cy="3260101"/>
            <a:chOff x="1788160" y="1716959"/>
            <a:chExt cx="8453120" cy="4346802"/>
          </a:xfrm>
        </p:grpSpPr>
        <p:grpSp>
          <p:nvGrpSpPr>
            <p:cNvPr id="7" name="组合 6"/>
            <p:cNvGrpSpPr/>
            <p:nvPr/>
          </p:nvGrpSpPr>
          <p:grpSpPr>
            <a:xfrm>
              <a:off x="1788160" y="1717895"/>
              <a:ext cx="8453120"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5" name="矩形 24"/>
              <p:cNvSpPr/>
              <p:nvPr/>
            </p:nvSpPr>
            <p:spPr>
              <a:xfrm>
                <a:off x="5890549" y="1726132"/>
                <a:ext cx="2042160" cy="4337629"/>
              </a:xfrm>
              <a:prstGeom prst="rect">
                <a:avLst/>
              </a:prstGeom>
              <a:noFill/>
              <a:ln w="76200">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4" name="矩形 23"/>
              <p:cNvSpPr/>
              <p:nvPr/>
            </p:nvSpPr>
            <p:spPr>
              <a:xfrm>
                <a:off x="3848389" y="1717895"/>
                <a:ext cx="2042160" cy="4337629"/>
              </a:xfrm>
              <a:prstGeom prst="rect">
                <a:avLst/>
              </a:prstGeom>
              <a:noFill/>
              <a:ln w="76200">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6" name="矩形 5"/>
              <p:cNvSpPr/>
              <p:nvPr/>
            </p:nvSpPr>
            <p:spPr>
              <a:xfrm>
                <a:off x="1788160" y="1717896"/>
                <a:ext cx="2042160" cy="4337629"/>
              </a:xfrm>
              <a:prstGeom prst="rect">
                <a:avLst/>
              </a:prstGeom>
              <a:noFill/>
              <a:ln w="76200">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grpSp>
        <p:sp>
          <p:nvSpPr>
            <p:cNvPr id="9" name="直角三角形 8"/>
            <p:cNvSpPr/>
            <p:nvPr/>
          </p:nvSpPr>
          <p:spPr>
            <a:xfrm rot="5400000" flipV="1">
              <a:off x="3377225" y="1726132"/>
              <a:ext cx="487945" cy="487945"/>
            </a:xfrm>
            <a:prstGeom prst="rtTriangle">
              <a:avLst/>
            </a:prstGeom>
            <a:solidFill>
              <a:srgbClr val="882E38"/>
            </a:solidFill>
            <a:ln>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7" name="直角三角形 26"/>
            <p:cNvSpPr/>
            <p:nvPr/>
          </p:nvSpPr>
          <p:spPr>
            <a:xfrm rot="5400000" flipV="1">
              <a:off x="5522592" y="1726132"/>
              <a:ext cx="487945" cy="487945"/>
            </a:xfrm>
            <a:prstGeom prst="rtTriangle">
              <a:avLst/>
            </a:prstGeom>
            <a:solidFill>
              <a:srgbClr val="882E38"/>
            </a:solidFill>
            <a:ln>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8" name="直角三角形 27"/>
            <p:cNvSpPr/>
            <p:nvPr/>
          </p:nvSpPr>
          <p:spPr>
            <a:xfrm rot="5400000" flipV="1">
              <a:off x="7591307" y="1726132"/>
              <a:ext cx="487945" cy="487945"/>
            </a:xfrm>
            <a:prstGeom prst="rtTriangle">
              <a:avLst/>
            </a:prstGeom>
            <a:solidFill>
              <a:srgbClr val="882E38"/>
            </a:solidFill>
            <a:ln>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9" name="直角三角形 28"/>
            <p:cNvSpPr/>
            <p:nvPr/>
          </p:nvSpPr>
          <p:spPr>
            <a:xfrm rot="5400000" flipV="1">
              <a:off x="9726373" y="1716959"/>
              <a:ext cx="487945" cy="487945"/>
            </a:xfrm>
            <a:prstGeom prst="rtTriangle">
              <a:avLst/>
            </a:prstGeom>
            <a:solidFill>
              <a:srgbClr val="882E38"/>
            </a:solidFill>
            <a:ln>
              <a:solidFill>
                <a:srgbClr val="88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0" i="0" u="none" strike="noStrike" kern="1200" cap="none" spc="0" normalizeH="0" baseline="0" noProof="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grpSp>
      <p:sp>
        <p:nvSpPr>
          <p:cNvPr id="8" name="Rounded Rectangle 7"/>
          <p:cNvSpPr/>
          <p:nvPr/>
        </p:nvSpPr>
        <p:spPr>
          <a:xfrm>
            <a:off x="1083875" y="715956"/>
            <a:ext cx="7701812"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E7E6E6">
                  <a:lumMod val="25000"/>
                </a:srgbClr>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 name="Rounded Rectangle 3"/>
          <p:cNvSpPr/>
          <p:nvPr/>
        </p:nvSpPr>
        <p:spPr>
          <a:xfrm>
            <a:off x="1083875" y="116554"/>
            <a:ext cx="7701812" cy="535382"/>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en-US" sz="900" b="0" i="0" u="none" strike="noStrike" kern="1200" cap="none" spc="0" normalizeH="0" baseline="0" noProof="0" dirty="0">
              <a:ln>
                <a:noFill/>
              </a:ln>
              <a:solidFill>
                <a:srgbClr val="E7E6E6">
                  <a:lumMod val="25000"/>
                </a:srgbClr>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6" name="Rounded Rectangle 15"/>
          <p:cNvSpPr/>
          <p:nvPr/>
        </p:nvSpPr>
        <p:spPr>
          <a:xfrm>
            <a:off x="1083875" y="4562403"/>
            <a:ext cx="7701813"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E7E6E6">
                  <a:lumMod val="25000"/>
                </a:srgbClr>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8" name="Rounded Rectangle 7"/>
          <p:cNvSpPr/>
          <p:nvPr/>
        </p:nvSpPr>
        <p:spPr>
          <a:xfrm>
            <a:off x="1083875" y="709779"/>
            <a:ext cx="862956" cy="514623"/>
          </a:xfrm>
          <a:prstGeom prst="roundRect">
            <a:avLst/>
          </a:prstGeom>
          <a:solidFill>
            <a:srgbClr val="882E38"/>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目标</a:t>
            </a:r>
            <a:endParaRPr kumimoji="0" 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9" name="Rounded Rectangle 7"/>
          <p:cNvSpPr/>
          <p:nvPr/>
        </p:nvSpPr>
        <p:spPr>
          <a:xfrm>
            <a:off x="1083875" y="116554"/>
            <a:ext cx="862956" cy="514623"/>
          </a:xfrm>
          <a:prstGeom prst="roundRect">
            <a:avLst/>
          </a:prstGeom>
          <a:solidFill>
            <a:srgbClr val="882E38"/>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背景</a:t>
            </a:r>
            <a:endParaRPr kumimoji="0" 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2" name="Rounded Rectangle 7"/>
          <p:cNvSpPr/>
          <p:nvPr/>
        </p:nvSpPr>
        <p:spPr>
          <a:xfrm>
            <a:off x="1104931" y="4562403"/>
            <a:ext cx="1324994" cy="514623"/>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外部因素</a:t>
            </a:r>
            <a:endParaRPr kumimoji="0" lang="en-US" sz="21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0" name="Rounded Rectangle 7"/>
          <p:cNvSpPr/>
          <p:nvPr/>
        </p:nvSpPr>
        <p:spPr>
          <a:xfrm>
            <a:off x="1711111" y="1331366"/>
            <a:ext cx="718814" cy="429166"/>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效果</a:t>
            </a:r>
            <a:endParaRPr kumimoji="0" 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1" name="Rounded Rectangle 7"/>
          <p:cNvSpPr/>
          <p:nvPr/>
        </p:nvSpPr>
        <p:spPr>
          <a:xfrm>
            <a:off x="3588802" y="1339002"/>
            <a:ext cx="712615" cy="429166"/>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输出</a:t>
            </a:r>
            <a:endParaRPr kumimoji="0" 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2" name="Rounded Rectangle 7"/>
          <p:cNvSpPr/>
          <p:nvPr/>
        </p:nvSpPr>
        <p:spPr>
          <a:xfrm>
            <a:off x="5448601" y="1331366"/>
            <a:ext cx="740867" cy="429166"/>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过程</a:t>
            </a:r>
            <a:endParaRPr kumimoji="0" 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3" name="Rounded Rectangle 7"/>
          <p:cNvSpPr/>
          <p:nvPr/>
        </p:nvSpPr>
        <p:spPr>
          <a:xfrm>
            <a:off x="7320094" y="1331366"/>
            <a:ext cx="726454" cy="429166"/>
          </a:xfrm>
          <a:prstGeom prst="roundRect">
            <a:avLst/>
          </a:prstGeom>
          <a:solidFill>
            <a:srgbClr val="882E38"/>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输入</a:t>
            </a:r>
            <a:endParaRPr kumimoji="0" lang="en-US" sz="1800" b="0" i="0" u="none" strike="noStrike" kern="12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 name="矩形 1"/>
          <p:cNvSpPr/>
          <p:nvPr/>
        </p:nvSpPr>
        <p:spPr bwMode="auto">
          <a:xfrm>
            <a:off x="-252" y="116370"/>
            <a:ext cx="842838" cy="5027130"/>
          </a:xfrm>
          <a:prstGeom prst="rect">
            <a:avLst/>
          </a:prstGeom>
          <a:solidFill>
            <a:srgbClr val="FCC7B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lvl="0" algn="ctr">
              <a:defRPr/>
            </a:pPr>
            <a:endParaRPr lang="zh-CN" altLang="en-US" sz="1400" b="1" dirty="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4" name="TextBox 25"/>
          <p:cNvSpPr txBox="1"/>
          <p:nvPr/>
        </p:nvSpPr>
        <p:spPr>
          <a:xfrm>
            <a:off x="1903345" y="128368"/>
            <a:ext cx="6989634" cy="507831"/>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宏观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0" lang="en-US" altLang="zh-TW"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2016</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年度中国网络广告市场规模达到</a:t>
            </a:r>
            <a:r>
              <a:rPr kumimoji="0" lang="en-US" altLang="zh-TW"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2902.7</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亿元，同比增长</a:t>
            </a:r>
            <a:r>
              <a:rPr kumimoji="0" lang="en-US" altLang="zh-TW"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32.9</a:t>
            </a:r>
            <a:r>
              <a:rPr kumimoji="0" lang="en-US" altLang="zh-TW" sz="9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0" lang="zh-TW" altLang="en-US" sz="9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：根据全国最大数据库</a:t>
            </a:r>
            <a:r>
              <a:rPr lang="en-US" altLang="zh-TW" sz="900" dirty="0" err="1"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DataStory</a:t>
            </a:r>
            <a:r>
              <a:rPr lang="zh-TW" altLang="en-US"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分析，美妆话题讨论中有</a:t>
            </a:r>
            <a:r>
              <a:rPr lang="en-US" altLang="zh-TW"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87%</a:t>
            </a:r>
            <a:r>
              <a:rPr lang="zh-TW" altLang="en-US"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为女性，其中的</a:t>
            </a:r>
            <a:r>
              <a:rPr lang="en-US" altLang="zh-TW"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80%</a:t>
            </a:r>
            <a:r>
              <a:rPr lang="zh-TW" altLang="en-US"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为</a:t>
            </a:r>
            <a:r>
              <a:rPr lang="en-US" altLang="zh-TW"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90</a:t>
            </a:r>
            <a:r>
              <a:rPr lang="zh-TW" altLang="en-US"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后的年轻女性。</a:t>
            </a:r>
            <a:endParaRPr lang="en-US" altLang="zh-TW" sz="9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endParaRP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微观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：中港澳台生在紫荆谷创业平台，学习如何制作广告营销产业分析报告。</a:t>
            </a:r>
            <a:endParaRPr kumimoji="0" lang="zh-TW" altLang="en-US" sz="9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5" name="TextBox 25"/>
          <p:cNvSpPr txBox="1"/>
          <p:nvPr/>
        </p:nvSpPr>
        <p:spPr>
          <a:xfrm>
            <a:off x="1903345" y="718299"/>
            <a:ext cx="6644995" cy="507831"/>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宏观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：分析中国网络广告，了解发展沿革、产业现况以及未来趋势。</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：提供信息给美妆产业相关人士，作为利用网络广告增加产品曝光率的参考。</a:t>
            </a:r>
          </a:p>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TW" altLang="en-US" sz="900" b="1"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微观</a:t>
            </a:r>
            <a:r>
              <a:rPr kumimoji="0" lang="zh-TW" altLang="en-US" sz="9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：藉由七天的数据搜集和观察，产出中国美妆网络广告的产业分析报告。</a:t>
            </a:r>
            <a:endParaRPr kumimoji="0" lang="zh-TW" altLang="en-US" sz="9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8" name="TextBox 25"/>
          <p:cNvSpPr txBox="1"/>
          <p:nvPr/>
        </p:nvSpPr>
        <p:spPr>
          <a:xfrm>
            <a:off x="2414891" y="4544435"/>
            <a:ext cx="6475136" cy="553998"/>
          </a:xfrm>
          <a:prstGeom prst="rect">
            <a:avLst/>
          </a:prstGeom>
          <a:noFill/>
        </p:spPr>
        <p:txBody>
          <a:bodyPr wrap="square" rtlCol="0">
            <a:spAutoFit/>
          </a:bodyPr>
          <a:lstStyle/>
          <a:p>
            <a:pPr marL="171450" marR="0" lvl="0" indent="-1714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中港澳台文化差异，造成搜集资料及小组讨论成效不彰。</a:t>
            </a:r>
            <a:endParaRPr kumimoji="0" lang="en-US" altLang="zh-TW"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171450" marR="0" lvl="0" indent="-1714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成员彼此对该产业的理解程度有落差。</a:t>
            </a:r>
            <a:endParaRPr kumimoji="0" lang="en-US" altLang="zh-TW"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171450" marR="0" lvl="0" indent="-1714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酒店网络</a:t>
            </a:r>
            <a:r>
              <a:rPr lang="zh-TW" altLang="en-US" sz="10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不稳定</a:t>
            </a:r>
            <a:r>
              <a:rPr kumimoji="0" lang="zh-TW" altLang="en-US" sz="10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，导致网络数据搜集与协同工作进度较不顺畅。</a:t>
            </a:r>
            <a:endParaRPr kumimoji="0" lang="en-US" altLang="zh-CN" sz="10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4" name="文字方塊 13"/>
          <p:cNvSpPr txBox="1"/>
          <p:nvPr/>
        </p:nvSpPr>
        <p:spPr>
          <a:xfrm>
            <a:off x="1158678" y="1722048"/>
            <a:ext cx="1842851" cy="2862322"/>
          </a:xfrm>
          <a:prstGeom prst="rect">
            <a:avLst/>
          </a:prstGeom>
          <a:noFill/>
        </p:spPr>
        <p:txBody>
          <a:bodyPr wrap="square" rtlCol="0">
            <a:spAutoFit/>
          </a:bodyPr>
          <a:lstStyle/>
          <a:p>
            <a:pPr marL="285750" lvl="0" indent="-285750">
              <a:buFont typeface="Arial" panose="020B0604020202020204" pitchFamily="34" charset="0"/>
              <a:buChar char="•"/>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组员了解中国</a:t>
            </a:r>
            <a:r>
              <a:rPr kumimoji="1" lang="zh-CN"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美妆</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网络广告产业分析。</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组员对美妆产业有基本知识的了解。</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组员学习如何写吸金简报。</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组员学习如何写逻辑模型。</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组员学习如何写产业分析报告。</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组员学习如何上台简报</a:t>
            </a:r>
            <a:r>
              <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1"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RoadShow</a:t>
            </a:r>
            <a:r>
              <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路演</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一个工作协调的小组。</a:t>
            </a:r>
            <a:endPar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1" lang="zh-TW" altLang="en-US"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15" name="文字方塊 14"/>
          <p:cNvSpPr txBox="1"/>
          <p:nvPr/>
        </p:nvSpPr>
        <p:spPr>
          <a:xfrm>
            <a:off x="4929232" y="1725555"/>
            <a:ext cx="1841960" cy="2862322"/>
          </a:xfrm>
          <a:prstGeom prst="rect">
            <a:avLst/>
          </a:prstGeom>
          <a:noFill/>
        </p:spPr>
        <p:txBody>
          <a:bodyPr wrap="square" rtlCol="0">
            <a:spAutoFit/>
          </a:bodyPr>
          <a:lstStyle/>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案列分析</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（按照</a:t>
            </a: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电商广告</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搜索广告，信息流广告</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三</a:t>
            </a: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个方向的案列分析</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小组以发展背景，现状分析，案例分析，未来趋势分配组员工作任务。</a:t>
            </a: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与助教、专家讨论</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小组讨论。</a:t>
            </a: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参考文献</a:t>
            </a:r>
            <a:r>
              <a:rPr kumimoji="1" lang="zh-TW" altLang="en-US" sz="1200" noProof="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搜集</a:t>
            </a: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与整理</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endPar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每天迭代版本</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汇入相关资源。</a:t>
            </a:r>
            <a:endParaRPr kumimoji="1" lang="en-US"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1" lang="en-US"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20" name="文字方塊 19"/>
          <p:cNvSpPr txBox="1"/>
          <p:nvPr/>
        </p:nvSpPr>
        <p:spPr>
          <a:xfrm>
            <a:off x="5458206" y="2072148"/>
            <a:ext cx="184731" cy="292388"/>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1" lang="zh-TW" altLang="en-US" sz="1300" b="0" i="0" u="none" strike="noStrike" kern="1200" cap="none" spc="0" normalizeH="0" baseline="0" noProof="0" dirty="0">
              <a:ln>
                <a:noFill/>
              </a:ln>
              <a:solidFill>
                <a:srgbClr val="000000"/>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8" name="文字方塊 47"/>
          <p:cNvSpPr txBox="1"/>
          <p:nvPr/>
        </p:nvSpPr>
        <p:spPr>
          <a:xfrm>
            <a:off x="6794295" y="1710148"/>
            <a:ext cx="1961896" cy="3083921"/>
          </a:xfrm>
          <a:prstGeom prst="rect">
            <a:avLst/>
          </a:prstGeom>
          <a:noFill/>
        </p:spPr>
        <p:txBody>
          <a:bodyPr wrap="square" rtlCol="0">
            <a:spAutoFit/>
          </a:bodyPr>
          <a:lstStyle/>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网络数据搜集。</a:t>
            </a:r>
            <a:endParaRPr kumimoji="0" lang="en-US"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团队分工搜集汇整报告。</a:t>
            </a:r>
            <a:endParaRPr kumimoji="0" lang="en-US" altLang="zh-CN"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课堂学习知识。</a:t>
            </a:r>
            <a:endParaRPr kumimoji="0" lang="zh-TW" altLang="en-US"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CN"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工具使用（</a:t>
            </a:r>
            <a:r>
              <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Wiki, </a:t>
            </a:r>
            <a:r>
              <a:rPr kumimoji="0" lang="en-US" altLang="zh-TW" sz="1200" b="0" i="0" u="none" strike="noStrike" kern="1200" cap="none" spc="0" normalizeH="0" baseline="0" noProof="0" dirty="0" err="1">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orktile</a:t>
            </a:r>
            <a:r>
              <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 </a:t>
            </a:r>
            <a:r>
              <a:rPr kumimoji="0" lang="en-US" altLang="zh-TW" sz="1200" b="0" i="0" u="none" strike="noStrike" kern="1200" cap="none" spc="0" normalizeH="0" baseline="0" noProof="0" dirty="0" err="1">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I</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ndesign</a:t>
            </a:r>
            <a:r>
              <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 </a:t>
            </a:r>
            <a:r>
              <a:rPr kumimoji="0" lang="en-US" altLang="zh-TW" sz="1200" b="0" i="0" u="none" strike="noStrike" kern="1200" cap="none" spc="0" normalizeH="0" baseline="0" noProof="0" dirty="0" err="1">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echat</a:t>
            </a:r>
            <a:r>
              <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 </a:t>
            </a:r>
            <a:r>
              <a:rPr kumimoji="0" lang="en-US" altLang="zh-TW" sz="1200" b="0" i="0" u="none" strike="noStrike" kern="1200" cap="none" spc="0" normalizeH="0" baseline="0" noProof="0" dirty="0" err="1">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G</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ithub</a:t>
            </a: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a:t>
            </a:r>
            <a:endParaRPr kumimoji="0" lang="en-US" altLang="zh-TW"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专业首席讲师群精华重点指导。</a:t>
            </a:r>
            <a:endPar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北京清华大学校园与北京中关村创业大街参访。</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助教分享讯息与协助。</a:t>
            </a:r>
            <a:endParaRPr kumimoji="0"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471805" marR="0" lvl="1" indent="-128905" algn="l" defTabSz="685800" rtl="0" eaLnBrk="0" fontAlgn="base" latinLnBrk="0" hangingPunct="0">
              <a:lnSpc>
                <a:spcPct val="120000"/>
              </a:lnSpc>
              <a:spcBef>
                <a:spcPct val="0"/>
              </a:spcBef>
              <a:spcAft>
                <a:spcPct val="0"/>
              </a:spcAft>
              <a:buClrTx/>
              <a:buSzTx/>
              <a:buFont typeface="Arial" panose="020B0604020202020204" pitchFamily="34" charset="0"/>
              <a:buChar char="•"/>
              <a:tabLst/>
              <a:defRPr/>
            </a:pPr>
            <a:endParaRPr kumimoji="0" lang="en-US" altLang="zh-CN"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49" name="文字方塊 48"/>
          <p:cNvSpPr txBox="1"/>
          <p:nvPr/>
        </p:nvSpPr>
        <p:spPr>
          <a:xfrm>
            <a:off x="3048048" y="1722031"/>
            <a:ext cx="1975855" cy="2492990"/>
          </a:xfrm>
          <a:prstGeom prst="rect">
            <a:avLst/>
          </a:prstGeom>
          <a:noFill/>
        </p:spPr>
        <p:txBody>
          <a:bodyPr wrap="square" rtlCol="0">
            <a:spAutoFit/>
          </a:bodyPr>
          <a:lstStyle/>
          <a:p>
            <a:pPr marL="285750" lvl="0" indent="-285750">
              <a:buFont typeface="Arial" panose="020B0604020202020204" pitchFamily="34" charset="0"/>
              <a:buChar char="•"/>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中国</a:t>
            </a:r>
            <a:r>
              <a:rPr kumimoji="1" lang="zh-CN"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美妆</a:t>
            </a:r>
            <a:r>
              <a:rPr kumimoji="1" lang="zh-TW"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网络</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广告的产业分析报告手册。</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indent="-285750">
              <a:buFont typeface="Arial" panose="020B0604020202020204" pitchFamily="34" charset="0"/>
              <a:buChar char="•"/>
              <a:defRPr/>
            </a:pPr>
            <a:r>
              <a:rPr kumimoji="1" lang="zh-TW"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中国</a:t>
            </a:r>
            <a:r>
              <a:rPr kumimoji="1" lang="zh-CN"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美妆</a:t>
            </a:r>
            <a:r>
              <a:rPr kumimoji="1" lang="zh-TW"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网络广告的产业分析报</a:t>
            </a:r>
            <a:r>
              <a:rPr kumimoji="1" lang="zh-TW" altLang="en-US" sz="12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告投影片。</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八份组员学习心得。</a:t>
            </a:r>
            <a:endPar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八份每日作业与学习报告。</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Worktile</a:t>
            </a:r>
            <a:r>
              <a:rPr kumimoji="0"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与</a:t>
            </a: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Wechat</a:t>
            </a:r>
            <a:r>
              <a:rPr kumimoji="0" lang="zh-CN" altLang="en-US"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学习数据</a:t>
            </a:r>
            <a:r>
              <a:rPr kumimoji="0" lang="zh-TW" altLang="en-US"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a:t>
            </a:r>
            <a:endParaRPr kumimoji="1" lang="en-US" altLang="zh-TW"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Github</a:t>
            </a:r>
            <a:r>
              <a:rPr kumimoji="0"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rPr>
              <a:t>活页夹。</a:t>
            </a:r>
            <a:endParaRPr kumimoji="0" lang="zh-CN" altLang="en-US" sz="1200" b="0" i="0" u="none" strike="noStrike" kern="1200" cap="none" spc="0" normalizeH="0" baseline="0" noProof="0" dirty="0" err="1"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sym typeface="+mn-ea"/>
            </a:endParaRPr>
          </a:p>
          <a:p>
            <a:pPr marL="285750" marR="0" lvl="0" indent="-285750"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zh-TW" altLang="en-US" sz="12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团队与个人</a:t>
            </a:r>
            <a:r>
              <a:rPr lang="en-US" altLang="zh-TW" sz="1200" dirty="0" smtClean="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Wiki</a:t>
            </a:r>
            <a:r>
              <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页面</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endPar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a:p>
            <a:pPr marL="285750" lvl="0" indent="-285750">
              <a:buFont typeface="Arial" panose="020B0604020202020204" pitchFamily="34" charset="0"/>
              <a:buChar char="•"/>
              <a:defRPr/>
            </a:pPr>
            <a:r>
              <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一份中国美妆</a:t>
            </a:r>
            <a:r>
              <a:rPr kumimoji="1" lang="zh-TW" altLang="en-US" sz="1200" dirty="0">
                <a:solidFill>
                  <a:srgbClr val="46101F"/>
                </a:solidFill>
                <a:latin typeface="新細明體" panose="02020500000000000000" pitchFamily="18" charset="-120"/>
                <a:ea typeface="新細明體" panose="02020500000000000000" pitchFamily="18" charset="-120"/>
                <a:cs typeface="Times New Roman" panose="02020603050405020304" pitchFamily="18" charset="0"/>
              </a:rPr>
              <a:t>网络</a:t>
            </a:r>
            <a:r>
              <a:rPr kumimoji="1" lang="zh-CN"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广告文献收集文档</a:t>
            </a:r>
            <a:r>
              <a:rPr kumimoji="1" lang="zh-TW" altLang="en-US" sz="1200" b="0" i="0" u="none" strike="noStrike" kern="1200" cap="none" spc="0" normalizeH="0" baseline="0" noProof="0" dirty="0" smtClean="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endParaRPr kumimoji="1" lang="zh-TW" altLang="en-US" sz="1200" b="0" i="0" u="none" strike="noStrike" kern="1200" cap="none" spc="0" normalizeH="0" baseline="0" noProof="0" dirty="0">
              <a:ln>
                <a:noFill/>
              </a:ln>
              <a:solidFill>
                <a:srgbClr val="46101F"/>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1" name="任意多边形 49"/>
          <p:cNvSpPr/>
          <p:nvPr/>
        </p:nvSpPr>
        <p:spPr>
          <a:xfrm rot="16200000" flipV="1">
            <a:off x="-1795250" y="1930474"/>
            <a:ext cx="4695179" cy="108228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DB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975" b="1" i="0" u="none" strike="noStrike" kern="1200" cap="none" spc="0" normalizeH="0" baseline="0" noProof="0">
              <a:ln>
                <a:noFill/>
              </a:ln>
              <a:solidFill>
                <a:srgbClr val="F1F3F2"/>
              </a:solidFill>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
        <p:nvSpPr>
          <p:cNvPr id="36" name="文本框 4"/>
          <p:cNvSpPr txBox="1"/>
          <p:nvPr/>
        </p:nvSpPr>
        <p:spPr>
          <a:xfrm>
            <a:off x="-47943" y="134973"/>
            <a:ext cx="923330" cy="5027130"/>
          </a:xfrm>
          <a:prstGeom prst="rect">
            <a:avLst/>
          </a:prstGeom>
          <a:noFill/>
        </p:spPr>
        <p:txBody>
          <a:bodyPr vert="eaVert" wrap="square" rtlCol="0">
            <a:spAutoFit/>
          </a:bodyPr>
          <a:lstStyle/>
          <a:p>
            <a:pPr lvl="0" algn="ctr">
              <a:defRPr/>
            </a:pPr>
            <a:r>
              <a:rPr lang="zh-TW" altLang="en-US" sz="2400" b="1" dirty="0">
                <a:solidFill>
                  <a:srgbClr val="000000"/>
                </a:solidFill>
                <a:latin typeface="新細明體" panose="02020500000000000000" pitchFamily="18" charset="-120"/>
                <a:ea typeface="新細明體" panose="02020500000000000000" pitchFamily="18" charset="-120"/>
                <a:cs typeface="Times New Roman" panose="02020603050405020304" pitchFamily="18" charset="0"/>
              </a:rPr>
              <a:t>中国美妆网络广</a:t>
            </a:r>
            <a:r>
              <a:rPr lang="zh-TW" altLang="en-US" sz="2400" b="1" dirty="0" smtClean="0">
                <a:solidFill>
                  <a:srgbClr val="000000"/>
                </a:solidFill>
                <a:latin typeface="新細明體" panose="02020500000000000000" pitchFamily="18" charset="-120"/>
                <a:ea typeface="新細明體" panose="02020500000000000000" pitchFamily="18" charset="-120"/>
                <a:cs typeface="Times New Roman" panose="02020603050405020304" pitchFamily="18" charset="0"/>
              </a:rPr>
              <a:t>告产</a:t>
            </a:r>
            <a:r>
              <a:rPr lang="zh-TW" altLang="en-US" sz="2400" b="1" dirty="0">
                <a:solidFill>
                  <a:srgbClr val="000000"/>
                </a:solidFill>
                <a:latin typeface="新細明體" panose="02020500000000000000" pitchFamily="18" charset="-120"/>
                <a:ea typeface="新細明體" panose="02020500000000000000" pitchFamily="18" charset="-120"/>
                <a:cs typeface="Times New Roman" panose="02020603050405020304" pitchFamily="18" charset="0"/>
              </a:rPr>
              <a:t>业分析报</a:t>
            </a:r>
            <a:r>
              <a:rPr lang="zh-TW" altLang="en-US" sz="2400" b="1" dirty="0" smtClean="0">
                <a:solidFill>
                  <a:srgbClr val="000000"/>
                </a:solidFill>
                <a:latin typeface="新細明體" panose="02020500000000000000" pitchFamily="18" charset="-120"/>
                <a:ea typeface="新細明體" panose="02020500000000000000" pitchFamily="18" charset="-120"/>
                <a:cs typeface="Times New Roman" panose="02020603050405020304" pitchFamily="18" charset="0"/>
              </a:rPr>
              <a:t>告</a:t>
            </a:r>
            <a:endParaRPr lang="en-US" altLang="zh-TW" sz="2400" b="1" dirty="0" smtClean="0">
              <a:solidFill>
                <a:srgbClr val="000000"/>
              </a:solidFill>
              <a:latin typeface="新細明體" panose="02020500000000000000" pitchFamily="18" charset="-120"/>
              <a:ea typeface="新細明體" panose="02020500000000000000" pitchFamily="18" charset="-120"/>
              <a:cs typeface="Times New Roman" panose="02020603050405020304" pitchFamily="18" charset="0"/>
            </a:endParaRPr>
          </a:p>
          <a:p>
            <a:pPr lvl="0" algn="ctr">
              <a:defRPr/>
            </a:pPr>
            <a:r>
              <a:rPr lang="en-US" altLang="zh-TW" sz="2400" b="1" dirty="0" smtClean="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rPr>
              <a:t>AD</a:t>
            </a:r>
            <a:r>
              <a:rPr lang="zh-TW" altLang="en-US" sz="2400" b="1" dirty="0" smtClean="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rPr>
              <a:t> </a:t>
            </a:r>
            <a:r>
              <a:rPr lang="en-US" altLang="zh-TW" sz="2400" b="1" dirty="0" smtClean="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rPr>
              <a:t>Virus</a:t>
            </a:r>
            <a:r>
              <a:rPr lang="zh-TW" altLang="en-US" sz="2400" b="1" dirty="0" smtClean="0">
                <a:solidFill>
                  <a:srgbClr val="000000"/>
                </a:solidFill>
                <a:effectLst>
                  <a:outerShdw blurRad="38100" dist="38100" dir="2700000" algn="tl">
                    <a:srgbClr val="000000">
                      <a:alpha val="43137"/>
                    </a:srgbClr>
                  </a:outerShdw>
                </a:effectLst>
                <a:latin typeface="新細明體" panose="02020500000000000000" pitchFamily="18" charset="-120"/>
                <a:ea typeface="新細明體" panose="02020500000000000000" pitchFamily="18" charset="-120"/>
                <a:cs typeface="Times New Roman" panose="02020603050405020304" pitchFamily="18" charset="0"/>
              </a:rPr>
              <a:t> </a:t>
            </a:r>
            <a:r>
              <a:rPr kumimoji="0" lang="zh-CN" altLang="en-US" sz="21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新細明體" panose="02020500000000000000" pitchFamily="18" charset="-120"/>
                <a:ea typeface="新細明體" panose="02020500000000000000" pitchFamily="18" charset="-120"/>
                <a:cs typeface="Times New Roman" panose="02020603050405020304" pitchFamily="18" charset="0"/>
              </a:rPr>
              <a:t>逻辑模型</a:t>
            </a:r>
            <a:r>
              <a:rPr kumimoji="0" lang="zh-TW" altLang="en-US" sz="21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新細明體" panose="02020500000000000000" pitchFamily="18" charset="-120"/>
                <a:ea typeface="新細明體" panose="02020500000000000000" pitchFamily="18" charset="-120"/>
                <a:cs typeface="Times New Roman" panose="02020603050405020304" pitchFamily="18" charset="0"/>
              </a:rPr>
              <a:t> </a:t>
            </a:r>
            <a:r>
              <a:rPr kumimoji="0" lang="en-US" altLang="zh-TW" sz="21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新細明體" panose="02020500000000000000" pitchFamily="18" charset="-120"/>
                <a:ea typeface="新細明體" panose="02020500000000000000" pitchFamily="18" charset="-120"/>
                <a:cs typeface="Times New Roman" panose="02020603050405020304" pitchFamily="18" charset="0"/>
              </a:rPr>
              <a:t>4.0</a:t>
            </a:r>
            <a:endParaRPr kumimoji="0" lang="zh-CN" altLang="en-US" sz="21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新細明體" panose="02020500000000000000" pitchFamily="18" charset="-12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02784339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3500"/>
          </a:xfrm>
          <a:prstGeom prst="rect">
            <a:avLst/>
          </a:prstGeom>
          <a:solidFill>
            <a:srgbClr val="E99A8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 name="矩形 5"/>
          <p:cNvSpPr>
            <a:spLocks noChangeArrowheads="1"/>
          </p:cNvSpPr>
          <p:nvPr/>
        </p:nvSpPr>
        <p:spPr bwMode="auto">
          <a:xfrm>
            <a:off x="0" y="2166938"/>
            <a:ext cx="9144000" cy="449262"/>
          </a:xfrm>
          <a:prstGeom prst="rect">
            <a:avLst/>
          </a:prstGeom>
          <a:solidFill>
            <a:srgbClr val="E3826B"/>
          </a:solidFill>
          <a:ln>
            <a:noFill/>
          </a:ln>
        </p:spPr>
        <p:txBody>
          <a:bodyPr lIns="68580" tIns="34290" rIns="68580" bIns="34290" anchor="ctr"/>
          <a:lstStyle/>
          <a:p>
            <a:pPr algn="ctr"/>
            <a:endParaRPr lang="zh-CN" altLang="zh-CN">
              <a:solidFill>
                <a:srgbClr val="FFFFFF"/>
              </a:solidFill>
            </a:endParaRPr>
          </a:p>
        </p:txBody>
      </p:sp>
      <p:sp>
        <p:nvSpPr>
          <p:cNvPr id="5" name="TextBox 3"/>
          <p:cNvSpPr>
            <a:spLocks noChangeArrowheads="1"/>
          </p:cNvSpPr>
          <p:nvPr/>
        </p:nvSpPr>
        <p:spPr bwMode="auto">
          <a:xfrm>
            <a:off x="26988" y="-1433512"/>
            <a:ext cx="3674324" cy="807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ltLang="zh-CN" sz="52000" dirty="0">
                <a:solidFill>
                  <a:schemeClr val="bg1"/>
                </a:solidFill>
                <a:latin typeface="Impact" panose="020B0806030902050204" pitchFamily="34" charset="0"/>
                <a:sym typeface="Impact" panose="020B0806030902050204" pitchFamily="34" charset="0"/>
              </a:rPr>
              <a:t>3</a:t>
            </a:r>
            <a:endParaRPr lang="zh-CN" altLang="en-US" sz="52000" dirty="0">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3578226" y="2155825"/>
            <a:ext cx="5178425" cy="4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r>
              <a:rPr lang="zh-TW" altLang="en-US" sz="2400" dirty="0" smtClean="0">
                <a:solidFill>
                  <a:schemeClr val="bg1"/>
                </a:solidFill>
                <a:ea typeface="微软雅黑" panose="020B0503020204020204" pitchFamily="34" charset="-122"/>
                <a:sym typeface="Arial" panose="020B0604020202020204" pitchFamily="34" charset="0"/>
              </a:rPr>
              <a:t>发展背景</a:t>
            </a:r>
            <a:endParaRPr lang="zh-CN" altLang="en-US" sz="2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6052161" y="1397001"/>
            <a:ext cx="2704490" cy="74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r"/>
            <a:r>
              <a:rPr lang="en-US" altLang="zh-CN" sz="4400" dirty="0">
                <a:solidFill>
                  <a:schemeClr val="bg1"/>
                </a:solidFill>
                <a:latin typeface="Impact" panose="020B0806030902050204" pitchFamily="34" charset="0"/>
                <a:sym typeface="Impact" panose="020B0806030902050204" pitchFamily="34" charset="0"/>
              </a:rPr>
              <a:t>PART THREE</a:t>
            </a:r>
            <a:endParaRPr lang="zh-CN" altLang="en-US" sz="44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7404406" y="2692400"/>
            <a:ext cx="1891246"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en-US" altLang="zh-CN" sz="1200" dirty="0" smtClean="0">
                <a:solidFill>
                  <a:schemeClr val="bg1"/>
                </a:solidFill>
                <a:latin typeface="微软雅黑" panose="020B0503020204020204" pitchFamily="34" charset="-122"/>
                <a:sym typeface="微软雅黑" panose="020B0503020204020204" pitchFamily="34" charset="-122"/>
              </a:rPr>
              <a:t>3.1 </a:t>
            </a:r>
            <a:r>
              <a:rPr lang="zh-CN" altLang="zh-TW" sz="1200" dirty="0" smtClean="0">
                <a:solidFill>
                  <a:schemeClr val="bg1"/>
                </a:solidFill>
                <a:latin typeface="微软雅黑" panose="020B0503020204020204" pitchFamily="34" charset="-122"/>
              </a:rPr>
              <a:t>网</a:t>
            </a:r>
            <a:r>
              <a:rPr lang="zh-CN" altLang="zh-TW" sz="1200" dirty="0">
                <a:solidFill>
                  <a:schemeClr val="bg1"/>
                </a:solidFill>
                <a:latin typeface="微软雅黑" panose="020B0503020204020204" pitchFamily="34" charset="-122"/>
              </a:rPr>
              <a:t>络广告定义</a:t>
            </a:r>
            <a:endParaRPr lang="zh-TW" altLang="zh-TW" sz="1200" dirty="0">
              <a:solidFill>
                <a:schemeClr val="bg1"/>
              </a:solidFill>
              <a:latin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rPr>
              <a:t>3.2 </a:t>
            </a:r>
            <a:r>
              <a:rPr lang="zh-CN" altLang="zh-TW" sz="1200" dirty="0" smtClean="0">
                <a:solidFill>
                  <a:schemeClr val="bg1"/>
                </a:solidFill>
                <a:latin typeface="微软雅黑" panose="020B0503020204020204" pitchFamily="34" charset="-122"/>
              </a:rPr>
              <a:t>中</a:t>
            </a:r>
            <a:r>
              <a:rPr lang="zh-CN" altLang="zh-TW" sz="1200" dirty="0">
                <a:solidFill>
                  <a:schemeClr val="bg1"/>
                </a:solidFill>
                <a:latin typeface="微软雅黑" panose="020B0503020204020204" pitchFamily="34" charset="-122"/>
              </a:rPr>
              <a:t>国网络广告发展史</a:t>
            </a:r>
            <a:r>
              <a:rPr lang="en-US" altLang="zh-CN" sz="1200" dirty="0" smtClean="0">
                <a:solidFill>
                  <a:schemeClr val="bg1"/>
                </a:solidFill>
                <a:latin typeface="微软雅黑" panose="020B0503020204020204" pitchFamily="34" charset="-122"/>
                <a:sym typeface="微软雅黑" panose="020B0503020204020204" pitchFamily="34" charset="-122"/>
              </a:rPr>
              <a:t> </a:t>
            </a:r>
            <a:endParaRPr lang="en-US" altLang="zh-TW" sz="1200" dirty="0" smtClean="0">
              <a:solidFill>
                <a:schemeClr val="bg1"/>
              </a:solidFill>
              <a:latin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71173433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3741</TotalTime>
  <Words>2650</Words>
  <Application>Microsoft Office PowerPoint</Application>
  <PresentationFormat>如螢幕大小 (16:9)</PresentationFormat>
  <Paragraphs>275</Paragraphs>
  <Slides>29</Slides>
  <Notes>15</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29</vt:i4>
      </vt:variant>
    </vt:vector>
  </HeadingPairs>
  <TitlesOfParts>
    <vt:vector size="44" baseType="lpstr">
      <vt:lpstr>-apple-system-font</vt:lpstr>
      <vt:lpstr>Kozuka Gothic Pr6N B</vt:lpstr>
      <vt:lpstr>Kozuka Gothic Pr6N H</vt:lpstr>
      <vt:lpstr>Microsoft YaHei</vt:lpstr>
      <vt:lpstr>SimSun</vt:lpstr>
      <vt:lpstr>微軟正黑體</vt:lpstr>
      <vt:lpstr>新細明體</vt:lpstr>
      <vt:lpstr>標楷體</vt:lpstr>
      <vt:lpstr>Algerian</vt:lpstr>
      <vt:lpstr>Arial</vt:lpstr>
      <vt:lpstr>Calibri</vt:lpstr>
      <vt:lpstr>Impact</vt:lpstr>
      <vt:lpstr>Times New Roman</vt:lpstr>
      <vt:lpstr>Wingdings 2</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PRL727</dc:creator>
  <cp:lastModifiedBy>DALab</cp:lastModifiedBy>
  <cp:revision>238</cp:revision>
  <dcterms:created xsi:type="dcterms:W3CDTF">2017-01-13T11:41:25Z</dcterms:created>
  <dcterms:modified xsi:type="dcterms:W3CDTF">2017-08-13T01:23:17Z</dcterms:modified>
</cp:coreProperties>
</file>