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304" r:id="rId2"/>
    <p:sldId id="305" r:id="rId3"/>
    <p:sldId id="300" r:id="rId4"/>
    <p:sldId id="306" r:id="rId5"/>
    <p:sldId id="307" r:id="rId6"/>
    <p:sldId id="308" r:id="rId7"/>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C00"/>
    <a:srgbClr val="F1F3F2"/>
    <a:srgbClr val="1E1E1E"/>
    <a:srgbClr val="282828"/>
    <a:srgbClr val="000000"/>
    <a:srgbClr val="DBB76C"/>
    <a:srgbClr val="E2C044"/>
    <a:srgbClr val="D6AC58"/>
    <a:srgbClr val="D5B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p:restoredTop sz="94676"/>
  </p:normalViewPr>
  <p:slideViewPr>
    <p:cSldViewPr snapToGrid="0">
      <p:cViewPr>
        <p:scale>
          <a:sx n="100" d="100"/>
          <a:sy n="100" d="100"/>
        </p:scale>
        <p:origin x="760" y="832"/>
      </p:cViewPr>
      <p:guideLst>
        <p:guide orient="horz" pos="1597"/>
        <p:guide pos="2880"/>
        <p:guide pos="249"/>
      </p:guideLst>
    </p:cSldViewPr>
  </p:slideViewPr>
  <p:outlineViewPr>
    <p:cViewPr>
      <p:scale>
        <a:sx n="33" d="100"/>
        <a:sy n="33" d="100"/>
      </p:scale>
      <p:origin x="0" y="-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F6222-585D-F844-8D2B-B48F1C5C99D0}" type="datetimeFigureOut">
              <a:rPr lang="en-US" smtClean="0"/>
              <a:pPr/>
              <a:t>8/7/17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55017-8F17-8C4B-BBBD-30F3B1AEEB12}" type="slidenum">
              <a:rPr lang="en-US" smtClean="0"/>
              <a:pPr/>
              <a:t>‹#›</a:t>
            </a:fld>
            <a:endParaRPr lang="en-US"/>
          </a:p>
        </p:txBody>
      </p:sp>
    </p:spTree>
    <p:extLst>
      <p:ext uri="{BB962C8B-B14F-4D97-AF65-F5344CB8AC3E}">
        <p14:creationId xmlns:p14="http://schemas.microsoft.com/office/powerpoint/2010/main" val="44925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2017/8/7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2017/8/7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2017/8/7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2017/8/7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2017/8/7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2017/8/7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2017/8/7</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toyhouse.cc/wiki/index.php/%E9%81%8A%E5%90%A7_YouBar" TargetMode="Externa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752600"/>
            <a:ext cx="7886700" cy="1130300"/>
          </a:xfrm>
        </p:spPr>
        <p:txBody>
          <a:bodyPr anchor="ctr"/>
          <a:lstStyle/>
          <a:p>
            <a:pPr algn="ctr"/>
            <a:r>
              <a:rPr lang="zh-CN" altLang="en-US" b="1" dirty="0" smtClean="0">
                <a:solidFill>
                  <a:schemeClr val="bg1"/>
                </a:solidFill>
              </a:rPr>
              <a:t>游吧 </a:t>
            </a:r>
            <a:r>
              <a:rPr lang="en-US" altLang="zh-CN" b="1" dirty="0" err="1" smtClean="0">
                <a:solidFill>
                  <a:schemeClr val="bg1"/>
                </a:solidFill>
              </a:rPr>
              <a:t>YouBar</a:t>
            </a:r>
            <a:endParaRPr lang="en-US" b="1" dirty="0">
              <a:solidFill>
                <a:schemeClr val="bg1"/>
              </a:solidFill>
            </a:endParaRPr>
          </a:p>
        </p:txBody>
      </p:sp>
      <p:sp>
        <p:nvSpPr>
          <p:cNvPr id="3" name="Text Placeholder 2"/>
          <p:cNvSpPr>
            <a:spLocks noGrp="1"/>
          </p:cNvSpPr>
          <p:nvPr>
            <p:ph type="body" idx="1"/>
          </p:nvPr>
        </p:nvSpPr>
        <p:spPr>
          <a:xfrm>
            <a:off x="623888" y="3098800"/>
            <a:ext cx="7886700" cy="1125538"/>
          </a:xfrm>
        </p:spPr>
        <p:txBody>
          <a:bodyPr/>
          <a:lstStyle/>
          <a:p>
            <a:pPr algn="ctr"/>
            <a:r>
              <a:rPr lang="zh-CN" altLang="en-US" sz="3600" dirty="0" smtClean="0">
                <a:solidFill>
                  <a:schemeClr val="bg1"/>
                </a:solidFill>
              </a:rPr>
              <a:t>旅游组</a:t>
            </a:r>
            <a:endParaRPr lang="en-US" sz="3600" dirty="0">
              <a:solidFill>
                <a:schemeClr val="bg1"/>
              </a:solidFill>
            </a:endParaRPr>
          </a:p>
        </p:txBody>
      </p:sp>
      <p:cxnSp>
        <p:nvCxnSpPr>
          <p:cNvPr id="5" name="Straight Connector 4"/>
          <p:cNvCxnSpPr/>
          <p:nvPr/>
        </p:nvCxnSpPr>
        <p:spPr bwMode="auto">
          <a:xfrm>
            <a:off x="2070100" y="2921000"/>
            <a:ext cx="5105400" cy="0"/>
          </a:xfrm>
          <a:prstGeom prst="line">
            <a:avLst/>
          </a:prstGeom>
          <a:solidFill>
            <a:schemeClr val="accent1"/>
          </a:solidFill>
          <a:ln w="762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313714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552700" y="2654300"/>
            <a:ext cx="4064000" cy="2374900"/>
          </a:xfrm>
          <a:prstGeom prst="roundRect">
            <a:avLst/>
          </a:prstGeom>
          <a:solidFill>
            <a:srgbClr val="1E1E1E"/>
          </a:solidFill>
          <a:ln w="76200" cap="flat" cmpd="sng" algn="ctr">
            <a:solidFill>
              <a:srgbClr val="F7B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3000" b="1" dirty="0" smtClean="0">
                <a:solidFill>
                  <a:schemeClr val="bg1"/>
                </a:solidFill>
              </a:rPr>
              <a:t>产品发想 </a:t>
            </a:r>
            <a:r>
              <a:rPr lang="zh-CN" altLang="en-US" sz="3000" b="1" dirty="0" smtClean="0">
                <a:solidFill>
                  <a:schemeClr val="bg1"/>
                </a:solidFill>
              </a:rPr>
              <a:t>及</a:t>
            </a:r>
            <a:r>
              <a:rPr lang="zh-CN" altLang="en-US" sz="3000" b="1" dirty="0" smtClean="0">
                <a:solidFill>
                  <a:schemeClr val="bg1"/>
                </a:solidFill>
              </a:rPr>
              <a:t> 逻辑模型</a:t>
            </a:r>
            <a:endParaRPr lang="en-US" altLang="zh-CN" sz="3000" b="1" dirty="0" smtClean="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endParaRPr lang="en-US" altLang="zh-CN" sz="3000" b="1" dirty="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2500" b="1" dirty="0" smtClean="0">
                <a:solidFill>
                  <a:schemeClr val="bg1"/>
                </a:solidFill>
              </a:rPr>
              <a:t>张兆瑞</a:t>
            </a:r>
            <a:endParaRPr lang="en-US" altLang="zh-CN" sz="2500" b="1" dirty="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2500" b="1" dirty="0" smtClean="0">
                <a:solidFill>
                  <a:schemeClr val="bg1"/>
                </a:solidFill>
              </a:rPr>
              <a:t>王清宇</a:t>
            </a:r>
            <a:endParaRPr lang="en-US" altLang="zh-CN" sz="2500" b="1" dirty="0" smtClean="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2500" b="1" dirty="0" smtClean="0">
                <a:solidFill>
                  <a:schemeClr val="bg1"/>
                </a:solidFill>
              </a:rPr>
              <a:t>张嘉玮</a:t>
            </a:r>
          </a:p>
        </p:txBody>
      </p:sp>
      <p:sp>
        <p:nvSpPr>
          <p:cNvPr id="3" name="Rounded Rectangle 2"/>
          <p:cNvSpPr/>
          <p:nvPr/>
        </p:nvSpPr>
        <p:spPr bwMode="auto">
          <a:xfrm>
            <a:off x="6769100" y="2654300"/>
            <a:ext cx="2286000" cy="2374900"/>
          </a:xfrm>
          <a:prstGeom prst="roundRect">
            <a:avLst/>
          </a:prstGeom>
          <a:solidFill>
            <a:srgbClr val="1E1E1E"/>
          </a:solidFill>
          <a:ln w="76200" cap="flat" cmpd="sng" algn="ctr">
            <a:solidFill>
              <a:srgbClr val="F7B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en-US" altLang="zh-CN" sz="3000" b="1" dirty="0" smtClean="0">
                <a:solidFill>
                  <a:schemeClr val="bg1"/>
                </a:solidFill>
              </a:rPr>
              <a:t>WIKI</a:t>
            </a:r>
            <a:r>
              <a:rPr lang="zh-CN" altLang="en-US" sz="3000" b="1" dirty="0" smtClean="0">
                <a:solidFill>
                  <a:schemeClr val="bg1"/>
                </a:solidFill>
              </a:rPr>
              <a:t> 编辑</a:t>
            </a:r>
            <a:endParaRPr lang="en-US" altLang="zh-CN" sz="2500" b="1" dirty="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endParaRPr lang="en-US" altLang="zh-CN" sz="2500" b="1" dirty="0" smtClean="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2500" b="1" dirty="0" smtClean="0">
                <a:solidFill>
                  <a:schemeClr val="bg1"/>
                </a:solidFill>
              </a:rPr>
              <a:t>吴东翰</a:t>
            </a:r>
          </a:p>
        </p:txBody>
      </p:sp>
      <p:sp>
        <p:nvSpPr>
          <p:cNvPr id="4" name="Rounded Rectangle 3"/>
          <p:cNvSpPr/>
          <p:nvPr/>
        </p:nvSpPr>
        <p:spPr bwMode="auto">
          <a:xfrm>
            <a:off x="114300" y="2654300"/>
            <a:ext cx="2286000" cy="2374900"/>
          </a:xfrm>
          <a:prstGeom prst="roundRect">
            <a:avLst/>
          </a:prstGeom>
          <a:solidFill>
            <a:srgbClr val="1E1E1E"/>
          </a:solidFill>
          <a:ln w="76200" cap="flat" cmpd="sng" algn="ctr">
            <a:solidFill>
              <a:srgbClr val="F7B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3000" b="1" dirty="0" smtClean="0">
                <a:solidFill>
                  <a:schemeClr val="bg1"/>
                </a:solidFill>
              </a:rPr>
              <a:t>产业分析报告大纲</a:t>
            </a:r>
            <a:endParaRPr lang="en-US" altLang="zh-CN" sz="2500" b="1" dirty="0" smtClean="0">
              <a:solidFill>
                <a:schemeClr val="bg1"/>
              </a:solidFill>
            </a:endParaRPr>
          </a:p>
          <a:p>
            <a:pPr algn="ctr"/>
            <a:endParaRPr lang="en-US" altLang="zh-CN" sz="2500" b="1" dirty="0" smtClean="0">
              <a:solidFill>
                <a:schemeClr val="bg1"/>
              </a:solidFill>
            </a:endParaRPr>
          </a:p>
          <a:p>
            <a:pPr algn="ctr"/>
            <a:r>
              <a:rPr lang="zh-CN" altLang="en-US" sz="2500" b="1" dirty="0" smtClean="0">
                <a:solidFill>
                  <a:schemeClr val="bg1"/>
                </a:solidFill>
              </a:rPr>
              <a:t>宋思璇</a:t>
            </a:r>
            <a:endParaRPr lang="en-US" altLang="zh-CN" sz="2500" b="1" dirty="0" smtClean="0">
              <a:solidFill>
                <a:schemeClr val="bg1"/>
              </a:solidFill>
            </a:endParaRPr>
          </a:p>
          <a:p>
            <a:pPr algn="ctr"/>
            <a:r>
              <a:rPr lang="zh-CN" altLang="en-US" sz="2500" b="1" dirty="0">
                <a:solidFill>
                  <a:schemeClr val="bg1"/>
                </a:solidFill>
              </a:rPr>
              <a:t>朱致陞</a:t>
            </a:r>
            <a:endParaRPr lang="zh-CN" altLang="en-US" sz="2500" b="1" dirty="0" smtClean="0">
              <a:solidFill>
                <a:schemeClr val="bg1"/>
              </a:solidFill>
            </a:endParaRPr>
          </a:p>
        </p:txBody>
      </p:sp>
      <p:sp>
        <p:nvSpPr>
          <p:cNvPr id="5" name="Rounded Rectangle 4"/>
          <p:cNvSpPr/>
          <p:nvPr/>
        </p:nvSpPr>
        <p:spPr bwMode="auto">
          <a:xfrm>
            <a:off x="2641600" y="177800"/>
            <a:ext cx="3886200" cy="1828800"/>
          </a:xfrm>
          <a:prstGeom prst="roundRect">
            <a:avLst/>
          </a:prstGeom>
          <a:solidFill>
            <a:srgbClr val="1E1E1E"/>
          </a:solidFill>
          <a:ln w="76200" cap="flat" cmpd="sng" algn="ctr">
            <a:solidFill>
              <a:srgbClr val="F7B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3000" b="1" dirty="0" smtClean="0">
                <a:solidFill>
                  <a:schemeClr val="bg1"/>
                </a:solidFill>
              </a:rPr>
              <a:t>大方向 及 进度追踪</a:t>
            </a:r>
            <a:endParaRPr lang="en-US" altLang="zh-CN" sz="2500" b="1" dirty="0" smtClean="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endParaRPr lang="en-US" altLang="zh-CN" sz="2500" b="1" dirty="0" smtClean="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2500" b="1" dirty="0" smtClean="0">
                <a:solidFill>
                  <a:schemeClr val="bg1"/>
                </a:solidFill>
              </a:rPr>
              <a:t>朱文豐</a:t>
            </a:r>
            <a:endParaRPr lang="en-US" altLang="zh-CN" sz="2500" b="1" dirty="0" smtClean="0">
              <a:solidFill>
                <a:schemeClr val="bg1"/>
              </a:solidFill>
            </a:endParaRPr>
          </a:p>
          <a:p>
            <a:pPr algn="ctr"/>
            <a:r>
              <a:rPr lang="zh-CN" altLang="en-US" sz="2500" b="1" dirty="0">
                <a:solidFill>
                  <a:schemeClr val="bg1"/>
                </a:solidFill>
              </a:rPr>
              <a:t>林柏鋐</a:t>
            </a:r>
            <a:endParaRPr lang="en-US" altLang="zh-CN" sz="2500" b="1" dirty="0" smtClean="0">
              <a:solidFill>
                <a:schemeClr val="bg1"/>
              </a:solidFill>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endParaRPr lang="zh-CN" altLang="en-US" sz="2500" b="1" dirty="0" smtClean="0">
              <a:solidFill>
                <a:schemeClr val="bg1"/>
              </a:solidFill>
            </a:endParaRPr>
          </a:p>
        </p:txBody>
      </p:sp>
      <p:cxnSp>
        <p:nvCxnSpPr>
          <p:cNvPr id="7" name="Straight Connector 6"/>
          <p:cNvCxnSpPr/>
          <p:nvPr/>
        </p:nvCxnSpPr>
        <p:spPr bwMode="auto">
          <a:xfrm flipH="1">
            <a:off x="1231900" y="2273300"/>
            <a:ext cx="6743700" cy="0"/>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a:stCxn id="5" idx="2"/>
            <a:endCxn id="2" idx="0"/>
          </p:cNvCxnSpPr>
          <p:nvPr/>
        </p:nvCxnSpPr>
        <p:spPr bwMode="auto">
          <a:xfrm>
            <a:off x="4584700" y="2006600"/>
            <a:ext cx="0" cy="647700"/>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a:endCxn id="10" idx="0"/>
          </p:cNvCxnSpPr>
          <p:nvPr/>
        </p:nvCxnSpPr>
        <p:spPr bwMode="auto">
          <a:xfrm flipV="1">
            <a:off x="7975600" y="2273300"/>
            <a:ext cx="0" cy="323850"/>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flipV="1">
            <a:off x="1206500" y="2273300"/>
            <a:ext cx="0" cy="323850"/>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284694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358290" y="1258087"/>
            <a:ext cx="7519087" cy="3260102"/>
            <a:chOff x="1788158" y="1716959"/>
            <a:chExt cx="8453113" cy="4346802"/>
          </a:xfrm>
        </p:grpSpPr>
        <p:grpSp>
          <p:nvGrpSpPr>
            <p:cNvPr id="7" name="组合 6"/>
            <p:cNvGrpSpPr/>
            <p:nvPr/>
          </p:nvGrpSpPr>
          <p:grpSpPr>
            <a:xfrm>
              <a:off x="1788158" y="1717895"/>
              <a:ext cx="8453113"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9" name="直角三角形 8"/>
            <p:cNvSpPr/>
            <p:nvPr/>
          </p:nvSpPr>
          <p:spPr>
            <a:xfrm rot="5400000" flipV="1">
              <a:off x="3377222"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7" name="直角三角形 26"/>
            <p:cNvSpPr/>
            <p:nvPr/>
          </p:nvSpPr>
          <p:spPr>
            <a:xfrm rot="5400000" flipV="1">
              <a:off x="5522586"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8" name="直角三角形 27"/>
            <p:cNvSpPr/>
            <p:nvPr/>
          </p:nvSpPr>
          <p:spPr>
            <a:xfrm rot="5400000" flipV="1">
              <a:off x="7600819"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8" name="Rounded Rectangle 7"/>
          <p:cNvSpPr/>
          <p:nvPr/>
        </p:nvSpPr>
        <p:spPr>
          <a:xfrm>
            <a:off x="1266928" y="715956"/>
            <a:ext cx="7701812"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4" name="Rounded Rectangle 3"/>
          <p:cNvSpPr/>
          <p:nvPr/>
        </p:nvSpPr>
        <p:spPr>
          <a:xfrm>
            <a:off x="1266928" y="116554"/>
            <a:ext cx="7701812" cy="535382"/>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rgbClr val="F1F3F2"/>
              </a:solidFill>
              <a:latin typeface="Lantinghei SC Demibold" charset="-122"/>
              <a:ea typeface="Lantinghei SC Demibold" charset="-122"/>
              <a:cs typeface="Lantinghei SC Demibold" charset="-122"/>
            </a:endParaRPr>
          </a:p>
        </p:txBody>
      </p:sp>
      <p:sp>
        <p:nvSpPr>
          <p:cNvPr id="16" name="Rounded Rectangle 15"/>
          <p:cNvSpPr/>
          <p:nvPr/>
        </p:nvSpPr>
        <p:spPr>
          <a:xfrm>
            <a:off x="1266927" y="4562403"/>
            <a:ext cx="7701813"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18" name="Rounded Rectangle 7"/>
          <p:cNvSpPr/>
          <p:nvPr/>
        </p:nvSpPr>
        <p:spPr>
          <a:xfrm>
            <a:off x="1266928" y="709779"/>
            <a:ext cx="1015096"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目标</a:t>
            </a:r>
            <a:endParaRPr lang="en-US" sz="2100" b="1" dirty="0">
              <a:solidFill>
                <a:srgbClr val="F1F3F2"/>
              </a:solidFill>
              <a:latin typeface="Lantinghei SC Demibold" charset="-122"/>
              <a:ea typeface="Lantinghei SC Demibold" charset="-122"/>
              <a:cs typeface="Lantinghei SC Demibold" charset="-122"/>
            </a:endParaRPr>
          </a:p>
        </p:txBody>
      </p:sp>
      <p:sp>
        <p:nvSpPr>
          <p:cNvPr id="19" name="Rounded Rectangle 7"/>
          <p:cNvSpPr/>
          <p:nvPr/>
        </p:nvSpPr>
        <p:spPr>
          <a:xfrm>
            <a:off x="1266927" y="116554"/>
            <a:ext cx="1015097"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背景</a:t>
            </a:r>
            <a:endParaRPr lang="en-US" sz="2100" b="1" dirty="0">
              <a:solidFill>
                <a:srgbClr val="F1F3F2"/>
              </a:solidFill>
              <a:latin typeface="Lantinghei SC Demibold" charset="-122"/>
              <a:ea typeface="Lantinghei SC Demibold" charset="-122"/>
              <a:cs typeface="Lantinghei SC Demibold" charset="-122"/>
            </a:endParaRPr>
          </a:p>
        </p:txBody>
      </p:sp>
      <p:sp>
        <p:nvSpPr>
          <p:cNvPr id="22" name="Rounded Rectangle 7"/>
          <p:cNvSpPr/>
          <p:nvPr/>
        </p:nvSpPr>
        <p:spPr>
          <a:xfrm>
            <a:off x="1287984" y="4562403"/>
            <a:ext cx="1376641"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外部因素</a:t>
            </a:r>
            <a:endParaRPr lang="en-US" sz="2100" b="1" dirty="0">
              <a:solidFill>
                <a:srgbClr val="F1F3F2"/>
              </a:solidFill>
              <a:latin typeface="Lantinghei SC Demibold" charset="-122"/>
              <a:ea typeface="Lantinghei SC Demibold" charset="-122"/>
              <a:cs typeface="Lantinghei SC Demibold" charset="-122"/>
            </a:endParaRPr>
          </a:p>
        </p:txBody>
      </p:sp>
      <p:sp>
        <p:nvSpPr>
          <p:cNvPr id="50" name="任意多边形 49"/>
          <p:cNvSpPr/>
          <p:nvPr/>
        </p:nvSpPr>
        <p:spPr>
          <a:xfrm rot="16200000" flipV="1">
            <a:off x="-1806680" y="1802839"/>
            <a:ext cx="4695179" cy="108228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51" name="任意多边形 50"/>
          <p:cNvSpPr/>
          <p:nvPr/>
        </p:nvSpPr>
        <p:spPr>
          <a:xfrm rot="16200000" flipV="1">
            <a:off x="-1857786" y="2200057"/>
            <a:ext cx="4797389" cy="108228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cxnSp>
        <p:nvCxnSpPr>
          <p:cNvPr id="52" name="直接连接符 51"/>
          <p:cNvCxnSpPr/>
          <p:nvPr/>
        </p:nvCxnSpPr>
        <p:spPr>
          <a:xfrm rot="16200000" flipV="1">
            <a:off x="-336633" y="485640"/>
            <a:ext cx="1814306" cy="82740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089" y="889256"/>
            <a:ext cx="553998" cy="3661181"/>
          </a:xfrm>
          <a:prstGeom prst="rect">
            <a:avLst/>
          </a:prstGeom>
          <a:noFill/>
        </p:spPr>
        <p:txBody>
          <a:bodyPr vert="eaVert" wrap="square" rtlCol="0">
            <a:spAutoFit/>
          </a:bodyPr>
          <a:lstStyle/>
          <a:p>
            <a:pPr algn="ctr"/>
            <a:r>
              <a:rPr lang="zh-CN" altLang="en-US" sz="2400" b="1" dirty="0" smtClean="0">
                <a:solidFill>
                  <a:srgbClr val="F1F3F2"/>
                </a:solidFill>
                <a:latin typeface="Lantinghei SC Demibold" charset="-122"/>
                <a:ea typeface="Lantinghei SC Demibold" charset="-122"/>
                <a:cs typeface="Lantinghei SC Demibold" charset="-122"/>
              </a:rPr>
              <a:t> </a:t>
            </a:r>
            <a:r>
              <a:rPr lang="en-US" altLang="zh-CN" sz="2400" b="1" dirty="0" err="1" smtClean="0">
                <a:solidFill>
                  <a:srgbClr val="F1F3F2"/>
                </a:solidFill>
                <a:latin typeface="Lantinghei SC Demibold" charset="-122"/>
                <a:ea typeface="Lantinghei SC Demibold" charset="-122"/>
                <a:cs typeface="Lantinghei SC Demibold" charset="-122"/>
              </a:rPr>
              <a:t>YouBar</a:t>
            </a:r>
            <a:r>
              <a:rPr lang="zh-CN" altLang="en-US" sz="2400" b="1" dirty="0" smtClean="0">
                <a:solidFill>
                  <a:srgbClr val="F1F3F2"/>
                </a:solidFill>
                <a:latin typeface="Lantinghei SC Demibold" charset="-122"/>
                <a:ea typeface="Lantinghei SC Demibold" charset="-122"/>
                <a:cs typeface="Lantinghei SC Demibold" charset="-122"/>
              </a:rPr>
              <a:t> 逻辑</a:t>
            </a:r>
            <a:r>
              <a:rPr lang="zh-CN" altLang="en-US" sz="2400" b="1" dirty="0">
                <a:solidFill>
                  <a:srgbClr val="F1F3F2"/>
                </a:solidFill>
                <a:latin typeface="Lantinghei SC Demibold" charset="-122"/>
                <a:ea typeface="Lantinghei SC Demibold" charset="-122"/>
                <a:cs typeface="Lantinghei SC Demibold" charset="-122"/>
              </a:rPr>
              <a:t>模型</a:t>
            </a:r>
          </a:p>
        </p:txBody>
      </p:sp>
      <p:sp>
        <p:nvSpPr>
          <p:cNvPr id="31" name="Rectangle 11"/>
          <p:cNvSpPr/>
          <p:nvPr/>
        </p:nvSpPr>
        <p:spPr>
          <a:xfrm>
            <a:off x="7108440" y="1760532"/>
            <a:ext cx="1855797" cy="3000821"/>
          </a:xfrm>
          <a:prstGeom prst="rect">
            <a:avLst/>
          </a:prstGeom>
        </p:spPr>
        <p:txBody>
          <a:bodyPr wrap="square">
            <a:spAutoFit/>
          </a:bodyPr>
          <a:lstStyle/>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開發及設計 </a:t>
            </a:r>
            <a:r>
              <a:rPr lang="en-US" altLang="zh-TW" sz="900" dirty="0" smtClean="0">
                <a:solidFill>
                  <a:srgbClr val="F1F3F2"/>
                </a:solidFill>
                <a:latin typeface="Lantinghei SC Extralight" charset="-122"/>
                <a:ea typeface="Lantinghei SC Extralight" charset="-122"/>
                <a:cs typeface="Lantinghei SC Extralight" charset="-122"/>
              </a:rPr>
              <a:t>APP</a:t>
            </a:r>
            <a:r>
              <a:rPr lang="zh-TW" altLang="en-US" sz="900" dirty="0" smtClean="0">
                <a:solidFill>
                  <a:srgbClr val="F1F3F2"/>
                </a:solidFill>
                <a:latin typeface="Lantinghei SC Extralight" charset="-122"/>
                <a:ea typeface="Lantinghei SC Extralight" charset="-122"/>
                <a:cs typeface="Lantinghei SC Extralight" charset="-122"/>
              </a:rPr>
              <a:t> 之成本</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旅遊視頻供應</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a:solidFill>
                  <a:schemeClr val="bg1"/>
                </a:solidFill>
                <a:latin typeface="Lantinghei SC Demibold"/>
                <a:ea typeface="Lantinghei SC Extralight" charset="-122"/>
                <a:cs typeface="Lantinghei SC Demibold"/>
              </a:rPr>
              <a:t>資金開發軟件及宣傳</a:t>
            </a:r>
          </a:p>
          <a:p>
            <a:pPr marL="128588" lvl="1" indent="-128588" fontAlgn="auto">
              <a:lnSpc>
                <a:spcPct val="150000"/>
              </a:lnSpc>
              <a:spcBef>
                <a:spcPts val="0"/>
              </a:spcBef>
              <a:spcAft>
                <a:spcPts val="0"/>
              </a:spcAft>
              <a:buFont typeface="Arial" charset="0"/>
              <a:buChar char="•"/>
              <a:defRPr/>
            </a:pPr>
            <a:r>
              <a:rPr lang="zh-TW" altLang="en-US" sz="900" dirty="0">
                <a:solidFill>
                  <a:schemeClr val="bg1"/>
                </a:solidFill>
                <a:latin typeface="Lantinghei SC Demibold"/>
                <a:ea typeface="Lantinghei SC Extralight" charset="-122"/>
                <a:cs typeface="Lantinghei SC Demibold"/>
              </a:rPr>
              <a:t>旅行社合作，導遊招募及合約</a:t>
            </a:r>
          </a:p>
          <a:p>
            <a:pPr marL="128588" lvl="1" indent="-128588" fontAlgn="auto">
              <a:lnSpc>
                <a:spcPct val="150000"/>
              </a:lnSpc>
              <a:spcBef>
                <a:spcPts val="0"/>
              </a:spcBef>
              <a:spcAft>
                <a:spcPts val="0"/>
              </a:spcAft>
              <a:buFont typeface="Arial" charset="0"/>
              <a:buChar char="•"/>
              <a:defRPr/>
            </a:pPr>
            <a:r>
              <a:rPr lang="zh-CN" altLang="en-US" sz="900" dirty="0">
                <a:solidFill>
                  <a:schemeClr val="bg1"/>
                </a:solidFill>
                <a:latin typeface="Lantinghei SC Demibold"/>
                <a:ea typeface="Lantinghei SC Extralight" charset="-122"/>
                <a:cs typeface="Lantinghei SC Demibold"/>
              </a:rPr>
              <a:t>人才资源</a:t>
            </a:r>
            <a:endParaRPr lang="en-US" altLang="zh-CN" sz="900" dirty="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a:solidFill>
                  <a:schemeClr val="bg1"/>
                </a:solidFill>
                <a:latin typeface="Lantinghei SC Demibold"/>
                <a:ea typeface="Lantinghei SC Extralight" charset="-122"/>
                <a:cs typeface="Lantinghei SC Demibold"/>
              </a:rPr>
              <a:t>客務管理</a:t>
            </a:r>
          </a:p>
          <a:p>
            <a:pPr marL="128588" lvl="1" indent="-128588" fontAlgn="auto">
              <a:lnSpc>
                <a:spcPct val="150000"/>
              </a:lnSpc>
              <a:spcBef>
                <a:spcPts val="0"/>
              </a:spcBef>
              <a:spcAft>
                <a:spcPts val="0"/>
              </a:spcAft>
              <a:buFont typeface="Arial" charset="0"/>
              <a:buChar char="•"/>
              <a:defRPr/>
            </a:pPr>
            <a:r>
              <a:rPr lang="zh-TW" altLang="en-US" sz="900" dirty="0">
                <a:solidFill>
                  <a:schemeClr val="bg1"/>
                </a:solidFill>
                <a:latin typeface="Lantinghei SC Demibold"/>
                <a:ea typeface="Lantinghei SC Extralight" charset="-122"/>
                <a:cs typeface="Lantinghei SC Demibold"/>
              </a:rPr>
              <a:t>事後導遊評價標準（如守時，準備充足，友善等）</a:t>
            </a:r>
            <a:endParaRPr lang="en-US" altLang="zh-TW" sz="900" dirty="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a:solidFill>
                  <a:schemeClr val="bg1"/>
                </a:solidFill>
                <a:latin typeface="Lantinghei SC Demibold"/>
                <a:ea typeface="Lantinghei SC Extralight" charset="-122"/>
                <a:cs typeface="Lantinghei SC Demibold"/>
              </a:rPr>
              <a:t>各地旅游資訊</a:t>
            </a:r>
            <a:endParaRPr lang="en-US" altLang="zh-TW" sz="900" dirty="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区块链</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en-US" altLang="zh-TW" sz="900" dirty="0" smtClean="0">
                <a:solidFill>
                  <a:schemeClr val="bg1"/>
                </a:solidFill>
                <a:latin typeface="Lantinghei SC Demibold"/>
                <a:ea typeface="Lantinghei SC Extralight" charset="-122"/>
                <a:cs typeface="Lantinghei SC Demibold"/>
              </a:rPr>
              <a:t>GPS</a:t>
            </a:r>
            <a:r>
              <a:rPr lang="zh-TW" altLang="en-US" sz="900" dirty="0" smtClean="0">
                <a:solidFill>
                  <a:schemeClr val="bg1"/>
                </a:solidFill>
                <a:latin typeface="Lantinghei SC Demibold"/>
                <a:ea typeface="Lantinghei SC Extralight" charset="-122"/>
                <a:cs typeface="Lantinghei SC Demibold"/>
              </a:rPr>
              <a:t>定位技術</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政府支持</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市场推广</a:t>
            </a:r>
            <a:endParaRPr lang="en-US" altLang="zh-TW" sz="900" dirty="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endParaRPr lang="en-US" altLang="zh-TW" sz="900" dirty="0" smtClean="0">
              <a:solidFill>
                <a:srgbClr val="F1F3F2"/>
              </a:solidFill>
              <a:latin typeface="Lantinghei SC Extralight" charset="-122"/>
              <a:ea typeface="Lantinghei SC Extralight" charset="-122"/>
              <a:cs typeface="Lantinghei SC Extralight" charset="-122"/>
            </a:endParaRPr>
          </a:p>
        </p:txBody>
      </p:sp>
      <p:sp>
        <p:nvSpPr>
          <p:cNvPr id="34" name="TextBox 12"/>
          <p:cNvSpPr txBox="1"/>
          <p:nvPr/>
        </p:nvSpPr>
        <p:spPr>
          <a:xfrm>
            <a:off x="5134393" y="1784138"/>
            <a:ext cx="1957487" cy="1421928"/>
          </a:xfrm>
          <a:prstGeom prst="rect">
            <a:avLst/>
          </a:prstGeom>
          <a:noFill/>
        </p:spPr>
        <p:txBody>
          <a:bodyPr wrap="square" rtlCol="0">
            <a:spAutoFit/>
          </a:bodyPr>
          <a:lstStyle/>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开发</a:t>
            </a:r>
            <a:r>
              <a:rPr lang="zh-TW" altLang="en-US" sz="900" dirty="0" smtClean="0">
                <a:solidFill>
                  <a:srgbClr val="F1F3F2"/>
                </a:solidFill>
                <a:latin typeface="Lantinghei SC Extralight" charset="-122"/>
                <a:ea typeface="Lantinghei SC Extralight" charset="-122"/>
                <a:cs typeface="Lantinghei SC Extralight" charset="-122"/>
              </a:rPr>
              <a:t> </a:t>
            </a:r>
            <a:r>
              <a:rPr lang="en-US" altLang="zh-TW" sz="900" dirty="0" smtClean="0">
                <a:solidFill>
                  <a:srgbClr val="F1F3F2"/>
                </a:solidFill>
                <a:latin typeface="Lantinghei SC Extralight" charset="-122"/>
                <a:ea typeface="Lantinghei SC Extralight" charset="-122"/>
                <a:cs typeface="Lantinghei SC Extralight" charset="-122"/>
              </a:rPr>
              <a:t>APP</a:t>
            </a:r>
            <a:r>
              <a:rPr lang="zh-TW" altLang="en-US" sz="900" dirty="0" smtClean="0">
                <a:solidFill>
                  <a:srgbClr val="F1F3F2"/>
                </a:solidFill>
                <a:latin typeface="Lantinghei SC Extralight" charset="-122"/>
                <a:ea typeface="Lantinghei SC Extralight" charset="-122"/>
                <a:cs typeface="Lantinghei SC Extralight" charset="-122"/>
              </a:rPr>
              <a:t> </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线上招募专业导游</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设立导游的验证标准</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顾客评价机制</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选择盈利模式</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通过收集数据再进行数据</a:t>
            </a:r>
            <a:r>
              <a:rPr lang="zh-CN" altLang="en-US" sz="900" smtClean="0">
                <a:solidFill>
                  <a:srgbClr val="F1F3F2"/>
                </a:solidFill>
                <a:latin typeface="Lantinghei SC Extralight" charset="-122"/>
                <a:ea typeface="Lantinghei SC Extralight" charset="-122"/>
                <a:cs typeface="Lantinghei SC Extralight" charset="-122"/>
              </a:rPr>
              <a:t>筛选（客户兴趣）</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5" name="TextBox 25"/>
          <p:cNvSpPr txBox="1"/>
          <p:nvPr/>
        </p:nvSpPr>
        <p:spPr>
          <a:xfrm>
            <a:off x="3378597" y="1812382"/>
            <a:ext cx="1728706" cy="2460674"/>
          </a:xfrm>
          <a:prstGeom prst="rect">
            <a:avLst/>
          </a:prstGeom>
          <a:noFill/>
        </p:spPr>
        <p:txBody>
          <a:bodyPr wrap="square" rtlCol="0">
            <a:spAutoFit/>
          </a:bodyPr>
          <a:lstStyle/>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个人化及个性化导游</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当地导游提供的个人个性化助游服务。</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提供一条龙旅游服务，从机票、酒店、到路线规划的安排</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旅游平台附带的社交功能</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跨国导游媒合服务</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6" name="TextBox 27"/>
          <p:cNvSpPr txBox="1"/>
          <p:nvPr/>
        </p:nvSpPr>
        <p:spPr>
          <a:xfrm>
            <a:off x="1472923" y="1802726"/>
            <a:ext cx="1618201" cy="2252924"/>
          </a:xfrm>
          <a:prstGeom prst="rect">
            <a:avLst/>
          </a:prstGeom>
          <a:noFill/>
        </p:spPr>
        <p:txBody>
          <a:bodyPr wrap="square" rtlCol="0">
            <a:spAutoFit/>
          </a:bodyPr>
          <a:lstStyle/>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方便以及节约旅行者准备时间</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在有限时间体验当地生活方式</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提高旅行者自助旅游的品质</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通过旅行，扩大双方人际网络</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促进各地区观光经济发展</a:t>
            </a:r>
            <a:endParaRPr lang="en-US" altLang="zh-CN" sz="900" dirty="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促进文化交流</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8" name="TextBox 25"/>
          <p:cNvSpPr txBox="1"/>
          <p:nvPr/>
        </p:nvSpPr>
        <p:spPr>
          <a:xfrm>
            <a:off x="2022921" y="137893"/>
            <a:ext cx="6644995" cy="507831"/>
          </a:xfrm>
          <a:prstGeom prst="rect">
            <a:avLst/>
          </a:prstGeom>
          <a:noFill/>
        </p:spPr>
        <p:txBody>
          <a:bodyPr wrap="square" rtlCol="0">
            <a:spAutoFit/>
          </a:bodyPr>
          <a:lstStyle/>
          <a:p>
            <a:r>
              <a:rPr lang="zh-CN" altLang="en-US" sz="900" b="1" dirty="0">
                <a:solidFill>
                  <a:srgbClr val="F1F3F2"/>
                </a:solidFill>
                <a:latin typeface="Lantinghei SC Extralight" charset="-122"/>
                <a:ea typeface="Lantinghei SC Extralight" charset="-122"/>
                <a:cs typeface="Lantinghei SC Extralight" charset="-122"/>
              </a:rPr>
              <a:t>宏观</a:t>
            </a:r>
            <a:r>
              <a:rPr lang="zh-CN" altLang="en-US" sz="900" dirty="0" smtClean="0">
                <a:solidFill>
                  <a:srgbClr val="F1F3F2"/>
                </a:solidFill>
                <a:latin typeface="Lantinghei SC Extralight" charset="-122"/>
                <a:ea typeface="Lantinghei SC Extralight" charset="-122"/>
                <a:cs typeface="Lantinghei SC Extralight" charset="-122"/>
              </a:rPr>
              <a:t>：</a:t>
            </a:r>
            <a:r>
              <a:rPr lang="en-US" altLang="zh-CN" sz="900" dirty="0" smtClean="0">
                <a:solidFill>
                  <a:srgbClr val="F1F3F2"/>
                </a:solidFill>
                <a:latin typeface="Lantinghei SC Extralight" charset="-122"/>
                <a:ea typeface="Lantinghei SC Extralight" charset="-122"/>
                <a:cs typeface="Lantinghei SC Extralight" charset="-122"/>
              </a:rPr>
              <a:t>2016</a:t>
            </a:r>
            <a:r>
              <a:rPr lang="zh-CN" altLang="en-US" sz="900" dirty="0" smtClean="0">
                <a:solidFill>
                  <a:srgbClr val="F1F3F2"/>
                </a:solidFill>
                <a:latin typeface="Lantinghei SC Extralight" charset="-122"/>
                <a:ea typeface="Lantinghei SC Extralight" charset="-122"/>
                <a:cs typeface="Lantinghei SC Extralight" charset="-122"/>
              </a:rPr>
              <a:t>年中国在线旅游市场交易规模</a:t>
            </a:r>
            <a:r>
              <a:rPr lang="en-US" altLang="zh-CN" sz="900" dirty="0" smtClean="0">
                <a:solidFill>
                  <a:srgbClr val="F1F3F2"/>
                </a:solidFill>
                <a:latin typeface="Lantinghei SC Extralight" charset="-122"/>
                <a:ea typeface="Lantinghei SC Extralight" charset="-122"/>
                <a:cs typeface="Lantinghei SC Extralight" charset="-122"/>
              </a:rPr>
              <a:t>5934.6</a:t>
            </a:r>
            <a:r>
              <a:rPr lang="zh-CN" altLang="en-US" sz="900" dirty="0" smtClean="0">
                <a:solidFill>
                  <a:srgbClr val="F1F3F2"/>
                </a:solidFill>
                <a:latin typeface="Lantinghei SC Extralight" charset="-122"/>
                <a:ea typeface="Lantinghei SC Extralight" charset="-122"/>
                <a:cs typeface="Lantinghei SC Extralight" charset="-122"/>
              </a:rPr>
              <a:t>亿元，增长率</a:t>
            </a:r>
            <a:r>
              <a:rPr lang="en-US" altLang="zh-CN" sz="900" dirty="0" smtClean="0">
                <a:solidFill>
                  <a:srgbClr val="F1F3F2"/>
                </a:solidFill>
                <a:latin typeface="Lantinghei SC Extralight" charset="-122"/>
                <a:ea typeface="Lantinghei SC Extralight" charset="-122"/>
                <a:cs typeface="Lantinghei SC Extralight" charset="-122"/>
              </a:rPr>
              <a:t>34%</a:t>
            </a:r>
            <a:r>
              <a:rPr lang="zh-CN" altLang="en-US" sz="900" dirty="0" smtClean="0">
                <a:solidFill>
                  <a:srgbClr val="F1F3F2"/>
                </a:solidFill>
                <a:latin typeface="Lantinghei SC Extralight" charset="-122"/>
                <a:ea typeface="Lantinghei SC Extralight" charset="-122"/>
                <a:cs typeface="Lantinghei SC Extralight" charset="-122"/>
              </a:rPr>
              <a:t>，线上渗透率</a:t>
            </a:r>
            <a:r>
              <a:rPr lang="en-US" altLang="zh-CN" sz="900" dirty="0" smtClean="0">
                <a:solidFill>
                  <a:srgbClr val="F1F3F2"/>
                </a:solidFill>
                <a:latin typeface="Lantinghei SC Extralight" charset="-122"/>
                <a:ea typeface="Lantinghei SC Extralight" charset="-122"/>
                <a:cs typeface="Lantinghei SC Extralight" charset="-122"/>
              </a:rPr>
              <a:t>12.1%</a:t>
            </a:r>
            <a:r>
              <a:rPr lang="zh-CN" altLang="en-US" sz="900" dirty="0" smtClean="0">
                <a:solidFill>
                  <a:srgbClr val="F1F3F2"/>
                </a:solidFill>
                <a:latin typeface="Lantinghei SC Extralight" charset="-122"/>
                <a:ea typeface="Lantinghei SC Extralight" charset="-122"/>
                <a:cs typeface="Lantinghei SC Extralight" charset="-122"/>
              </a:rPr>
              <a:t>，伴随着信息爆炸和共享经济兴起。</a:t>
            </a:r>
            <a:endParaRPr lang="en-US" altLang="zh-CN" sz="900" dirty="0">
              <a:solidFill>
                <a:srgbClr val="F1F3F2"/>
              </a:solidFill>
              <a:latin typeface="Lantinghei SC Extralight" charset="-122"/>
              <a:ea typeface="Lantinghei SC Extralight" charset="-122"/>
              <a:cs typeface="Lantinghei SC Extralight" charset="-122"/>
            </a:endParaRPr>
          </a:p>
          <a:p>
            <a:r>
              <a:rPr lang="zh-CN" altLang="en-US" sz="900" b="1" dirty="0">
                <a:solidFill>
                  <a:srgbClr val="F1F3F2"/>
                </a:solidFill>
                <a:latin typeface="Lantinghei SC Extralight" charset="-122"/>
                <a:ea typeface="Lantinghei SC Extralight" charset="-122"/>
                <a:cs typeface="Lantinghei SC Extralight" charset="-122"/>
              </a:rPr>
              <a:t>中观</a:t>
            </a:r>
            <a:r>
              <a:rPr lang="zh-CN" altLang="en-US" sz="900" dirty="0" smtClean="0">
                <a:solidFill>
                  <a:srgbClr val="F1F3F2"/>
                </a:solidFill>
                <a:latin typeface="Lantinghei SC Extralight" charset="-122"/>
                <a:ea typeface="Lantinghei SC Extralight" charset="-122"/>
                <a:cs typeface="Lantinghei SC Extralight" charset="-122"/>
              </a:rPr>
              <a:t>：倾向自由旅行的游客在互联网大数据环境下找不到准确适合的旅游指导和信息</a:t>
            </a:r>
            <a:r>
              <a:rPr lang="zh-TW" altLang="en-US" sz="900" dirty="0" smtClean="0">
                <a:solidFill>
                  <a:srgbClr val="F1F3F2"/>
                </a:solidFill>
                <a:latin typeface="Lantinghei SC Extralight" charset="-122"/>
                <a:ea typeface="Lantinghei SC Extralight" charset="-122"/>
                <a:cs typeface="Lantinghei SC Extralight" charset="-122"/>
              </a:rPr>
              <a:t>。</a:t>
            </a:r>
            <a:endParaRPr lang="en-US" altLang="zh-TW" sz="900" dirty="0" smtClean="0">
              <a:solidFill>
                <a:srgbClr val="F1F3F2"/>
              </a:solidFill>
              <a:latin typeface="Lantinghei SC Extralight" charset="-122"/>
              <a:ea typeface="Lantinghei SC Extralight" charset="-122"/>
              <a:cs typeface="Lantinghei SC Extralight" charset="-122"/>
            </a:endParaRPr>
          </a:p>
          <a:p>
            <a:r>
              <a:rPr lang="zh-CN" altLang="en-US" sz="900" b="1" dirty="0" smtClean="0">
                <a:solidFill>
                  <a:srgbClr val="F1F3F2"/>
                </a:solidFill>
                <a:latin typeface="Lantinghei SC Extralight" charset="-122"/>
                <a:ea typeface="Lantinghei SC Extralight" charset="-122"/>
                <a:cs typeface="Lantinghei SC Extralight" charset="-122"/>
              </a:rPr>
              <a:t>微观</a:t>
            </a:r>
            <a:r>
              <a:rPr lang="zh-CN" altLang="en-US" sz="900" dirty="0" smtClean="0">
                <a:solidFill>
                  <a:srgbClr val="F1F3F2"/>
                </a:solidFill>
                <a:latin typeface="Lantinghei SC Extralight" charset="-122"/>
                <a:ea typeface="Lantinghei SC Extralight" charset="-122"/>
                <a:cs typeface="Lantinghei SC Extralight" charset="-122"/>
              </a:rPr>
              <a:t>：旅游倾向于自由旅行模式，这种服务平台有很大存在空间</a:t>
            </a:r>
            <a:r>
              <a:rPr lang="zh-TW" altLang="en-US" sz="900" dirty="0" smtClean="0">
                <a:solidFill>
                  <a:srgbClr val="F1F3F2"/>
                </a:solidFill>
                <a:latin typeface="Lantinghei SC Extralight" charset="-122"/>
                <a:ea typeface="Lantinghei SC Extralight" charset="-122"/>
                <a:cs typeface="Lantinghei SC Extralight" charset="-122"/>
              </a:rPr>
              <a:t>。</a:t>
            </a: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9" name="TextBox 25"/>
          <p:cNvSpPr txBox="1"/>
          <p:nvPr/>
        </p:nvSpPr>
        <p:spPr>
          <a:xfrm>
            <a:off x="2648172" y="4534552"/>
            <a:ext cx="6188777" cy="646331"/>
          </a:xfrm>
          <a:prstGeom prst="rect">
            <a:avLst/>
          </a:prstGeom>
          <a:noFill/>
        </p:spPr>
        <p:txBody>
          <a:bodyPr wrap="square" rtlCol="0">
            <a:spAutoFit/>
          </a:bodyPr>
          <a:lstStyle/>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技术专利等法规问题</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政府旅游相关政策</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市场</a:t>
            </a:r>
            <a:r>
              <a:rPr lang="zh-CN" altLang="en-US" sz="900" dirty="0">
                <a:solidFill>
                  <a:srgbClr val="F1F3F2"/>
                </a:solidFill>
                <a:latin typeface="Lantinghei SC Extralight" charset="-122"/>
                <a:ea typeface="Lantinghei SC Extralight" charset="-122"/>
                <a:cs typeface="Lantinghei SC Extralight" charset="-122"/>
              </a:rPr>
              <a:t>上已有非常好的产品，我们只是锦上添花，消费者是否会买</a:t>
            </a:r>
            <a:r>
              <a:rPr lang="zh-CN" altLang="en-US" sz="900" dirty="0" smtClean="0">
                <a:solidFill>
                  <a:srgbClr val="F1F3F2"/>
                </a:solidFill>
                <a:latin typeface="Lantinghei SC Extralight" charset="-122"/>
                <a:ea typeface="Lantinghei SC Extralight" charset="-122"/>
                <a:cs typeface="Lantinghei SC Extralight" charset="-122"/>
              </a:rPr>
              <a:t>单</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不可抗的自然因素</a:t>
            </a: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40" name="Rounded Rectangle 7"/>
          <p:cNvSpPr/>
          <p:nvPr/>
        </p:nvSpPr>
        <p:spPr>
          <a:xfrm>
            <a:off x="1894163" y="1331366"/>
            <a:ext cx="87388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效果</a:t>
            </a:r>
            <a:endParaRPr lang="en-US" sz="1800" b="1" dirty="0">
              <a:solidFill>
                <a:srgbClr val="F1F3F2"/>
              </a:solidFill>
              <a:latin typeface="Lantinghei SC Demibold" charset="-122"/>
              <a:ea typeface="Lantinghei SC Demibold" charset="-122"/>
              <a:cs typeface="Lantinghei SC Demibold" charset="-122"/>
            </a:endParaRPr>
          </a:p>
        </p:txBody>
      </p:sp>
      <p:sp>
        <p:nvSpPr>
          <p:cNvPr id="41" name="Rounded Rectangle 7"/>
          <p:cNvSpPr/>
          <p:nvPr/>
        </p:nvSpPr>
        <p:spPr>
          <a:xfrm>
            <a:off x="3771854" y="1339002"/>
            <a:ext cx="91458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输出</a:t>
            </a:r>
            <a:endParaRPr lang="en-US" sz="1800" b="1" dirty="0">
              <a:solidFill>
                <a:srgbClr val="F1F3F2"/>
              </a:solidFill>
              <a:latin typeface="Lantinghei SC Demibold" charset="-122"/>
              <a:ea typeface="Lantinghei SC Demibold" charset="-122"/>
              <a:cs typeface="Lantinghei SC Demibold" charset="-122"/>
            </a:endParaRPr>
          </a:p>
        </p:txBody>
      </p:sp>
      <p:sp>
        <p:nvSpPr>
          <p:cNvPr id="42" name="Rounded Rectangle 7"/>
          <p:cNvSpPr/>
          <p:nvPr/>
        </p:nvSpPr>
        <p:spPr>
          <a:xfrm>
            <a:off x="5631654" y="1331366"/>
            <a:ext cx="89330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过程</a:t>
            </a:r>
            <a:endParaRPr lang="en-US" sz="1800" b="1" dirty="0">
              <a:solidFill>
                <a:srgbClr val="F1F3F2"/>
              </a:solidFill>
              <a:latin typeface="Lantinghei SC Demibold" charset="-122"/>
              <a:ea typeface="Lantinghei SC Demibold" charset="-122"/>
              <a:cs typeface="Lantinghei SC Demibold" charset="-122"/>
            </a:endParaRPr>
          </a:p>
        </p:txBody>
      </p:sp>
      <p:sp>
        <p:nvSpPr>
          <p:cNvPr id="43" name="Rounded Rectangle 7"/>
          <p:cNvSpPr/>
          <p:nvPr/>
        </p:nvSpPr>
        <p:spPr>
          <a:xfrm>
            <a:off x="7503146" y="1331366"/>
            <a:ext cx="81839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输入</a:t>
            </a:r>
            <a:endParaRPr lang="en-US" sz="1800" b="1" dirty="0">
              <a:solidFill>
                <a:srgbClr val="F1F3F2"/>
              </a:solidFill>
              <a:latin typeface="Lantinghei SC Demibold" charset="-122"/>
              <a:ea typeface="Lantinghei SC Demibold" charset="-122"/>
              <a:cs typeface="Lantinghei SC Demibold" charset="-122"/>
            </a:endParaRPr>
          </a:p>
        </p:txBody>
      </p:sp>
      <p:sp>
        <p:nvSpPr>
          <p:cNvPr id="45" name="TextBox 25"/>
          <p:cNvSpPr txBox="1"/>
          <p:nvPr/>
        </p:nvSpPr>
        <p:spPr>
          <a:xfrm>
            <a:off x="2022921" y="724717"/>
            <a:ext cx="7029639" cy="507831"/>
          </a:xfrm>
          <a:prstGeom prst="rect">
            <a:avLst/>
          </a:prstGeom>
          <a:noFill/>
        </p:spPr>
        <p:txBody>
          <a:bodyPr wrap="square" rtlCol="0">
            <a:spAutoFit/>
          </a:bodyPr>
          <a:lstStyle/>
          <a:p>
            <a:r>
              <a:rPr lang="zh-CN" altLang="en-US" sz="900" b="1" dirty="0">
                <a:solidFill>
                  <a:srgbClr val="F1F3F2"/>
                </a:solidFill>
                <a:latin typeface="Lantinghei SC Extralight" charset="-122"/>
                <a:ea typeface="Lantinghei SC Extralight" charset="-122"/>
                <a:cs typeface="Lantinghei SC Extralight" charset="-122"/>
              </a:rPr>
              <a:t>宏观</a:t>
            </a:r>
            <a:r>
              <a:rPr lang="zh-CN" altLang="en-US" sz="900" dirty="0" smtClean="0">
                <a:solidFill>
                  <a:srgbClr val="F1F3F2"/>
                </a:solidFill>
                <a:latin typeface="Lantinghei SC Extralight" charset="-122"/>
                <a:ea typeface="Lantinghei SC Extralight" charset="-122"/>
                <a:cs typeface="Lantinghei SC Extralight" charset="-122"/>
              </a:rPr>
              <a:t>：</a:t>
            </a:r>
            <a:r>
              <a:rPr lang="en-US" altLang="zh-CN" sz="900" dirty="0" smtClean="0">
                <a:solidFill>
                  <a:srgbClr val="F1F3F2"/>
                </a:solidFill>
                <a:latin typeface="Lantinghei SC Extralight" charset="-122"/>
                <a:ea typeface="Lantinghei SC Extralight" charset="-122"/>
                <a:cs typeface="Lantinghei SC Extralight" charset="-122"/>
              </a:rPr>
              <a:t>2020</a:t>
            </a:r>
            <a:r>
              <a:rPr lang="zh-CN" altLang="en-US" sz="900" dirty="0" smtClean="0">
                <a:solidFill>
                  <a:srgbClr val="F1F3F2"/>
                </a:solidFill>
                <a:latin typeface="Lantinghei SC Extralight" charset="-122"/>
                <a:ea typeface="Lantinghei SC Extralight" charset="-122"/>
                <a:cs typeface="Lantinghei SC Extralight" charset="-122"/>
              </a:rPr>
              <a:t>年渗透“一带一路”整个路线</a:t>
            </a:r>
            <a:endParaRPr lang="en-US" altLang="zh-CN" sz="900" dirty="0">
              <a:solidFill>
                <a:srgbClr val="F1F3F2"/>
              </a:solidFill>
              <a:latin typeface="Lantinghei SC Extralight" charset="-122"/>
              <a:ea typeface="Lantinghei SC Extralight" charset="-122"/>
              <a:cs typeface="Lantinghei SC Extralight" charset="-122"/>
            </a:endParaRPr>
          </a:p>
          <a:p>
            <a:r>
              <a:rPr lang="zh-CN" altLang="en-US" sz="900" b="1" dirty="0">
                <a:solidFill>
                  <a:srgbClr val="F1F3F2"/>
                </a:solidFill>
                <a:latin typeface="Lantinghei SC Extralight" charset="-122"/>
                <a:ea typeface="Lantinghei SC Extralight" charset="-122"/>
                <a:cs typeface="Lantinghei SC Extralight" charset="-122"/>
              </a:rPr>
              <a:t>中观</a:t>
            </a:r>
            <a:r>
              <a:rPr lang="zh-CN" altLang="en-US" sz="900" dirty="0" smtClean="0">
                <a:solidFill>
                  <a:srgbClr val="F1F3F2"/>
                </a:solidFill>
                <a:latin typeface="Lantinghei SC Extralight" charset="-122"/>
                <a:ea typeface="Lantinghei SC Extralight" charset="-122"/>
                <a:cs typeface="Lantinghei SC Extralight" charset="-122"/>
              </a:rPr>
              <a:t>：成为两岸三地最受旅客欢迎的旅游平台</a:t>
            </a:r>
            <a:endParaRPr lang="en-US" altLang="zh-TW" sz="900" dirty="0" smtClean="0">
              <a:solidFill>
                <a:srgbClr val="F1F3F2"/>
              </a:solidFill>
              <a:latin typeface="Lantinghei SC Extralight" charset="-122"/>
              <a:ea typeface="Lantinghei SC Extralight" charset="-122"/>
              <a:cs typeface="Lantinghei SC Extralight" charset="-122"/>
            </a:endParaRPr>
          </a:p>
          <a:p>
            <a:r>
              <a:rPr lang="zh-CN" altLang="en-US" sz="900" b="1" dirty="0" smtClean="0">
                <a:solidFill>
                  <a:srgbClr val="F1F3F2"/>
                </a:solidFill>
                <a:latin typeface="Lantinghei SC Extralight" charset="-122"/>
                <a:ea typeface="Lantinghei SC Extralight" charset="-122"/>
                <a:cs typeface="Lantinghei SC Extralight" charset="-122"/>
              </a:rPr>
              <a:t>微观</a:t>
            </a:r>
            <a:r>
              <a:rPr lang="zh-CN" altLang="en-US" sz="900" dirty="0" smtClean="0">
                <a:solidFill>
                  <a:srgbClr val="F1F3F2"/>
                </a:solidFill>
                <a:latin typeface="Lantinghei SC Extralight" charset="-122"/>
                <a:ea typeface="Lantinghei SC Extralight" charset="-122"/>
                <a:cs typeface="Lantinghei SC Extralight" charset="-122"/>
              </a:rPr>
              <a:t>：</a:t>
            </a:r>
            <a:r>
              <a:rPr lang="en-US" altLang="zh-CN" sz="900" dirty="0" smtClean="0">
                <a:solidFill>
                  <a:srgbClr val="F1F3F2"/>
                </a:solidFill>
                <a:latin typeface="Lantinghei SC Extralight" charset="-122"/>
                <a:ea typeface="Lantinghei SC Extralight" charset="-122"/>
                <a:cs typeface="Lantinghei SC Extralight" charset="-122"/>
              </a:rPr>
              <a:t>2017</a:t>
            </a:r>
            <a:r>
              <a:rPr lang="zh-CN" altLang="en-US" sz="900" dirty="0" smtClean="0">
                <a:solidFill>
                  <a:srgbClr val="F1F3F2"/>
                </a:solidFill>
                <a:latin typeface="Lantinghei SC Extralight" charset="-122"/>
                <a:ea typeface="Lantinghei SC Extralight" charset="-122"/>
                <a:cs typeface="Lantinghei SC Extralight" charset="-122"/>
              </a:rPr>
              <a:t>年底的平台上线，给</a:t>
            </a:r>
            <a:r>
              <a:rPr lang="zh-CN" altLang="en-US" sz="900" dirty="0">
                <a:solidFill>
                  <a:srgbClr val="F1F3F2"/>
                </a:solidFill>
                <a:latin typeface="Lantinghei SC Extralight" charset="-122"/>
                <a:ea typeface="Lantinghei SC Extralight" charset="-122"/>
                <a:cs typeface="Lantinghei SC Extralight" charset="-122"/>
              </a:rPr>
              <a:t>旅行者提供更</a:t>
            </a:r>
            <a:r>
              <a:rPr lang="zh-CN" altLang="en-US" sz="900" dirty="0" smtClean="0">
                <a:solidFill>
                  <a:srgbClr val="F1F3F2"/>
                </a:solidFill>
                <a:latin typeface="Lantinghei SC Extralight" charset="-122"/>
                <a:ea typeface="Lantinghei SC Extralight" charset="-122"/>
                <a:cs typeface="Lantinghei SC Extralight" charset="-122"/>
              </a:rPr>
              <a:t>好旅游体验</a:t>
            </a:r>
            <a:endParaRPr lang="en-US" altLang="zh-CN" sz="900" dirty="0">
              <a:solidFill>
                <a:srgbClr val="F1F3F2"/>
              </a:solidFill>
              <a:latin typeface="Lantinghei SC Extralight" charset="-122"/>
              <a:ea typeface="Lantinghei SC Extralight" charset="-122"/>
              <a:cs typeface="Lantinghei SC Extralight" charset="-122"/>
            </a:endParaRPr>
          </a:p>
        </p:txBody>
      </p:sp>
    </p:spTree>
    <p:extLst>
      <p:ext uri="{BB962C8B-B14F-4D97-AF65-F5344CB8AC3E}">
        <p14:creationId xmlns:p14="http://schemas.microsoft.com/office/powerpoint/2010/main" val="13908990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4500" b="1" dirty="0" smtClean="0">
                <a:solidFill>
                  <a:srgbClr val="F7BC00"/>
                </a:solidFill>
              </a:rPr>
              <a:t>产业分析报告 大纲</a:t>
            </a:r>
            <a:endParaRPr lang="en-US" sz="4500" b="1" dirty="0">
              <a:solidFill>
                <a:srgbClr val="F7BC00"/>
              </a:solidFill>
            </a:endParaRPr>
          </a:p>
        </p:txBody>
      </p:sp>
      <p:sp>
        <p:nvSpPr>
          <p:cNvPr id="3" name="Vertical Text Placeholder 2"/>
          <p:cNvSpPr>
            <a:spLocks noGrp="1"/>
          </p:cNvSpPr>
          <p:nvPr>
            <p:ph type="body" orient="vert" idx="1"/>
          </p:nvPr>
        </p:nvSpPr>
        <p:spPr>
          <a:xfrm>
            <a:off x="1127125" y="1585913"/>
            <a:ext cx="6889750" cy="2338387"/>
          </a:xfrm>
        </p:spPr>
        <p:txBody>
          <a:bodyPr vert="horz"/>
          <a:lstStyle/>
          <a:p>
            <a:pPr marL="0" marR="0" lvl="0" indent="0" defTabSz="914400" eaLnBrk="1" fontAlgn="auto" latinLnBrk="0" hangingPunct="1">
              <a:lnSpc>
                <a:spcPct val="200000"/>
              </a:lnSpc>
              <a:spcBef>
                <a:spcPts val="0"/>
              </a:spcBef>
              <a:spcAft>
                <a:spcPts val="0"/>
              </a:spcAft>
              <a:buClrTx/>
              <a:buSzTx/>
              <a:buFontTx/>
              <a:buNone/>
              <a:tabLst/>
              <a:defRPr/>
            </a:pPr>
            <a:r>
              <a:rPr lang="zh-CN" altLang="en-US" sz="2500" dirty="0" smtClean="0">
                <a:solidFill>
                  <a:srgbClr val="F1F3F2"/>
                </a:solidFill>
              </a:rPr>
              <a:t>一、产业发展背景：在线旅游及共享经济的崛起</a:t>
            </a:r>
            <a:endParaRPr lang="en-US" altLang="zh-CN" sz="2500" dirty="0" smtClean="0">
              <a:solidFill>
                <a:srgbClr val="F1F3F2"/>
              </a:solidFill>
            </a:endParaRPr>
          </a:p>
          <a:p>
            <a:pPr marL="0" marR="0" lvl="0" indent="0" defTabSz="914400" eaLnBrk="1" fontAlgn="auto" latinLnBrk="0" hangingPunct="1">
              <a:lnSpc>
                <a:spcPct val="200000"/>
              </a:lnSpc>
              <a:spcBef>
                <a:spcPts val="0"/>
              </a:spcBef>
              <a:spcAft>
                <a:spcPts val="0"/>
              </a:spcAft>
              <a:buClrTx/>
              <a:buSzTx/>
              <a:buFontTx/>
              <a:buNone/>
              <a:tabLst/>
              <a:defRPr/>
            </a:pPr>
            <a:r>
              <a:rPr lang="zh-CN" altLang="en-US" sz="2500" dirty="0" smtClean="0">
                <a:solidFill>
                  <a:srgbClr val="F1F3F2"/>
                </a:solidFill>
              </a:rPr>
              <a:t>二、产业现况发展：主要竞争者分析</a:t>
            </a:r>
            <a:endParaRPr lang="en-US" altLang="zh-CN" sz="2500" dirty="0" smtClean="0">
              <a:solidFill>
                <a:srgbClr val="F1F3F2"/>
              </a:solidFill>
            </a:endParaRPr>
          </a:p>
          <a:p>
            <a:pPr marL="0" marR="0" lvl="0" indent="0" defTabSz="914400" eaLnBrk="1" fontAlgn="auto" latinLnBrk="0" hangingPunct="1">
              <a:lnSpc>
                <a:spcPct val="200000"/>
              </a:lnSpc>
              <a:spcBef>
                <a:spcPts val="0"/>
              </a:spcBef>
              <a:spcAft>
                <a:spcPts val="0"/>
              </a:spcAft>
              <a:buClrTx/>
              <a:buSzTx/>
              <a:buFontTx/>
              <a:buNone/>
              <a:tabLst/>
              <a:defRPr/>
            </a:pPr>
            <a:r>
              <a:rPr lang="zh-CN" altLang="en-US" sz="2500" dirty="0" smtClean="0">
                <a:solidFill>
                  <a:srgbClr val="F1F3F2"/>
                </a:solidFill>
              </a:rPr>
              <a:t>三、未来发展趋势：搭上一带一路的顺风车</a:t>
            </a:r>
            <a:endParaRPr lang="en-US" sz="2500" dirty="0">
              <a:solidFill>
                <a:srgbClr val="F1F3F2"/>
              </a:solidFill>
            </a:endParaRPr>
          </a:p>
        </p:txBody>
      </p:sp>
    </p:spTree>
    <p:extLst>
      <p:ext uri="{BB962C8B-B14F-4D97-AF65-F5344CB8AC3E}">
        <p14:creationId xmlns:p14="http://schemas.microsoft.com/office/powerpoint/2010/main" val="143368854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4500" b="1" dirty="0" smtClean="0">
                <a:solidFill>
                  <a:srgbClr val="F7BC00"/>
                </a:solidFill>
              </a:rPr>
              <a:t>Wiki</a:t>
            </a:r>
            <a:r>
              <a:rPr lang="zh-CN" altLang="en-US" sz="4500" b="1" dirty="0" smtClean="0">
                <a:solidFill>
                  <a:srgbClr val="F7BC00"/>
                </a:solidFill>
              </a:rPr>
              <a:t> 网址</a:t>
            </a:r>
            <a:endParaRPr lang="en-US" sz="4500" b="1" dirty="0">
              <a:solidFill>
                <a:srgbClr val="F7BC00"/>
              </a:solidFill>
            </a:endParaRPr>
          </a:p>
        </p:txBody>
      </p:sp>
      <p:sp>
        <p:nvSpPr>
          <p:cNvPr id="3" name="Vertical Text Placeholder 2"/>
          <p:cNvSpPr>
            <a:spLocks noGrp="1"/>
          </p:cNvSpPr>
          <p:nvPr>
            <p:ph type="body" orient="vert" idx="1"/>
          </p:nvPr>
        </p:nvSpPr>
        <p:spPr>
          <a:xfrm>
            <a:off x="1122359" y="4011614"/>
            <a:ext cx="6899275" cy="419099"/>
          </a:xfrm>
        </p:spPr>
        <p:txBody>
          <a:bodyPr vert="horz"/>
          <a:lstStyle/>
          <a:p>
            <a:pPr>
              <a:buNone/>
            </a:pPr>
            <a:r>
              <a:rPr lang="en-US" altLang="zh-CN" sz="1800" dirty="0" smtClean="0">
                <a:solidFill>
                  <a:srgbClr val="F1F3F2"/>
                </a:solidFill>
                <a:hlinkClick r:id="rId2"/>
              </a:rPr>
              <a:t>http</a:t>
            </a:r>
            <a:r>
              <a:rPr lang="en-US" altLang="zh-CN" sz="1800" dirty="0">
                <a:solidFill>
                  <a:srgbClr val="F1F3F2"/>
                </a:solidFill>
                <a:hlinkClick r:id="rId2"/>
              </a:rPr>
              <a:t>://toyhouse.cc/wiki/index.php/%E9%81%8A%E5%90%A7_YouBar</a:t>
            </a:r>
            <a:endParaRPr lang="en-US" altLang="zh-CN" sz="1800" dirty="0">
              <a:solidFill>
                <a:srgbClr val="F1F3F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942" y="1725613"/>
            <a:ext cx="1662113" cy="1662113"/>
          </a:xfrm>
          <a:prstGeom prst="rect">
            <a:avLst/>
          </a:prstGeom>
        </p:spPr>
      </p:pic>
      <p:sp>
        <p:nvSpPr>
          <p:cNvPr id="5" name="Vertical Text Placeholder 2"/>
          <p:cNvSpPr txBox="1">
            <a:spLocks/>
          </p:cNvSpPr>
          <p:nvPr/>
        </p:nvSpPr>
        <p:spPr bwMode="auto">
          <a:xfrm>
            <a:off x="3497656" y="3567114"/>
            <a:ext cx="2326483" cy="41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None/>
            </a:pPr>
            <a:r>
              <a:rPr lang="zh-CN" altLang="en-US" sz="3000" dirty="0" smtClean="0">
                <a:solidFill>
                  <a:srgbClr val="F1F3F2"/>
                </a:solidFill>
              </a:rPr>
              <a:t>游吧 </a:t>
            </a:r>
            <a:r>
              <a:rPr lang="en-US" altLang="zh-CN" sz="3000" dirty="0" err="1" smtClean="0">
                <a:solidFill>
                  <a:srgbClr val="F1F3F2"/>
                </a:solidFill>
              </a:rPr>
              <a:t>YouBar</a:t>
            </a:r>
            <a:endParaRPr lang="en-US" altLang="zh-CN" sz="3000" dirty="0">
              <a:solidFill>
                <a:srgbClr val="F1F3F2"/>
              </a:solidFill>
            </a:endParaRPr>
          </a:p>
        </p:txBody>
      </p:sp>
    </p:spTree>
    <p:extLst>
      <p:ext uri="{BB962C8B-B14F-4D97-AF65-F5344CB8AC3E}">
        <p14:creationId xmlns:p14="http://schemas.microsoft.com/office/powerpoint/2010/main" val="56586182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10000" b="1" dirty="0" smtClean="0">
                <a:solidFill>
                  <a:srgbClr val="F7BC00"/>
                </a:solidFill>
              </a:rPr>
              <a:t>Thank</a:t>
            </a:r>
            <a:r>
              <a:rPr lang="zh-CN" altLang="en-US" sz="10000" b="1" dirty="0" smtClean="0">
                <a:solidFill>
                  <a:srgbClr val="F7BC00"/>
                </a:solidFill>
              </a:rPr>
              <a:t> </a:t>
            </a:r>
            <a:r>
              <a:rPr lang="en-US" altLang="zh-CN" sz="10000" b="1" dirty="0" smtClean="0">
                <a:solidFill>
                  <a:srgbClr val="F7BC00"/>
                </a:solidFill>
              </a:rPr>
              <a:t>You</a:t>
            </a:r>
            <a:endParaRPr lang="en-US" sz="10000" b="1" dirty="0">
              <a:solidFill>
                <a:srgbClr val="F7BC00"/>
              </a:solidFill>
            </a:endParaRPr>
          </a:p>
        </p:txBody>
      </p:sp>
    </p:spTree>
    <p:extLst>
      <p:ext uri="{BB962C8B-B14F-4D97-AF65-F5344CB8AC3E}">
        <p14:creationId xmlns:p14="http://schemas.microsoft.com/office/powerpoint/2010/main" val="80864979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FEFFFF"/>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TotalTime>
  <Pages>0</Pages>
  <Words>396</Words>
  <Characters>0</Characters>
  <Application>Microsoft Macintosh PowerPoint</Application>
  <DocSecurity>0</DocSecurity>
  <PresentationFormat>On-screen Show (16:9)</PresentationFormat>
  <Lines>0</Lines>
  <Paragraphs>76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Calibri Light</vt:lpstr>
      <vt:lpstr>Lantinghei SC Demibold</vt:lpstr>
      <vt:lpstr>Lantinghei SC Extralight</vt:lpstr>
      <vt:lpstr>宋体</vt:lpstr>
      <vt:lpstr>Arial</vt:lpstr>
      <vt:lpstr>Office 主题</vt:lpstr>
      <vt:lpstr>游吧 YouBar</vt:lpstr>
      <vt:lpstr>PowerPoint Presentation</vt:lpstr>
      <vt:lpstr>PowerPoint Presentation</vt:lpstr>
      <vt:lpstr>产业分析报告 大纲</vt:lpstr>
      <vt:lpstr>Wiki 网址</vt:lpstr>
      <vt:lpstr>Thank You</vt:lpstr>
    </vt:vector>
  </TitlesOfParts>
  <Manager/>
  <Company/>
  <LinksUpToDate>false</LinksUpToDate>
  <CharactersWithSpaces>0</CharactersWithSpaces>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逻辑模型 撰写与修订过程</dc:title>
  <dc:subject/>
  <dc:creator>Microsoft Office 用户</dc:creator>
  <cp:keywords/>
  <dc:description/>
  <cp:lastModifiedBy>Microsoft Office User</cp:lastModifiedBy>
  <cp:revision>46</cp:revision>
  <dcterms:created xsi:type="dcterms:W3CDTF">2017-07-13T17:17:07Z</dcterms:created>
  <dcterms:modified xsi:type="dcterms:W3CDTF">2017-08-06T19:20:04Z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