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304" r:id="rId2"/>
    <p:sldId id="312" r:id="rId3"/>
    <p:sldId id="314" r:id="rId4"/>
    <p:sldId id="315" r:id="rId5"/>
    <p:sldId id="316" r:id="rId6"/>
    <p:sldId id="317" r:id="rId7"/>
    <p:sldId id="309" r:id="rId8"/>
    <p:sldId id="306" r:id="rId9"/>
    <p:sldId id="313" r:id="rId10"/>
    <p:sldId id="307" r:id="rId11"/>
    <p:sldId id="310" r:id="rId12"/>
    <p:sldId id="308" r:id="rId13"/>
  </p:sldIdLst>
  <p:sldSz cx="9144000" cy="5143500" type="screen16x9"/>
  <p:notesSz cx="6858000" cy="9144000"/>
  <p:defaultTextStyle>
    <a:defPPr>
      <a:defRPr lang="zh-CN"/>
    </a:defPPr>
    <a:lvl1pPr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1pPr>
    <a:lvl2pPr marL="342900" indent="1143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2pPr>
    <a:lvl3pPr marL="685800" indent="2286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3pPr>
    <a:lvl4pPr marL="1028700" indent="3429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4pPr>
    <a:lvl5pPr marL="1371600" indent="457200" algn="l" defTabSz="685800" rtl="0" eaLnBrk="0" fontAlgn="base" hangingPunct="0">
      <a:spcBef>
        <a:spcPct val="0"/>
      </a:spcBef>
      <a:spcAft>
        <a:spcPct val="0"/>
      </a:spcAft>
      <a:buFont typeface="Arial" charset="0"/>
      <a:defRPr sz="1300" kern="1200">
        <a:solidFill>
          <a:schemeClr val="tx1"/>
        </a:solidFill>
        <a:latin typeface="Calibri" charset="0"/>
        <a:ea typeface="宋体" charset="-122"/>
        <a:cs typeface="+mn-cs"/>
      </a:defRPr>
    </a:lvl5pPr>
    <a:lvl6pPr marL="2286000" algn="l" defTabSz="914400" rtl="0" eaLnBrk="1" latinLnBrk="0" hangingPunct="1">
      <a:defRPr sz="1300" kern="1200">
        <a:solidFill>
          <a:schemeClr val="tx1"/>
        </a:solidFill>
        <a:latin typeface="Calibri" charset="0"/>
        <a:ea typeface="宋体" charset="-122"/>
        <a:cs typeface="+mn-cs"/>
      </a:defRPr>
    </a:lvl6pPr>
    <a:lvl7pPr marL="2743200" algn="l" defTabSz="914400" rtl="0" eaLnBrk="1" latinLnBrk="0" hangingPunct="1">
      <a:defRPr sz="1300" kern="1200">
        <a:solidFill>
          <a:schemeClr val="tx1"/>
        </a:solidFill>
        <a:latin typeface="Calibri" charset="0"/>
        <a:ea typeface="宋体" charset="-122"/>
        <a:cs typeface="+mn-cs"/>
      </a:defRPr>
    </a:lvl7pPr>
    <a:lvl8pPr marL="3200400" algn="l" defTabSz="914400" rtl="0" eaLnBrk="1" latinLnBrk="0" hangingPunct="1">
      <a:defRPr sz="1300" kern="1200">
        <a:solidFill>
          <a:schemeClr val="tx1"/>
        </a:solidFill>
        <a:latin typeface="Calibri" charset="0"/>
        <a:ea typeface="宋体" charset="-122"/>
        <a:cs typeface="+mn-cs"/>
      </a:defRPr>
    </a:lvl8pPr>
    <a:lvl9pPr marL="3657600" algn="l" defTabSz="914400" rtl="0" eaLnBrk="1" latinLnBrk="0" hangingPunct="1">
      <a:defRPr sz="1300" kern="1200">
        <a:solidFill>
          <a:schemeClr val="tx1"/>
        </a:solidFill>
        <a:latin typeface="Calibri" charset="0"/>
        <a:ea typeface="宋体" charset="-122"/>
        <a:cs typeface="+mn-cs"/>
      </a:defRPr>
    </a:lvl9pPr>
  </p:defaultTextStyle>
  <p:extLst>
    <p:ext uri="{EFAFB233-063F-42B5-8137-9DF3F51BA10A}">
      <p15:sldGuideLst xmlns:p15="http://schemas.microsoft.com/office/powerpoint/2012/main">
        <p15:guide id="1" orient="horz" pos="1597">
          <p15:clr>
            <a:srgbClr val="A4A3A4"/>
          </p15:clr>
        </p15:guide>
        <p15:guide id="2" pos="2880">
          <p15:clr>
            <a:srgbClr val="A4A3A4"/>
          </p15:clr>
        </p15:guide>
        <p15:guide id="3"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C00"/>
    <a:srgbClr val="F1F3F2"/>
    <a:srgbClr val="1E1E1E"/>
    <a:srgbClr val="282828"/>
    <a:srgbClr val="000000"/>
    <a:srgbClr val="DBB76C"/>
    <a:srgbClr val="E2C044"/>
    <a:srgbClr val="D6AC58"/>
    <a:srgbClr val="D5B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00"/>
    <p:restoredTop sz="94676"/>
  </p:normalViewPr>
  <p:slideViewPr>
    <p:cSldViewPr snapToGrid="0">
      <p:cViewPr>
        <p:scale>
          <a:sx n="127" d="100"/>
          <a:sy n="127" d="100"/>
        </p:scale>
        <p:origin x="1112" y="304"/>
      </p:cViewPr>
      <p:guideLst>
        <p:guide orient="horz" pos="1597"/>
        <p:guide pos="2880"/>
        <p:guide pos="249"/>
      </p:guideLst>
    </p:cSldViewPr>
  </p:slideViewPr>
  <p:outlineViewPr>
    <p:cViewPr>
      <p:scale>
        <a:sx n="33" d="100"/>
        <a:sy n="33" d="100"/>
      </p:scale>
      <p:origin x="0" y="-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F6222-585D-F844-8D2B-B48F1C5C99D0}" type="datetimeFigureOut">
              <a:rPr lang="en-US" smtClean="0"/>
              <a:pPr/>
              <a:t>8/7/17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55017-8F17-8C4B-BBBD-30F3B1AEEB12}" type="slidenum">
              <a:rPr lang="en-US" smtClean="0"/>
              <a:pPr/>
              <a:t>‹#›</a:t>
            </a:fld>
            <a:endParaRPr lang="en-US"/>
          </a:p>
        </p:txBody>
      </p:sp>
    </p:spTree>
    <p:extLst>
      <p:ext uri="{BB962C8B-B14F-4D97-AF65-F5344CB8AC3E}">
        <p14:creationId xmlns:p14="http://schemas.microsoft.com/office/powerpoint/2010/main" val="44925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线上招募专业导游</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设立导游的验证标准</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顾客评价机制</a:t>
            </a:r>
            <a:endParaRPr lang="en-US" altLang="zh-TW"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选择盈利模式</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r>
              <a:rPr lang="zh-CN" altLang="en-US" sz="1200" dirty="0" smtClean="0">
                <a:solidFill>
                  <a:srgbClr val="F1F3F2"/>
                </a:solidFill>
                <a:latin typeface="Lantinghei SC Extralight" charset="-122"/>
                <a:ea typeface="Lantinghei SC Extralight" charset="-122"/>
                <a:cs typeface="Lantinghei SC Extralight" charset="-122"/>
              </a:rPr>
              <a:t>通过收集数据再进行数据筛选（客户兴趣）</a:t>
            </a:r>
            <a:endParaRPr lang="en-US" altLang="zh-CN" sz="1200" dirty="0" smtClean="0">
              <a:solidFill>
                <a:srgbClr val="F1F3F2"/>
              </a:solidFill>
              <a:latin typeface="Lantinghei SC Extralight" charset="-122"/>
              <a:ea typeface="Lantinghei SC Extralight" charset="-122"/>
              <a:cs typeface="Lantinghei SC Extralight" charset="-122"/>
            </a:endParaRPr>
          </a:p>
          <a:p>
            <a:pPr marL="128588" indent="-128588">
              <a:lnSpc>
                <a:spcPct val="120000"/>
              </a:lnSpc>
              <a:buFont typeface="Arial" charset="0"/>
              <a:buChar char="•"/>
            </a:pPr>
            <a:endParaRPr lang="en-US" altLang="zh-TW" sz="12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事後導遊評價標準（如守時，準備充足，友善等）</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各地旅游資訊</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区块链</a:t>
            </a:r>
            <a:endParaRPr lang="en-US" altLang="zh-CN" sz="900" dirty="0" smtClean="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開發及設計 </a:t>
            </a:r>
            <a:r>
              <a:rPr lang="en-US" altLang="zh-TW" sz="900" dirty="0" smtClean="0">
                <a:solidFill>
                  <a:srgbClr val="F1F3F2"/>
                </a:solidFill>
                <a:latin typeface="Lantinghei SC Extralight" charset="-122"/>
                <a:ea typeface="Lantinghei SC Extralight" charset="-122"/>
                <a:cs typeface="Lantinghei SC Extralight" charset="-122"/>
              </a:rPr>
              <a:t>APP</a:t>
            </a:r>
            <a:r>
              <a:rPr lang="zh-TW" altLang="en-US" sz="900" dirty="0" smtClean="0">
                <a:solidFill>
                  <a:srgbClr val="F1F3F2"/>
                </a:solidFill>
                <a:latin typeface="Lantinghei SC Extralight" charset="-122"/>
                <a:ea typeface="Lantinghei SC Extralight" charset="-122"/>
                <a:cs typeface="Lantinghei SC Extralight" charset="-122"/>
              </a:rPr>
              <a:t> 之成本</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旅遊視頻供應</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資金開發軟件及宣傳</a:t>
            </a: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旅行社合作，導遊招募及合約</a:t>
            </a: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人才资源</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TW" altLang="en-US" sz="900" dirty="0" smtClean="0">
                <a:solidFill>
                  <a:schemeClr val="bg1"/>
                </a:solidFill>
                <a:latin typeface="Lantinghei SC Demibold"/>
                <a:ea typeface="Lantinghei SC Extralight" charset="-122"/>
                <a:cs typeface="Lantinghei SC Demibold"/>
              </a:rPr>
              <a:t>客務管理</a:t>
            </a:r>
          </a:p>
          <a:p>
            <a:pPr marL="128588" lvl="1" indent="-128588" fontAlgn="auto">
              <a:lnSpc>
                <a:spcPct val="150000"/>
              </a:lnSpc>
              <a:spcBef>
                <a:spcPts val="0"/>
              </a:spcBef>
              <a:spcAft>
                <a:spcPts val="0"/>
              </a:spcAft>
              <a:buFont typeface="Arial" charset="0"/>
              <a:buChar char="•"/>
              <a:defRPr/>
            </a:pPr>
            <a:r>
              <a:rPr lang="en-US" altLang="zh-TW" sz="900" dirty="0" smtClean="0">
                <a:solidFill>
                  <a:schemeClr val="bg1"/>
                </a:solidFill>
                <a:latin typeface="Lantinghei SC Demibold"/>
                <a:ea typeface="Lantinghei SC Extralight" charset="-122"/>
                <a:cs typeface="Lantinghei SC Demibold"/>
              </a:rPr>
              <a:t>GPS</a:t>
            </a:r>
            <a:r>
              <a:rPr lang="zh-TW" altLang="en-US" sz="900" dirty="0" smtClean="0">
                <a:solidFill>
                  <a:schemeClr val="bg1"/>
                </a:solidFill>
                <a:latin typeface="Lantinghei SC Demibold"/>
                <a:ea typeface="Lantinghei SC Extralight" charset="-122"/>
                <a:cs typeface="Lantinghei SC Demibold"/>
              </a:rPr>
              <a:t>定位技術</a:t>
            </a:r>
            <a:endParaRPr lang="en-US" altLang="zh-TW"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政府支持</a:t>
            </a:r>
            <a:endParaRPr lang="en-US" altLang="zh-CN" sz="900" dirty="0" smtClean="0">
              <a:solidFill>
                <a:schemeClr val="bg1"/>
              </a:solidFill>
              <a:latin typeface="Lantinghei SC Demibold"/>
              <a:ea typeface="Lantinghei SC Extralight" charset="-122"/>
              <a:cs typeface="Lantinghei SC Demibold"/>
            </a:endParaRPr>
          </a:p>
          <a:p>
            <a:pPr marL="128588" lvl="1" indent="-128588" fontAlgn="auto">
              <a:lnSpc>
                <a:spcPct val="150000"/>
              </a:lnSpc>
              <a:spcBef>
                <a:spcPts val="0"/>
              </a:spcBef>
              <a:spcAft>
                <a:spcPts val="0"/>
              </a:spcAft>
              <a:buFont typeface="Arial" charset="0"/>
              <a:buChar char="•"/>
              <a:defRPr/>
            </a:pPr>
            <a:r>
              <a:rPr lang="zh-CN" altLang="en-US" sz="900" dirty="0" smtClean="0">
                <a:solidFill>
                  <a:schemeClr val="bg1"/>
                </a:solidFill>
                <a:latin typeface="Lantinghei SC Demibold"/>
                <a:ea typeface="Lantinghei SC Extralight" charset="-122"/>
                <a:cs typeface="Lantinghei SC Demibold"/>
              </a:rPr>
              <a:t>市场推广</a:t>
            </a:r>
            <a:endParaRPr lang="en-US" altLang="zh-TW" sz="900" dirty="0" smtClean="0">
              <a:solidFill>
                <a:schemeClr val="bg1"/>
              </a:solidFill>
              <a:latin typeface="Lantinghei SC Demibold"/>
              <a:ea typeface="Lantinghei SC Extralight" charset="-122"/>
              <a:cs typeface="Lantinghei SC Demibold"/>
            </a:endParaRPr>
          </a:p>
          <a:p>
            <a:pPr marL="128588" marR="0" lvl="1" indent="-128588" algn="l" defTabSz="914400" rtl="0" eaLnBrk="1" fontAlgn="auto" latinLnBrk="0" hangingPunct="1">
              <a:lnSpc>
                <a:spcPct val="150000"/>
              </a:lnSpc>
              <a:spcBef>
                <a:spcPts val="0"/>
              </a:spcBef>
              <a:spcAft>
                <a:spcPts val="0"/>
              </a:spcAft>
              <a:buClrTx/>
              <a:buSzTx/>
              <a:buFont typeface="Arial" charset="0"/>
              <a:buChar char="•"/>
              <a:tabLst/>
              <a:defRPr/>
            </a:pPr>
            <a:r>
              <a:rPr lang="zh-TW" altLang="en-US" sz="900" dirty="0" smtClean="0">
                <a:solidFill>
                  <a:srgbClr val="F1F3F2"/>
                </a:solidFill>
                <a:latin typeface="Lantinghei SC Extralight" charset="-122"/>
                <a:ea typeface="Lantinghei SC Extralight" charset="-122"/>
                <a:cs typeface="Lantinghei SC Extralight" charset="-122"/>
              </a:rPr>
              <a:t>完成旅遊</a:t>
            </a:r>
            <a:r>
              <a:rPr lang="zh-CN" altLang="en-US" sz="900" dirty="0" smtClean="0">
                <a:solidFill>
                  <a:srgbClr val="F1F3F2"/>
                </a:solidFill>
                <a:latin typeface="Lantinghei SC Extralight" charset="-122"/>
                <a:ea typeface="Lantinghei SC Extralight" charset="-122"/>
                <a:cs typeface="Lantinghei SC Extralight" charset="-122"/>
              </a:rPr>
              <a:t>业产业</a:t>
            </a:r>
            <a:r>
              <a:rPr lang="zh-TW" altLang="en-US" sz="900" dirty="0" smtClean="0">
                <a:solidFill>
                  <a:srgbClr val="F1F3F2"/>
                </a:solidFill>
                <a:latin typeface="Lantinghei SC Extralight" charset="-122"/>
                <a:ea typeface="Lantinghei SC Extralight" charset="-122"/>
                <a:cs typeface="Lantinghei SC Extralight" charset="-122"/>
              </a:rPr>
              <a:t>分析</a:t>
            </a:r>
            <a:r>
              <a:rPr lang="zh-CN" altLang="en-US" sz="900" dirty="0" smtClean="0">
                <a:solidFill>
                  <a:srgbClr val="F1F3F2"/>
                </a:solidFill>
                <a:latin typeface="Lantinghei SC Extralight" charset="-122"/>
                <a:ea typeface="Lantinghei SC Extralight" charset="-122"/>
                <a:cs typeface="Lantinghei SC Extralight" charset="-122"/>
              </a:rPr>
              <a:t>报告</a:t>
            </a:r>
            <a:r>
              <a:rPr lang="zh-TW" altLang="en-US" sz="900" dirty="0" smtClean="0">
                <a:solidFill>
                  <a:srgbClr val="F1F3F2"/>
                </a:solidFill>
                <a:latin typeface="Lantinghei SC Extralight" charset="-122"/>
                <a:ea typeface="Lantinghei SC Extralight" charset="-122"/>
                <a:cs typeface="Lantinghei SC Extralight" charset="-122"/>
              </a:rPr>
              <a:t>，完成</a:t>
            </a:r>
            <a:r>
              <a:rPr lang="zh-CN" altLang="en-US" sz="900" dirty="0" smtClean="0">
                <a:solidFill>
                  <a:srgbClr val="F1F3F2"/>
                </a:solidFill>
                <a:latin typeface="Lantinghei SC Extralight" charset="-122"/>
                <a:ea typeface="Lantinghei SC Extralight" charset="-122"/>
                <a:cs typeface="Lantinghei SC Extralight" charset="-122"/>
              </a:rPr>
              <a:t>网站模型</a:t>
            </a:r>
            <a:r>
              <a:rPr lang="zh-TW" altLang="en-US" sz="900" dirty="0" smtClean="0">
                <a:solidFill>
                  <a:srgbClr val="F1F3F2"/>
                </a:solidFill>
                <a:latin typeface="Lantinghei SC Extralight" charset="-122"/>
                <a:ea typeface="Lantinghei SC Extralight" charset="-122"/>
                <a:cs typeface="Lantinghei SC Extralight" charset="-122"/>
              </a:rPr>
              <a:t>。</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fontAlgn="auto">
              <a:lnSpc>
                <a:spcPct val="150000"/>
              </a:lnSpc>
              <a:spcBef>
                <a:spcPts val="0"/>
              </a:spcBef>
              <a:spcAft>
                <a:spcPts val="0"/>
              </a:spcAft>
              <a:buFont typeface="Arial" charset="0"/>
              <a:buChar char="•"/>
              <a:defRPr/>
            </a:pPr>
            <a:endParaRPr lang="en-US" altLang="zh-CN" sz="900" dirty="0" smtClean="0">
              <a:solidFill>
                <a:schemeClr val="bg1"/>
              </a:solidFill>
              <a:latin typeface="Lantinghei SC Demibold"/>
              <a:ea typeface="Lantinghei SC Extralight" charset="-122"/>
              <a:cs typeface="Lantinghei SC Demibold"/>
            </a:endParaRPr>
          </a:p>
          <a:p>
            <a:pPr marL="128588" indent="-128588">
              <a:lnSpc>
                <a:spcPct val="120000"/>
              </a:lnSpc>
              <a:buFont typeface="Arial" charset="0"/>
              <a:buChar char="•"/>
            </a:pPr>
            <a:endParaRPr lang="en-US" altLang="zh-TW" sz="1200" dirty="0" smtClean="0">
              <a:solidFill>
                <a:srgbClr val="F1F3F2"/>
              </a:solidFill>
              <a:latin typeface="Lantinghei SC Extralight" charset="-122"/>
              <a:ea typeface="Lantinghei SC Extralight" charset="-122"/>
              <a:cs typeface="Lantinghei SC Extralight" charset="-122"/>
            </a:endParaRPr>
          </a:p>
          <a:p>
            <a:endParaRPr lang="en-US" dirty="0"/>
          </a:p>
        </p:txBody>
      </p:sp>
      <p:sp>
        <p:nvSpPr>
          <p:cNvPr id="4" name="Slide Number Placeholder 3"/>
          <p:cNvSpPr>
            <a:spLocks noGrp="1"/>
          </p:cNvSpPr>
          <p:nvPr>
            <p:ph type="sldNum" sz="quarter" idx="10"/>
          </p:nvPr>
        </p:nvSpPr>
        <p:spPr/>
        <p:txBody>
          <a:bodyPr/>
          <a:lstStyle/>
          <a:p>
            <a:fld id="{BCF55017-8F17-8C4B-BBBD-30F3B1AEEB12}" type="slidenum">
              <a:rPr lang="en-US" smtClean="0"/>
              <a:t>7</a:t>
            </a:fld>
            <a:endParaRPr lang="en-US"/>
          </a:p>
        </p:txBody>
      </p:sp>
    </p:spTree>
    <p:extLst>
      <p:ext uri="{BB962C8B-B14F-4D97-AF65-F5344CB8AC3E}">
        <p14:creationId xmlns:p14="http://schemas.microsoft.com/office/powerpoint/2010/main" val="155441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 </a:t>
            </a:r>
            <a:r>
              <a:rPr lang="fi-FI" sz="1200" b="0" i="0" kern="1200" dirty="0" smtClean="0">
                <a:solidFill>
                  <a:schemeClr val="tx1"/>
                </a:solidFill>
                <a:effectLst/>
                <a:latin typeface="+mn-lt"/>
                <a:ea typeface="+mn-ea"/>
                <a:cs typeface="+mn-cs"/>
              </a:rPr>
              <a:t>F7BC02</a:t>
            </a:r>
            <a:endParaRPr lang="en-US" dirty="0"/>
          </a:p>
        </p:txBody>
      </p:sp>
      <p:sp>
        <p:nvSpPr>
          <p:cNvPr id="4" name="Slide Number Placeholder 3"/>
          <p:cNvSpPr>
            <a:spLocks noGrp="1"/>
          </p:cNvSpPr>
          <p:nvPr>
            <p:ph type="sldNum" sz="quarter" idx="10"/>
          </p:nvPr>
        </p:nvSpPr>
        <p:spPr/>
        <p:txBody>
          <a:bodyPr/>
          <a:lstStyle/>
          <a:p>
            <a:fld id="{BCF55017-8F17-8C4B-BBBD-30F3B1AEEB12}" type="slidenum">
              <a:rPr lang="en-US" smtClean="0"/>
              <a:pPr/>
              <a:t>10</a:t>
            </a:fld>
            <a:endParaRPr lang="en-US"/>
          </a:p>
        </p:txBody>
      </p:sp>
    </p:spTree>
    <p:extLst>
      <p:ext uri="{BB962C8B-B14F-4D97-AF65-F5344CB8AC3E}">
        <p14:creationId xmlns:p14="http://schemas.microsoft.com/office/powerpoint/2010/main" val="197244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1D00F9FB-5080-5E4B-80A0-21AAAFB12036}"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DC963926-8B7B-9E4C-8036-75803AD3731D}" type="slidenum">
              <a:rPr lang="zh-CN" altLang="en-US"/>
              <a:pPr/>
              <a:t>‹#›</a:t>
            </a:fld>
            <a:endParaRPr lang="zh-CN" altLang="en-US"/>
          </a:p>
        </p:txBody>
      </p:sp>
    </p:spTree>
    <p:extLst>
      <p:ext uri="{BB962C8B-B14F-4D97-AF65-F5344CB8AC3E}">
        <p14:creationId xmlns:p14="http://schemas.microsoft.com/office/powerpoint/2010/main" val="19528426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03C39F2A-8141-9E41-93F6-66191A7DD2D3}"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7B41667C-6955-1241-8232-7F00D3270434}" type="slidenum">
              <a:rPr lang="zh-CN" altLang="en-US"/>
              <a:pPr/>
              <a:t>‹#›</a:t>
            </a:fld>
            <a:endParaRPr lang="zh-CN" altLang="en-US"/>
          </a:p>
        </p:txBody>
      </p:sp>
    </p:spTree>
    <p:extLst>
      <p:ext uri="{BB962C8B-B14F-4D97-AF65-F5344CB8AC3E}">
        <p14:creationId xmlns:p14="http://schemas.microsoft.com/office/powerpoint/2010/main" val="98999437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A7473D9F-E9B3-2F4C-9816-23AF2F204DDC}"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C844FB26-779C-254F-A35B-C2D358BB68BE}" type="slidenum">
              <a:rPr lang="zh-CN" altLang="en-US"/>
              <a:pPr/>
              <a:t>‹#›</a:t>
            </a:fld>
            <a:endParaRPr lang="zh-CN" altLang="en-US"/>
          </a:p>
        </p:txBody>
      </p:sp>
    </p:spTree>
    <p:extLst>
      <p:ext uri="{BB962C8B-B14F-4D97-AF65-F5344CB8AC3E}">
        <p14:creationId xmlns:p14="http://schemas.microsoft.com/office/powerpoint/2010/main" val="13223089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89F6407-BF86-914C-ADA6-16EAE3B57F00}"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3BC3109C-6DEC-1B4E-A9EC-2BED687ABADD}" type="slidenum">
              <a:rPr lang="zh-CN" altLang="en-US"/>
              <a:pPr/>
              <a:t>‹#›</a:t>
            </a:fld>
            <a:endParaRPr lang="zh-CN" altLang="en-US"/>
          </a:p>
        </p:txBody>
      </p:sp>
    </p:spTree>
    <p:extLst>
      <p:ext uri="{BB962C8B-B14F-4D97-AF65-F5344CB8AC3E}">
        <p14:creationId xmlns:p14="http://schemas.microsoft.com/office/powerpoint/2010/main" val="143404313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2BCB646-4F3B-BA4B-ACCA-2AD81AF17150}" type="datetimeFigureOut">
              <a:rPr lang="zh-CN" altLang="en-US"/>
              <a:pPr/>
              <a:t>2017/8/7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幻灯片编号占位符 5"/>
          <p:cNvSpPr>
            <a:spLocks noGrp="1"/>
          </p:cNvSpPr>
          <p:nvPr>
            <p:ph type="sldNum" sz="quarter" idx="12"/>
          </p:nvPr>
        </p:nvSpPr>
        <p:spPr/>
        <p:txBody>
          <a:bodyPr/>
          <a:lstStyle>
            <a:lvl1pPr>
              <a:defRPr/>
            </a:lvl1pPr>
          </a:lstStyle>
          <a:p>
            <a:fld id="{81A63C23-C7CA-5848-BF31-5BC07CB1073B}" type="slidenum">
              <a:rPr lang="zh-CN" altLang="en-US"/>
              <a:pPr/>
              <a:t>‹#›</a:t>
            </a:fld>
            <a:endParaRPr lang="zh-CN" altLang="en-US"/>
          </a:p>
        </p:txBody>
      </p:sp>
    </p:spTree>
    <p:extLst>
      <p:ext uri="{BB962C8B-B14F-4D97-AF65-F5344CB8AC3E}">
        <p14:creationId xmlns:p14="http://schemas.microsoft.com/office/powerpoint/2010/main" val="75396605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41CBB42B-5DD5-B04D-9C31-91A4B3359D27}" type="datetimeFigureOut">
              <a:rPr lang="zh-CN" altLang="en-US"/>
              <a:pPr/>
              <a:t>2017/8/7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37DD9727-0A36-8741-802D-DB2C92108AF0}" type="slidenum">
              <a:rPr lang="zh-CN" altLang="en-US"/>
              <a:pPr/>
              <a:t>‹#›</a:t>
            </a:fld>
            <a:endParaRPr lang="zh-CN" altLang="en-US"/>
          </a:p>
        </p:txBody>
      </p:sp>
    </p:spTree>
    <p:extLst>
      <p:ext uri="{BB962C8B-B14F-4D97-AF65-F5344CB8AC3E}">
        <p14:creationId xmlns:p14="http://schemas.microsoft.com/office/powerpoint/2010/main" val="175388505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76A91C22-BD40-AD4C-AA2D-908C13CBD97F}" type="datetimeFigureOut">
              <a:rPr lang="zh-CN" altLang="en-US"/>
              <a:pPr/>
              <a:t>2017/8/7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幻灯片编号占位符 8"/>
          <p:cNvSpPr>
            <a:spLocks noGrp="1"/>
          </p:cNvSpPr>
          <p:nvPr>
            <p:ph type="sldNum" sz="quarter" idx="12"/>
          </p:nvPr>
        </p:nvSpPr>
        <p:spPr/>
        <p:txBody>
          <a:bodyPr/>
          <a:lstStyle>
            <a:lvl1pPr>
              <a:defRPr/>
            </a:lvl1pPr>
          </a:lstStyle>
          <a:p>
            <a:fld id="{86AAD401-CC71-5941-B63D-E2913BDC47DC}" type="slidenum">
              <a:rPr lang="zh-CN" altLang="en-US"/>
              <a:pPr/>
              <a:t>‹#›</a:t>
            </a:fld>
            <a:endParaRPr lang="zh-CN" altLang="en-US"/>
          </a:p>
        </p:txBody>
      </p:sp>
    </p:spTree>
    <p:extLst>
      <p:ext uri="{BB962C8B-B14F-4D97-AF65-F5344CB8AC3E}">
        <p14:creationId xmlns:p14="http://schemas.microsoft.com/office/powerpoint/2010/main" val="118549662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86A406C-4124-A44B-AAB3-E28B03A55918}" type="datetimeFigureOut">
              <a:rPr lang="zh-CN" altLang="en-US"/>
              <a:pPr/>
              <a:t>2017/8/7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幻灯片编号占位符 4"/>
          <p:cNvSpPr>
            <a:spLocks noGrp="1"/>
          </p:cNvSpPr>
          <p:nvPr>
            <p:ph type="sldNum" sz="quarter" idx="12"/>
          </p:nvPr>
        </p:nvSpPr>
        <p:spPr/>
        <p:txBody>
          <a:bodyPr/>
          <a:lstStyle>
            <a:lvl1pPr>
              <a:defRPr/>
            </a:lvl1pPr>
          </a:lstStyle>
          <a:p>
            <a:fld id="{D8C77411-E3A7-4949-9160-86583D5C2830}" type="slidenum">
              <a:rPr lang="zh-CN" altLang="en-US"/>
              <a:pPr/>
              <a:t>‹#›</a:t>
            </a:fld>
            <a:endParaRPr lang="zh-CN" altLang="en-US"/>
          </a:p>
        </p:txBody>
      </p:sp>
    </p:spTree>
    <p:extLst>
      <p:ext uri="{BB962C8B-B14F-4D97-AF65-F5344CB8AC3E}">
        <p14:creationId xmlns:p14="http://schemas.microsoft.com/office/powerpoint/2010/main" val="28854993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074CD15-5E46-464B-8D08-BFA93B2436DD}" type="datetimeFigureOut">
              <a:rPr lang="zh-CN" altLang="en-US"/>
              <a:pPr/>
              <a:t>2017/8/7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幻灯片编号占位符 3"/>
          <p:cNvSpPr>
            <a:spLocks noGrp="1"/>
          </p:cNvSpPr>
          <p:nvPr>
            <p:ph type="sldNum" sz="quarter" idx="12"/>
          </p:nvPr>
        </p:nvSpPr>
        <p:spPr/>
        <p:txBody>
          <a:bodyPr/>
          <a:lstStyle>
            <a:lvl1pPr>
              <a:defRPr/>
            </a:lvl1pPr>
          </a:lstStyle>
          <a:p>
            <a:fld id="{57B79E91-A5D9-F049-B91F-872102AD4523}" type="slidenum">
              <a:rPr lang="zh-CN" altLang="en-US"/>
              <a:pPr/>
              <a:t>‹#›</a:t>
            </a:fld>
            <a:endParaRPr lang="zh-CN" altLang="en-US"/>
          </a:p>
        </p:txBody>
      </p:sp>
    </p:spTree>
    <p:extLst>
      <p:ext uri="{BB962C8B-B14F-4D97-AF65-F5344CB8AC3E}">
        <p14:creationId xmlns:p14="http://schemas.microsoft.com/office/powerpoint/2010/main" val="64059858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F886CCF-1E31-7A43-A4B1-334391A24759}" type="datetimeFigureOut">
              <a:rPr lang="zh-CN" altLang="en-US"/>
              <a:pPr/>
              <a:t>2017/8/7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10971A30-ACBE-8C4C-8C53-C828949FD70D}" type="slidenum">
              <a:rPr lang="zh-CN" altLang="en-US"/>
              <a:pPr/>
              <a:t>‹#›</a:t>
            </a:fld>
            <a:endParaRPr lang="zh-CN" altLang="en-US"/>
          </a:p>
        </p:txBody>
      </p:sp>
    </p:spTree>
    <p:extLst>
      <p:ext uri="{BB962C8B-B14F-4D97-AF65-F5344CB8AC3E}">
        <p14:creationId xmlns:p14="http://schemas.microsoft.com/office/powerpoint/2010/main" val="120487887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FCD1256-3E51-E542-9EAF-8455297457F0}" type="datetimeFigureOut">
              <a:rPr lang="zh-CN" altLang="en-US"/>
              <a:pPr/>
              <a:t>2017/8/7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幻灯片编号占位符 6"/>
          <p:cNvSpPr>
            <a:spLocks noGrp="1"/>
          </p:cNvSpPr>
          <p:nvPr>
            <p:ph type="sldNum" sz="quarter" idx="12"/>
          </p:nvPr>
        </p:nvSpPr>
        <p:spPr/>
        <p:txBody>
          <a:bodyPr/>
          <a:lstStyle>
            <a:lvl1pPr>
              <a:defRPr/>
            </a:lvl1pPr>
          </a:lstStyle>
          <a:p>
            <a:fld id="{4AA76F11-04D5-644B-A761-9B22BD8E4DC6}" type="slidenum">
              <a:rPr lang="zh-CN" altLang="en-US"/>
              <a:pPr/>
              <a:t>‹#›</a:t>
            </a:fld>
            <a:endParaRPr lang="zh-CN" altLang="en-US"/>
          </a:p>
        </p:txBody>
      </p:sp>
    </p:spTree>
    <p:extLst>
      <p:ext uri="{BB962C8B-B14F-4D97-AF65-F5344CB8AC3E}">
        <p14:creationId xmlns:p14="http://schemas.microsoft.com/office/powerpoint/2010/main" val="177597817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82828"/>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x-none"/>
              <a:t>单击此处编辑母版标题样式</a:t>
            </a:r>
          </a:p>
        </p:txBody>
      </p:sp>
      <p:sp>
        <p:nvSpPr>
          <p:cNvPr id="1027" name="Text Placeholder 2"/>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x-none"/>
              <a:t>单击此处编辑母版文本样式</a:t>
            </a:r>
          </a:p>
          <a:p>
            <a:pPr lvl="1"/>
            <a:r>
              <a:rPr lang="zh-CN" altLang="x-none"/>
              <a:t>第二级</a:t>
            </a:r>
          </a:p>
          <a:p>
            <a:pPr lvl="2"/>
            <a:r>
              <a:rPr lang="zh-CN" altLang="x-none"/>
              <a:t>第三级</a:t>
            </a:r>
          </a:p>
          <a:p>
            <a:pPr lvl="3"/>
            <a:r>
              <a:rPr lang="zh-CN" altLang="x-none"/>
              <a:t>第四级</a:t>
            </a:r>
          </a:p>
          <a:p>
            <a:pPr lvl="4"/>
            <a:r>
              <a:rPr lang="zh-CN" altLang="x-none"/>
              <a:t>第五级</a:t>
            </a:r>
          </a:p>
        </p:txBody>
      </p:sp>
      <p:sp>
        <p:nvSpPr>
          <p:cNvPr id="1028" name="Date Placeholder 3"/>
          <p:cNvSpPr>
            <a:spLocks noGrp="1" noChangeArrowheads="1"/>
          </p:cNvSpPr>
          <p:nvPr>
            <p:ph type="dt" sz="half" idx="2"/>
          </p:nvPr>
        </p:nvSpPr>
        <p:spPr bwMode="auto">
          <a:xfrm>
            <a:off x="6286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8008DD98-D290-1944-9E3C-A008DC37D5BB}" type="datetimeFigureOut">
              <a:rPr lang="zh-CN" altLang="en-US"/>
              <a:pPr/>
              <a:t>2017/8/7</a:t>
            </a:fld>
            <a:endParaRPr lang="zh-CN" altLang="en-US"/>
          </a:p>
        </p:txBody>
      </p:sp>
      <p:sp>
        <p:nvSpPr>
          <p:cNvPr id="1029" name="Footer Placeholder 4"/>
          <p:cNvSpPr>
            <a:spLocks noGrp="1" noChangeArrowheads="1"/>
          </p:cNvSpPr>
          <p:nvPr>
            <p:ph type="ftr" sz="quarter" idx="3"/>
          </p:nvPr>
        </p:nvSpPr>
        <p:spPr bwMode="auto">
          <a:xfrm>
            <a:off x="3028950" y="4767263"/>
            <a:ext cx="3086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endParaRPr lang="zh-CN" altLang="en-US"/>
          </a:p>
        </p:txBody>
      </p:sp>
      <p:sp>
        <p:nvSpPr>
          <p:cNvPr id="1030" name="Slide Number Placeholder 5"/>
          <p:cNvSpPr>
            <a:spLocks noGrp="1" noChangeArrowheads="1"/>
          </p:cNvSpPr>
          <p:nvPr>
            <p:ph type="sldNum" sz="quarter" idx="4"/>
          </p:nvPr>
        </p:nvSpPr>
        <p:spPr bwMode="auto">
          <a:xfrm>
            <a:off x="6457950" y="4767263"/>
            <a:ext cx="2057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1C18775-D15C-044F-8D9C-CDF14856119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slow">
    <p:wipe/>
  </p:transition>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2pPr>
      <a:lvl3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3pPr>
      <a:lvl4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4pPr>
      <a:lvl5pPr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5pPr>
      <a:lvl6pPr marL="4572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6pPr>
      <a:lvl7pPr marL="9144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7pPr>
      <a:lvl8pPr marL="13716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8pPr>
      <a:lvl9pPr marL="1828800" algn="l" defTabSz="685800" rtl="0" eaLnBrk="1" fontAlgn="base" hangingPunct="1">
        <a:lnSpc>
          <a:spcPct val="90000"/>
        </a:lnSpc>
        <a:spcBef>
          <a:spcPct val="0"/>
        </a:spcBef>
        <a:spcAft>
          <a:spcPct val="0"/>
        </a:spcAft>
        <a:defRPr sz="3300">
          <a:solidFill>
            <a:schemeClr val="tx1"/>
          </a:solidFill>
          <a:latin typeface="Calibri Light" charset="0"/>
          <a:ea typeface="宋体" charset="-122"/>
        </a:defRPr>
      </a:lvl9pPr>
    </p:titleStyle>
    <p:body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toyhouse.cc/wiki/index.php/&#28165;&#21326;&#32043;&#33606;&#35895;&#31532;&#22235;&#26399;&#31532;&#19968;&#32452;&#31532;&#20108;&#32452;" TargetMode="External"/><Relationship Id="rId4" Type="http://schemas.openxmlformats.org/officeDocument/2006/relationships/image" Target="../media/image1.jpeg"/><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hyperlink" Target="http://www.ytt.edu.hk/CustomPage/30/stu_hb/ch.1/1.pdf" TargetMode="External"/><Relationship Id="rId4" Type="http://schemas.openxmlformats.org/officeDocument/2006/relationships/hyperlink" Target="http://www.mac.gov.tw/News_Content.aspx?n=A0A73CF7630B1B26&amp;sms=B69F3267D6C0F22D&amp;s=B9D9A78FFFDC3535" TargetMode="External"/><Relationship Id="rId5" Type="http://schemas.openxmlformats.org/officeDocument/2006/relationships/hyperlink" Target="http://www.cnta.gov.cn/ztwz/2016nlydsj/jjqglvgzhy/201701/t20170113_812301.shtml" TargetMode="External"/><Relationship Id="rId1" Type="http://schemas.openxmlformats.org/officeDocument/2006/relationships/slideLayout" Target="../slideLayouts/slideLayout10.xml"/><Relationship Id="rId2" Type="http://schemas.openxmlformats.org/officeDocument/2006/relationships/hyperlink" Target="https://wenku.baidu.com/view/d1ba9fad68dc5022aaea998fcc22bcd126ff420c.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752600"/>
            <a:ext cx="7886700" cy="1130300"/>
          </a:xfrm>
        </p:spPr>
        <p:txBody>
          <a:bodyPr anchor="ctr"/>
          <a:lstStyle/>
          <a:p>
            <a:pPr algn="ctr"/>
            <a:r>
              <a:rPr lang="zh-CN" altLang="en-US" b="1" dirty="0" smtClean="0">
                <a:solidFill>
                  <a:schemeClr val="bg1"/>
                </a:solidFill>
              </a:rPr>
              <a:t>游吧 </a:t>
            </a:r>
            <a:r>
              <a:rPr lang="en-US" altLang="zh-CN" b="1" dirty="0" err="1" smtClean="0">
                <a:solidFill>
                  <a:schemeClr val="bg1"/>
                </a:solidFill>
              </a:rPr>
              <a:t>YouBar</a:t>
            </a:r>
            <a:endParaRPr lang="en-US" b="1" dirty="0">
              <a:solidFill>
                <a:schemeClr val="bg1"/>
              </a:solidFill>
            </a:endParaRPr>
          </a:p>
        </p:txBody>
      </p:sp>
      <p:sp>
        <p:nvSpPr>
          <p:cNvPr id="3" name="Text Placeholder 2"/>
          <p:cNvSpPr>
            <a:spLocks noGrp="1"/>
          </p:cNvSpPr>
          <p:nvPr>
            <p:ph type="body" idx="1"/>
          </p:nvPr>
        </p:nvSpPr>
        <p:spPr>
          <a:xfrm>
            <a:off x="623888" y="3098800"/>
            <a:ext cx="7886700" cy="1125538"/>
          </a:xfrm>
        </p:spPr>
        <p:txBody>
          <a:bodyPr/>
          <a:lstStyle/>
          <a:p>
            <a:pPr algn="ctr"/>
            <a:r>
              <a:rPr lang="zh-CN" altLang="en-US" sz="3600" dirty="0" smtClean="0">
                <a:solidFill>
                  <a:schemeClr val="bg1"/>
                </a:solidFill>
              </a:rPr>
              <a:t>旅游组</a:t>
            </a:r>
            <a:endParaRPr lang="en-US" sz="3600" dirty="0">
              <a:solidFill>
                <a:schemeClr val="bg1"/>
              </a:solidFill>
            </a:endParaRPr>
          </a:p>
        </p:txBody>
      </p:sp>
      <p:cxnSp>
        <p:nvCxnSpPr>
          <p:cNvPr id="5" name="Straight Connector 4"/>
          <p:cNvCxnSpPr/>
          <p:nvPr/>
        </p:nvCxnSpPr>
        <p:spPr bwMode="auto">
          <a:xfrm>
            <a:off x="2070100" y="2921000"/>
            <a:ext cx="5105400" cy="0"/>
          </a:xfrm>
          <a:prstGeom prst="line">
            <a:avLst/>
          </a:prstGeom>
          <a:solidFill>
            <a:schemeClr val="accent1"/>
          </a:solidFill>
          <a:ln w="762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31371403"/>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4500" b="1" dirty="0" smtClean="0">
                <a:solidFill>
                  <a:srgbClr val="F7BC00"/>
                </a:solidFill>
              </a:rPr>
              <a:t>Wiki</a:t>
            </a:r>
            <a:r>
              <a:rPr lang="zh-CN" altLang="en-US" sz="4500" b="1" dirty="0" smtClean="0">
                <a:solidFill>
                  <a:srgbClr val="F7BC00"/>
                </a:solidFill>
              </a:rPr>
              <a:t> 网址</a:t>
            </a:r>
            <a:endParaRPr lang="en-US" sz="4500" b="1" dirty="0">
              <a:solidFill>
                <a:srgbClr val="F7BC00"/>
              </a:solidFill>
            </a:endParaRPr>
          </a:p>
        </p:txBody>
      </p:sp>
      <p:sp>
        <p:nvSpPr>
          <p:cNvPr id="3" name="Vertical Text Placeholder 2"/>
          <p:cNvSpPr>
            <a:spLocks noGrp="1"/>
          </p:cNvSpPr>
          <p:nvPr>
            <p:ph type="body" orient="vert" idx="1"/>
          </p:nvPr>
        </p:nvSpPr>
        <p:spPr>
          <a:xfrm>
            <a:off x="1122359" y="4138614"/>
            <a:ext cx="6899275" cy="419099"/>
          </a:xfrm>
        </p:spPr>
        <p:txBody>
          <a:bodyPr vert="horz"/>
          <a:lstStyle/>
          <a:p>
            <a:pPr algn="ctr">
              <a:buNone/>
            </a:pPr>
            <a:r>
              <a:rPr lang="en-US" altLang="zh-CN" sz="1800" dirty="0">
                <a:solidFill>
                  <a:srgbClr val="F1F3F2"/>
                </a:solidFill>
                <a:hlinkClick r:id="rId3"/>
              </a:rPr>
              <a:t>http://</a:t>
            </a:r>
            <a:r>
              <a:rPr lang="en-US" altLang="zh-CN" sz="1800" dirty="0" err="1">
                <a:solidFill>
                  <a:srgbClr val="F1F3F2"/>
                </a:solidFill>
                <a:hlinkClick r:id="rId3"/>
              </a:rPr>
              <a:t>toyhouse.cc</a:t>
            </a:r>
            <a:r>
              <a:rPr lang="en-US" altLang="zh-CN" sz="1800" dirty="0">
                <a:solidFill>
                  <a:srgbClr val="F1F3F2"/>
                </a:solidFill>
                <a:hlinkClick r:id="rId3"/>
              </a:rPr>
              <a:t>/wiki/</a:t>
            </a:r>
            <a:r>
              <a:rPr lang="en-US" altLang="zh-CN" sz="1800" dirty="0" err="1">
                <a:solidFill>
                  <a:srgbClr val="F1F3F2"/>
                </a:solidFill>
                <a:hlinkClick r:id="rId3"/>
              </a:rPr>
              <a:t>index.php</a:t>
            </a:r>
            <a:r>
              <a:rPr lang="en-US" altLang="zh-CN" sz="1800" dirty="0">
                <a:solidFill>
                  <a:srgbClr val="F1F3F2"/>
                </a:solidFill>
                <a:hlinkClick r:id="rId3"/>
              </a:rPr>
              <a:t>/</a:t>
            </a:r>
            <a:r>
              <a:rPr lang="zh-CN" altLang="en-US" sz="1800" dirty="0">
                <a:solidFill>
                  <a:srgbClr val="F1F3F2"/>
                </a:solidFill>
                <a:hlinkClick r:id="rId3"/>
              </a:rPr>
              <a:t>清华紫荆谷第四期第一组第二</a:t>
            </a:r>
            <a:r>
              <a:rPr lang="zh-CN" altLang="en-US" sz="1800" dirty="0" smtClean="0">
                <a:solidFill>
                  <a:srgbClr val="F1F3F2"/>
                </a:solidFill>
                <a:hlinkClick r:id="rId3"/>
              </a:rPr>
              <a:t>组</a:t>
            </a:r>
            <a:endParaRPr lang="en-US" altLang="zh-CN" sz="1800" dirty="0">
              <a:solidFill>
                <a:srgbClr val="F1F3F2"/>
              </a:solidFill>
            </a:endParaRPr>
          </a:p>
        </p:txBody>
      </p:sp>
      <p:sp>
        <p:nvSpPr>
          <p:cNvPr id="5" name="Vertical Text Placeholder 2"/>
          <p:cNvSpPr txBox="1">
            <a:spLocks/>
          </p:cNvSpPr>
          <p:nvPr/>
        </p:nvSpPr>
        <p:spPr bwMode="auto">
          <a:xfrm>
            <a:off x="3408754" y="3553620"/>
            <a:ext cx="2326483" cy="419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171450" indent="-171450" algn="l" defTabSz="685800" rtl="0" eaLnBrk="1" fontAlgn="base" hangingPunct="1">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ctr">
              <a:buFont typeface="Arial" charset="0"/>
              <a:buNone/>
            </a:pPr>
            <a:r>
              <a:rPr lang="zh-CN" altLang="en-US" sz="3000" dirty="0" smtClean="0">
                <a:solidFill>
                  <a:srgbClr val="F1F3F2"/>
                </a:solidFill>
              </a:rPr>
              <a:t>游吧 </a:t>
            </a:r>
            <a:r>
              <a:rPr lang="en-US" altLang="zh-CN" sz="3000" dirty="0" err="1" smtClean="0">
                <a:solidFill>
                  <a:srgbClr val="F1F3F2"/>
                </a:solidFill>
              </a:rPr>
              <a:t>YouBar</a:t>
            </a:r>
            <a:endParaRPr lang="en-US" altLang="zh-CN" sz="3000" dirty="0">
              <a:solidFill>
                <a:srgbClr val="F1F3F2"/>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0938" y="1872457"/>
            <a:ext cx="1662113" cy="1662113"/>
          </a:xfrm>
          <a:prstGeom prst="rect">
            <a:avLst/>
          </a:prstGeom>
        </p:spPr>
      </p:pic>
    </p:spTree>
    <p:extLst>
      <p:ext uri="{BB962C8B-B14F-4D97-AF65-F5344CB8AC3E}">
        <p14:creationId xmlns:p14="http://schemas.microsoft.com/office/powerpoint/2010/main" val="56586182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500" b="1" dirty="0" smtClean="0">
                <a:solidFill>
                  <a:srgbClr val="F7BC00"/>
                </a:solidFill>
              </a:rPr>
              <a:t>References</a:t>
            </a:r>
            <a:endParaRPr lang="en-US" sz="4500" b="1" dirty="0">
              <a:solidFill>
                <a:srgbClr val="F7BC00"/>
              </a:solidFill>
            </a:endParaRPr>
          </a:p>
        </p:txBody>
      </p:sp>
      <p:sp>
        <p:nvSpPr>
          <p:cNvPr id="3" name="Vertical Text Placeholder 2"/>
          <p:cNvSpPr>
            <a:spLocks noGrp="1"/>
          </p:cNvSpPr>
          <p:nvPr>
            <p:ph type="body" orient="vert" idx="1"/>
          </p:nvPr>
        </p:nvSpPr>
        <p:spPr>
          <a:xfrm>
            <a:off x="628650" y="1268413"/>
            <a:ext cx="7886700" cy="3705521"/>
          </a:xfrm>
        </p:spPr>
        <p:txBody>
          <a:bodyPr vert="horz"/>
          <a:lstStyle/>
          <a:p>
            <a:pPr marL="449263" indent="-439738">
              <a:buNone/>
            </a:pPr>
            <a:r>
              <a:rPr lang="en-US" altLang="zh-CN" sz="1800" b="1" dirty="0" smtClean="0">
                <a:solidFill>
                  <a:srgbClr val="F1F3F2"/>
                </a:solidFill>
                <a:latin typeface="新細明體"/>
                <a:ea typeface="新細明體"/>
                <a:cs typeface="新細明體"/>
              </a:rPr>
              <a:t>1</a:t>
            </a:r>
            <a:r>
              <a:rPr lang="zh-CN" altLang="en-US" sz="1800" b="1" dirty="0" smtClean="0">
                <a:solidFill>
                  <a:srgbClr val="F1F3F2"/>
                </a:solidFill>
                <a:latin typeface="新細明體"/>
                <a:ea typeface="新細明體"/>
                <a:cs typeface="新細明體"/>
              </a:rPr>
              <a:t>，</a:t>
            </a:r>
            <a:r>
              <a:rPr lang="zh-TW" altLang="en-US" sz="1800" b="1" dirty="0" smtClean="0">
                <a:solidFill>
                  <a:srgbClr val="F1F3F2"/>
                </a:solidFill>
                <a:latin typeface="新細明體"/>
                <a:ea typeface="新細明體"/>
                <a:cs typeface="新細明體"/>
              </a:rPr>
              <a:t>综合</a:t>
            </a:r>
            <a:r>
              <a:rPr lang="zh-TW" altLang="en-US" sz="1800" b="1" dirty="0">
                <a:solidFill>
                  <a:srgbClr val="F1F3F2"/>
                </a:solidFill>
                <a:latin typeface="新細明體"/>
                <a:ea typeface="新細明體"/>
                <a:cs typeface="新細明體"/>
              </a:rPr>
              <a:t>上市公司财报、企业及专家</a:t>
            </a:r>
            <a:r>
              <a:rPr lang="zh-TW" altLang="en-US" sz="1800" b="1" dirty="0" smtClean="0">
                <a:solidFill>
                  <a:srgbClr val="F1F3F2"/>
                </a:solidFill>
                <a:latin typeface="新細明體"/>
                <a:ea typeface="新細明體"/>
                <a:cs typeface="新細明體"/>
              </a:rPr>
              <a:t>访谈</a:t>
            </a:r>
            <a:r>
              <a:rPr lang="zh-CN" altLang="en-US" sz="1800" b="1" dirty="0" smtClean="0">
                <a:solidFill>
                  <a:srgbClr val="F1F3F2"/>
                </a:solidFill>
                <a:latin typeface="新細明體"/>
                <a:ea typeface="新細明體"/>
                <a:cs typeface="新細明體"/>
              </a:rPr>
              <a:t>，</a:t>
            </a:r>
            <a:r>
              <a:rPr lang="zh-TW" altLang="en-US" sz="1800" b="1" dirty="0" smtClean="0">
                <a:solidFill>
                  <a:srgbClr val="F1F3F2"/>
                </a:solidFill>
                <a:latin typeface="新細明體"/>
                <a:ea typeface="新細明體"/>
                <a:cs typeface="新細明體"/>
              </a:rPr>
              <a:t>根据</a:t>
            </a:r>
            <a:r>
              <a:rPr lang="zh-TW" altLang="en-US" sz="1800" b="1" dirty="0">
                <a:solidFill>
                  <a:srgbClr val="F1F3F2"/>
                </a:solidFill>
                <a:latin typeface="新細明體"/>
                <a:ea typeface="新細明體"/>
                <a:cs typeface="新細明體"/>
              </a:rPr>
              <a:t>艾瑞统计模型</a:t>
            </a:r>
            <a:r>
              <a:rPr lang="zh-TW" altLang="en-US" sz="1800" b="1" dirty="0" smtClean="0">
                <a:solidFill>
                  <a:srgbClr val="F1F3F2"/>
                </a:solidFill>
                <a:latin typeface="新細明體"/>
                <a:ea typeface="新細明體"/>
                <a:cs typeface="新細明體"/>
              </a:rPr>
              <a:t>核算。 </a:t>
            </a:r>
            <a:endParaRPr lang="en-US" altLang="zh-TW" sz="1800" b="1" dirty="0">
              <a:solidFill>
                <a:srgbClr val="F1F3F2"/>
              </a:solidFill>
              <a:latin typeface="新細明體"/>
              <a:ea typeface="新細明體"/>
              <a:cs typeface="新細明體"/>
            </a:endParaRPr>
          </a:p>
          <a:p>
            <a:pPr marL="358775" indent="-358775">
              <a:buNone/>
            </a:pPr>
            <a:r>
              <a:rPr lang="en-US" altLang="zh-CN" sz="1800" b="1" dirty="0" smtClean="0">
                <a:solidFill>
                  <a:srgbClr val="F1F3F2"/>
                </a:solidFill>
                <a:latin typeface="新細明體"/>
                <a:ea typeface="新細明體"/>
                <a:cs typeface="新細明體"/>
              </a:rPr>
              <a:t>2</a:t>
            </a:r>
            <a:r>
              <a:rPr lang="zh-CN" altLang="en-US" sz="1800" b="1" dirty="0" smtClean="0">
                <a:solidFill>
                  <a:srgbClr val="F1F3F2"/>
                </a:solidFill>
                <a:latin typeface="新細明體"/>
                <a:ea typeface="新細明體"/>
                <a:cs typeface="新細明體"/>
              </a:rPr>
              <a:t>，</a:t>
            </a:r>
            <a:r>
              <a:rPr lang="en-US" altLang="zh-CN" sz="1800" b="1" dirty="0" smtClean="0">
                <a:solidFill>
                  <a:srgbClr val="F1F3F2"/>
                </a:solidFill>
              </a:rPr>
              <a:t>2017</a:t>
            </a:r>
            <a:r>
              <a:rPr lang="zh-CN" altLang="en-US" sz="1800" b="1" dirty="0">
                <a:solidFill>
                  <a:srgbClr val="F1F3F2"/>
                </a:solidFill>
              </a:rPr>
              <a:t>年中国在线旅游年度监测</a:t>
            </a:r>
            <a:r>
              <a:rPr lang="zh-CN" altLang="en-US" sz="1800" b="1" dirty="0" smtClean="0">
                <a:solidFill>
                  <a:srgbClr val="F1F3F2"/>
                </a:solidFill>
              </a:rPr>
              <a:t>报告</a:t>
            </a:r>
            <a:r>
              <a:rPr lang="en-US" sz="1800" dirty="0" smtClean="0">
                <a:solidFill>
                  <a:srgbClr val="F1F3F2"/>
                </a:solidFill>
                <a:hlinkClick r:id="rId2"/>
              </a:rPr>
              <a:t>https://wenku.baidu.com/view/d1ba9fad68dc5022aaea998fcc22bcd126ff420c.html</a:t>
            </a:r>
            <a:endParaRPr lang="en-US" sz="1800" dirty="0" smtClean="0">
              <a:solidFill>
                <a:srgbClr val="F1F3F2"/>
              </a:solidFill>
            </a:endParaRPr>
          </a:p>
          <a:p>
            <a:pPr marL="358775" indent="-349250">
              <a:buNone/>
            </a:pPr>
            <a:r>
              <a:rPr lang="en-US" altLang="zh-CN" sz="1800" b="1" dirty="0" smtClean="0">
                <a:solidFill>
                  <a:srgbClr val="F1F3F2"/>
                </a:solidFill>
              </a:rPr>
              <a:t>3</a:t>
            </a:r>
            <a:r>
              <a:rPr lang="zh-CN" altLang="en-US" sz="1800" b="1" dirty="0">
                <a:solidFill>
                  <a:srgbClr val="F1F3F2"/>
                </a:solidFill>
              </a:rPr>
              <a:t>，香港教育署 課程發展處 </a:t>
            </a:r>
            <a:r>
              <a:rPr lang="en-US" sz="1800" dirty="0" smtClean="0">
                <a:hlinkClick r:id="rId3"/>
              </a:rPr>
              <a:t>http://www.ytt.edu.hk/CustomPage/30/stu_hb/ch.1/1.pdf</a:t>
            </a:r>
            <a:endParaRPr lang="en-US" sz="1800" dirty="0" smtClean="0"/>
          </a:p>
          <a:p>
            <a:pPr marL="358775" indent="-349250">
              <a:buNone/>
            </a:pPr>
            <a:r>
              <a:rPr lang="en-US" altLang="zh-CN" sz="1800" b="1" dirty="0" smtClean="0">
                <a:solidFill>
                  <a:srgbClr val="F1F3F2"/>
                </a:solidFill>
              </a:rPr>
              <a:t>4</a:t>
            </a:r>
            <a:r>
              <a:rPr lang="zh-CN" altLang="en-US" sz="1800" b="1" dirty="0">
                <a:solidFill>
                  <a:srgbClr val="F1F3F2"/>
                </a:solidFill>
              </a:rPr>
              <a:t>，陸客來臺觀光政策成果回顧與未來展望新聞</a:t>
            </a:r>
            <a:r>
              <a:rPr lang="zh-CN" altLang="en-US" sz="1800" b="1" dirty="0" smtClean="0">
                <a:solidFill>
                  <a:srgbClr val="F1F3F2"/>
                </a:solidFill>
              </a:rPr>
              <a:t>參考資料</a:t>
            </a:r>
            <a:r>
              <a:rPr lang="en-US" altLang="zh-CN" sz="1800" dirty="0" smtClean="0">
                <a:solidFill>
                  <a:srgbClr val="F1F3F2"/>
                </a:solidFill>
                <a:hlinkClick r:id="rId4"/>
              </a:rPr>
              <a:t>http://www.mac.gov.tw/News_Content.aspx?n=A0A73CF7630B1B26&amp;sms=B69F3267D6C0F22D&amp;s=B9D9A78FFFDC3535</a:t>
            </a:r>
            <a:endParaRPr lang="en-US" altLang="zh-CN" sz="1800" dirty="0" smtClean="0">
              <a:solidFill>
                <a:srgbClr val="F1F3F2"/>
              </a:solidFill>
            </a:endParaRPr>
          </a:p>
          <a:p>
            <a:pPr marL="358775" indent="-349250">
              <a:buNone/>
            </a:pPr>
            <a:r>
              <a:rPr lang="en-US" altLang="zh-CN" sz="1800" b="1" dirty="0" smtClean="0">
                <a:solidFill>
                  <a:srgbClr val="F1F3F2"/>
                </a:solidFill>
              </a:rPr>
              <a:t>5</a:t>
            </a:r>
            <a:r>
              <a:rPr lang="zh-CN" altLang="en-US" sz="1800" b="1" dirty="0" smtClean="0">
                <a:solidFill>
                  <a:srgbClr val="F1F3F2"/>
                </a:solidFill>
              </a:rPr>
              <a:t>，</a:t>
            </a:r>
            <a:r>
              <a:rPr lang="en-US" altLang="zh-CN" sz="1800" b="1" dirty="0" smtClean="0">
                <a:solidFill>
                  <a:srgbClr val="F1F3F2"/>
                </a:solidFill>
              </a:rPr>
              <a:t>2017</a:t>
            </a:r>
            <a:r>
              <a:rPr lang="zh-CN" altLang="en-US" sz="1800" b="1" dirty="0">
                <a:solidFill>
                  <a:srgbClr val="F1F3F2"/>
                </a:solidFill>
              </a:rPr>
              <a:t>年全国旅游工作</a:t>
            </a:r>
            <a:r>
              <a:rPr lang="zh-CN" altLang="en-US" sz="1800" b="1" dirty="0" smtClean="0">
                <a:solidFill>
                  <a:srgbClr val="F1F3F2"/>
                </a:solidFill>
              </a:rPr>
              <a:t>报告</a:t>
            </a:r>
            <a:r>
              <a:rPr lang="en-US" sz="1800" dirty="0" smtClean="0">
                <a:solidFill>
                  <a:srgbClr val="F1F3F2"/>
                </a:solidFill>
                <a:hlinkClick r:id="rId5"/>
              </a:rPr>
              <a:t>http</a:t>
            </a:r>
            <a:r>
              <a:rPr lang="en-US" sz="1800" dirty="0">
                <a:solidFill>
                  <a:srgbClr val="F1F3F2"/>
                </a:solidFill>
                <a:hlinkClick r:id="rId5"/>
              </a:rPr>
              <a:t>://</a:t>
            </a:r>
            <a:r>
              <a:rPr lang="en-US" sz="1800" dirty="0" smtClean="0">
                <a:solidFill>
                  <a:srgbClr val="F1F3F2"/>
                </a:solidFill>
                <a:hlinkClick r:id="rId5"/>
              </a:rPr>
              <a:t>www.cnta.gov.cn/ztwz/2016nlydsj/jjqglvgzhy/201701/t20170113_812301.shtml</a:t>
            </a:r>
            <a:endParaRPr lang="en-US" sz="1800" dirty="0" smtClean="0">
              <a:solidFill>
                <a:srgbClr val="F1F3F2"/>
              </a:solidFill>
            </a:endParaRPr>
          </a:p>
        </p:txBody>
      </p:sp>
    </p:spTree>
    <p:extLst>
      <p:ext uri="{BB962C8B-B14F-4D97-AF65-F5344CB8AC3E}">
        <p14:creationId xmlns:p14="http://schemas.microsoft.com/office/powerpoint/2010/main" val="135278670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10000" b="1" dirty="0" smtClean="0">
                <a:solidFill>
                  <a:srgbClr val="F7BC00"/>
                </a:solidFill>
              </a:rPr>
              <a:t>Thank</a:t>
            </a:r>
            <a:r>
              <a:rPr lang="zh-CN" altLang="en-US" sz="10000" b="1" dirty="0" smtClean="0">
                <a:solidFill>
                  <a:srgbClr val="F7BC00"/>
                </a:solidFill>
              </a:rPr>
              <a:t> </a:t>
            </a:r>
            <a:r>
              <a:rPr lang="en-US" altLang="zh-CN" sz="10000" b="1" dirty="0" smtClean="0">
                <a:solidFill>
                  <a:srgbClr val="F7BC00"/>
                </a:solidFill>
              </a:rPr>
              <a:t>You</a:t>
            </a:r>
            <a:endParaRPr lang="en-US" sz="10000" b="1" dirty="0">
              <a:solidFill>
                <a:srgbClr val="F7BC00"/>
              </a:solidFill>
            </a:endParaRPr>
          </a:p>
        </p:txBody>
      </p:sp>
    </p:spTree>
    <p:extLst>
      <p:ext uri="{BB962C8B-B14F-4D97-AF65-F5344CB8AC3E}">
        <p14:creationId xmlns:p14="http://schemas.microsoft.com/office/powerpoint/2010/main" val="80864979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7540" y="328212"/>
            <a:ext cx="1029328" cy="4357687"/>
          </a:xfrm>
        </p:spPr>
        <p:txBody>
          <a:bodyPr/>
          <a:lstStyle/>
          <a:p>
            <a:r>
              <a:rPr lang="zh-CN" altLang="en-US" sz="7200" dirty="0" smtClean="0">
                <a:solidFill>
                  <a:srgbClr val="F7BC00"/>
                </a:solidFill>
              </a:rPr>
              <a:t>背景</a:t>
            </a:r>
            <a:endParaRPr lang="en-US" sz="7200" dirty="0">
              <a:solidFill>
                <a:srgbClr val="F7BC00"/>
              </a:solidFill>
            </a:endParaRPr>
          </a:p>
        </p:txBody>
      </p:sp>
      <p:sp>
        <p:nvSpPr>
          <p:cNvPr id="3" name="Vertical Text Placeholder 2"/>
          <p:cNvSpPr>
            <a:spLocks noGrp="1"/>
          </p:cNvSpPr>
          <p:nvPr>
            <p:ph type="body" orient="vert" idx="1"/>
          </p:nvPr>
        </p:nvSpPr>
        <p:spPr>
          <a:xfrm>
            <a:off x="1969476" y="717596"/>
            <a:ext cx="5762625" cy="3578916"/>
          </a:xfrm>
        </p:spPr>
        <p:txBody>
          <a:bodyPr vert="horz" anchor="t"/>
          <a:lstStyle/>
          <a:p>
            <a:pPr marL="0" indent="0">
              <a:buNone/>
            </a:pPr>
            <a:r>
              <a:rPr lang="zh-TW" altLang="en-US" sz="2400" b="1" dirty="0" smtClean="0">
                <a:solidFill>
                  <a:srgbClr val="F1F3F2"/>
                </a:solidFill>
                <a:latin typeface="Lantinghei SC Extralight" charset="-122"/>
                <a:ea typeface="Lantinghei SC Extralight" charset="-122"/>
                <a:cs typeface="Lantinghei SC Extralight" charset="-122"/>
              </a:rPr>
              <a:t>宏观：</a:t>
            </a:r>
            <a:r>
              <a:rPr lang="en-US" altLang="zh-TW" sz="2400" dirty="0" smtClean="0">
                <a:solidFill>
                  <a:srgbClr val="F1F3F2"/>
                </a:solidFill>
                <a:latin typeface="Lantinghei SC Extralight" charset="-122"/>
                <a:ea typeface="Lantinghei SC Extralight" charset="-122"/>
                <a:cs typeface="Lantinghei SC Extralight" charset="-122"/>
              </a:rPr>
              <a:t>2016</a:t>
            </a:r>
            <a:r>
              <a:rPr lang="zh-TW" altLang="en-US" sz="2400" dirty="0">
                <a:solidFill>
                  <a:srgbClr val="F1F3F2"/>
                </a:solidFill>
                <a:latin typeface="Lantinghei SC Extralight" charset="-122"/>
                <a:ea typeface="Lantinghei SC Extralight" charset="-122"/>
                <a:cs typeface="Lantinghei SC Extralight" charset="-122"/>
              </a:rPr>
              <a:t>年中国在线旅游市场交易规模约</a:t>
            </a:r>
            <a:r>
              <a:rPr lang="en-US" altLang="zh-TW" sz="2400" dirty="0">
                <a:solidFill>
                  <a:srgbClr val="F1F3F2"/>
                </a:solidFill>
                <a:latin typeface="Lantinghei SC Extralight" charset="-122"/>
                <a:ea typeface="Lantinghei SC Extralight" charset="-122"/>
                <a:cs typeface="Lantinghei SC Extralight" charset="-122"/>
              </a:rPr>
              <a:t>6</a:t>
            </a:r>
            <a:r>
              <a:rPr lang="zh-TW" altLang="en-US" sz="2400" dirty="0">
                <a:solidFill>
                  <a:srgbClr val="F1F3F2"/>
                </a:solidFill>
                <a:latin typeface="Lantinghei SC Extralight" charset="-122"/>
                <a:ea typeface="Lantinghei SC Extralight" charset="-122"/>
                <a:cs typeface="Lantinghei SC Extralight" charset="-122"/>
              </a:rPr>
              <a:t>千亿元，增长率</a:t>
            </a:r>
            <a:r>
              <a:rPr lang="en-US" altLang="zh-TW" sz="2400" dirty="0">
                <a:solidFill>
                  <a:srgbClr val="F1F3F2"/>
                </a:solidFill>
                <a:latin typeface="Lantinghei SC Extralight" charset="-122"/>
                <a:ea typeface="Lantinghei SC Extralight" charset="-122"/>
                <a:cs typeface="Lantinghei SC Extralight" charset="-122"/>
              </a:rPr>
              <a:t>34%</a:t>
            </a:r>
            <a:r>
              <a:rPr lang="zh-TW" altLang="en-US" sz="2400" dirty="0">
                <a:solidFill>
                  <a:srgbClr val="F1F3F2"/>
                </a:solidFill>
                <a:latin typeface="Lantinghei SC Extralight" charset="-122"/>
                <a:ea typeface="Lantinghei SC Extralight" charset="-122"/>
                <a:cs typeface="Lantinghei SC Extralight" charset="-122"/>
              </a:rPr>
              <a:t>，线上渗透率</a:t>
            </a:r>
            <a:r>
              <a:rPr lang="en-US" altLang="zh-TW" sz="2400" dirty="0">
                <a:solidFill>
                  <a:srgbClr val="F1F3F2"/>
                </a:solidFill>
                <a:latin typeface="Lantinghei SC Extralight" charset="-122"/>
                <a:ea typeface="Lantinghei SC Extralight" charset="-122"/>
                <a:cs typeface="Lantinghei SC Extralight" charset="-122"/>
              </a:rPr>
              <a:t>12.1%</a:t>
            </a:r>
            <a:r>
              <a:rPr lang="zh-TW" altLang="en-US" sz="2400" dirty="0">
                <a:solidFill>
                  <a:srgbClr val="F1F3F2"/>
                </a:solidFill>
                <a:latin typeface="Lantinghei SC Extralight" charset="-122"/>
                <a:ea typeface="Lantinghei SC Extralight" charset="-122"/>
                <a:cs typeface="Lantinghei SC Extralight" charset="-122"/>
              </a:rPr>
              <a:t>，伴随着信息爆炸和共享经济兴起</a:t>
            </a:r>
            <a:r>
              <a:rPr lang="zh-TW" altLang="en-US" sz="2400" dirty="0" smtClean="0">
                <a:solidFill>
                  <a:srgbClr val="F1F3F2"/>
                </a:solidFill>
                <a:latin typeface="Lantinghei SC Extralight" charset="-122"/>
                <a:ea typeface="Lantinghei SC Extralight" charset="-122"/>
                <a:cs typeface="Lantinghei SC Extralight" charset="-122"/>
              </a:rPr>
              <a:t>。</a:t>
            </a:r>
            <a:endParaRPr lang="en-US" altLang="zh-TW" sz="2400" dirty="0">
              <a:solidFill>
                <a:srgbClr val="F1F3F2"/>
              </a:solidFill>
              <a:latin typeface="Lantinghei SC Extralight" charset="-122"/>
              <a:ea typeface="Lantinghei SC Extralight" charset="-122"/>
              <a:cs typeface="Lantinghei SC Extralight" charset="-122"/>
            </a:endParaRPr>
          </a:p>
          <a:p>
            <a:pPr marL="0" indent="0">
              <a:buNone/>
            </a:pPr>
            <a:endParaRPr lang="zh-TW" altLang="en-US" sz="500" b="1" dirty="0">
              <a:solidFill>
                <a:srgbClr val="F1F3F2"/>
              </a:solidFill>
              <a:latin typeface="Lantinghei SC Extralight" charset="-122"/>
              <a:ea typeface="Lantinghei SC Extralight" charset="-122"/>
              <a:cs typeface="Lantinghei SC Extralight" charset="-122"/>
            </a:endParaRPr>
          </a:p>
          <a:p>
            <a:pPr marL="0" indent="0">
              <a:buNone/>
            </a:pPr>
            <a:r>
              <a:rPr lang="zh-TW" altLang="en-US" sz="2400" b="1" dirty="0">
                <a:solidFill>
                  <a:srgbClr val="F1F3F2"/>
                </a:solidFill>
                <a:latin typeface="Lantinghei SC Extralight" charset="-122"/>
                <a:ea typeface="Lantinghei SC Extralight" charset="-122"/>
                <a:cs typeface="Lantinghei SC Extralight" charset="-122"/>
              </a:rPr>
              <a:t>中观：</a:t>
            </a:r>
            <a:r>
              <a:rPr lang="zh-TW" altLang="en-US" sz="2400" dirty="0">
                <a:solidFill>
                  <a:srgbClr val="F1F3F2"/>
                </a:solidFill>
                <a:latin typeface="Lantinghei SC Extralight" charset="-122"/>
                <a:ea typeface="Lantinghei SC Extralight" charset="-122"/>
                <a:cs typeface="Lantinghei SC Extralight" charset="-122"/>
              </a:rPr>
              <a:t>倾向自由旅行的游客在互联网大数据环境下找不到准确适合的旅游指导和信息</a:t>
            </a:r>
            <a:r>
              <a:rPr lang="zh-TW" altLang="en-US" sz="2400" dirty="0" smtClean="0">
                <a:solidFill>
                  <a:srgbClr val="F1F3F2"/>
                </a:solidFill>
                <a:latin typeface="Lantinghei SC Extralight" charset="-122"/>
                <a:ea typeface="Lantinghei SC Extralight" charset="-122"/>
                <a:cs typeface="Lantinghei SC Extralight" charset="-122"/>
              </a:rPr>
              <a:t>。</a:t>
            </a:r>
            <a:endParaRPr lang="en-US" altLang="zh-TW" sz="2400" dirty="0" smtClean="0">
              <a:solidFill>
                <a:srgbClr val="F1F3F2"/>
              </a:solidFill>
              <a:latin typeface="Lantinghei SC Extralight" charset="-122"/>
              <a:ea typeface="Lantinghei SC Extralight" charset="-122"/>
              <a:cs typeface="Lantinghei SC Extralight" charset="-122"/>
            </a:endParaRPr>
          </a:p>
          <a:p>
            <a:pPr marL="0" indent="0">
              <a:buNone/>
            </a:pPr>
            <a:endParaRPr lang="zh-TW" altLang="en-US" sz="500" b="1" dirty="0">
              <a:solidFill>
                <a:srgbClr val="F1F3F2"/>
              </a:solidFill>
              <a:latin typeface="Lantinghei SC Extralight" charset="-122"/>
              <a:ea typeface="Lantinghei SC Extralight" charset="-122"/>
              <a:cs typeface="Lantinghei SC Extralight" charset="-122"/>
            </a:endParaRPr>
          </a:p>
          <a:p>
            <a:pPr marL="0" indent="0">
              <a:buNone/>
            </a:pPr>
            <a:r>
              <a:rPr lang="zh-TW" altLang="en-US" sz="2400" b="1" dirty="0">
                <a:solidFill>
                  <a:srgbClr val="F1F3F2"/>
                </a:solidFill>
                <a:latin typeface="Lantinghei SC Extralight" charset="-122"/>
                <a:ea typeface="Lantinghei SC Extralight" charset="-122"/>
                <a:cs typeface="Lantinghei SC Extralight" charset="-122"/>
              </a:rPr>
              <a:t>微观：</a:t>
            </a:r>
            <a:r>
              <a:rPr lang="zh-TW" altLang="en-US" sz="2400" dirty="0">
                <a:solidFill>
                  <a:srgbClr val="F1F3F2"/>
                </a:solidFill>
                <a:latin typeface="Lantinghei SC Extralight" charset="-122"/>
                <a:ea typeface="Lantinghei SC Extralight" charset="-122"/>
                <a:cs typeface="Lantinghei SC Extralight" charset="-122"/>
              </a:rPr>
              <a:t>旅游倾向于自由旅行模式，这种服务平台有很大存在空间。</a:t>
            </a:r>
            <a:endParaRPr lang="en-US" altLang="zh-CN" sz="2400" dirty="0">
              <a:solidFill>
                <a:srgbClr val="F1F3F2"/>
              </a:solidFill>
              <a:latin typeface="Lantinghei SC Extralight" charset="-122"/>
              <a:ea typeface="Lantinghei SC Extralight" charset="-122"/>
              <a:cs typeface="Lantinghei SC Extralight" charset="-122"/>
            </a:endParaRPr>
          </a:p>
        </p:txBody>
      </p:sp>
      <p:cxnSp>
        <p:nvCxnSpPr>
          <p:cNvPr id="5" name="Straight Connector 4"/>
          <p:cNvCxnSpPr/>
          <p:nvPr/>
        </p:nvCxnSpPr>
        <p:spPr bwMode="auto">
          <a:xfrm>
            <a:off x="1637881" y="328211"/>
            <a:ext cx="0" cy="4357687"/>
          </a:xfrm>
          <a:prstGeom prst="line">
            <a:avLst/>
          </a:prstGeom>
          <a:solidFill>
            <a:schemeClr val="accent1"/>
          </a:solidFill>
          <a:ln w="381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09766006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82111" y="338260"/>
            <a:ext cx="1029328" cy="4357687"/>
          </a:xfrm>
        </p:spPr>
        <p:txBody>
          <a:bodyPr/>
          <a:lstStyle/>
          <a:p>
            <a:r>
              <a:rPr lang="zh-CN" altLang="en-US" sz="7200" dirty="0" smtClean="0">
                <a:solidFill>
                  <a:srgbClr val="F7BC00"/>
                </a:solidFill>
              </a:rPr>
              <a:t>目标</a:t>
            </a:r>
            <a:endParaRPr lang="en-US" sz="7200" dirty="0">
              <a:solidFill>
                <a:srgbClr val="F7BC00"/>
              </a:solidFill>
            </a:endParaRPr>
          </a:p>
        </p:txBody>
      </p:sp>
      <p:sp>
        <p:nvSpPr>
          <p:cNvPr id="3" name="Vertical Text Placeholder 2"/>
          <p:cNvSpPr>
            <a:spLocks noGrp="1"/>
          </p:cNvSpPr>
          <p:nvPr>
            <p:ph type="body" orient="vert" idx="1"/>
          </p:nvPr>
        </p:nvSpPr>
        <p:spPr>
          <a:xfrm>
            <a:off x="1457011" y="1277166"/>
            <a:ext cx="5762625" cy="2479872"/>
          </a:xfrm>
        </p:spPr>
        <p:txBody>
          <a:bodyPr vert="horz" anchor="t"/>
          <a:lstStyle/>
          <a:p>
            <a:pPr marL="0" indent="0">
              <a:buNone/>
            </a:pPr>
            <a:r>
              <a:rPr lang="zh-TW" altLang="en-US" sz="2400" b="1" dirty="0">
                <a:solidFill>
                  <a:srgbClr val="F1F3F2"/>
                </a:solidFill>
                <a:latin typeface="Lantinghei SC Extralight" charset="-122"/>
                <a:ea typeface="Lantinghei SC Extralight" charset="-122"/>
                <a:cs typeface="Lantinghei SC Extralight" charset="-122"/>
              </a:rPr>
              <a:t>宏观</a:t>
            </a:r>
            <a:r>
              <a:rPr lang="zh-TW" altLang="en-US" sz="2400" dirty="0">
                <a:solidFill>
                  <a:srgbClr val="F1F3F2"/>
                </a:solidFill>
                <a:latin typeface="Lantinghei SC Extralight" charset="-122"/>
                <a:ea typeface="Lantinghei SC Extralight" charset="-122"/>
                <a:cs typeface="Lantinghei SC Extralight" charset="-122"/>
              </a:rPr>
              <a:t>：让大家接受“共享生活”的深度旅游模式，增加未来平台的使用</a:t>
            </a:r>
            <a:r>
              <a:rPr lang="zh-TW" altLang="en-US" sz="2400" dirty="0" smtClean="0">
                <a:solidFill>
                  <a:srgbClr val="F1F3F2"/>
                </a:solidFill>
                <a:latin typeface="Lantinghei SC Extralight" charset="-122"/>
                <a:ea typeface="Lantinghei SC Extralight" charset="-122"/>
                <a:cs typeface="Lantinghei SC Extralight" charset="-122"/>
              </a:rPr>
              <a:t>趋向</a:t>
            </a:r>
            <a:endParaRPr lang="en-US" altLang="zh-TW" sz="2400" dirty="0" smtClean="0">
              <a:solidFill>
                <a:srgbClr val="F1F3F2"/>
              </a:solidFill>
              <a:latin typeface="Lantinghei SC Extralight" charset="-122"/>
              <a:ea typeface="Lantinghei SC Extralight" charset="-122"/>
              <a:cs typeface="Lantinghei SC Extralight" charset="-122"/>
            </a:endParaRPr>
          </a:p>
          <a:p>
            <a:pPr marL="0" indent="0">
              <a:buNone/>
            </a:pPr>
            <a:endParaRPr lang="zh-TW" altLang="en-US" sz="2400" dirty="0">
              <a:solidFill>
                <a:srgbClr val="F1F3F2"/>
              </a:solidFill>
              <a:latin typeface="Lantinghei SC Extralight" charset="-122"/>
              <a:ea typeface="Lantinghei SC Extralight" charset="-122"/>
              <a:cs typeface="Lantinghei SC Extralight" charset="-122"/>
            </a:endParaRPr>
          </a:p>
          <a:p>
            <a:pPr marL="0" indent="0">
              <a:buNone/>
            </a:pPr>
            <a:r>
              <a:rPr lang="zh-TW" altLang="en-US" sz="2400" b="1" dirty="0">
                <a:solidFill>
                  <a:srgbClr val="F1F3F2"/>
                </a:solidFill>
                <a:latin typeface="Lantinghei SC Extralight" charset="-122"/>
                <a:ea typeface="Lantinghei SC Extralight" charset="-122"/>
                <a:cs typeface="Lantinghei SC Extralight" charset="-122"/>
              </a:rPr>
              <a:t>中观</a:t>
            </a:r>
            <a:r>
              <a:rPr lang="zh-TW" altLang="en-US" sz="2400" dirty="0">
                <a:solidFill>
                  <a:srgbClr val="F1F3F2"/>
                </a:solidFill>
                <a:latin typeface="Lantinghei SC Extralight" charset="-122"/>
                <a:ea typeface="Lantinghei SC Extralight" charset="-122"/>
                <a:cs typeface="Lantinghei SC Extralight" charset="-122"/>
              </a:rPr>
              <a:t>：生成概念网站</a:t>
            </a:r>
            <a:r>
              <a:rPr lang="zh-TW" altLang="en-US" sz="2400" dirty="0" smtClean="0">
                <a:solidFill>
                  <a:srgbClr val="F1F3F2"/>
                </a:solidFill>
                <a:latin typeface="Lantinghei SC Extralight" charset="-122"/>
                <a:ea typeface="Lantinghei SC Extralight" charset="-122"/>
                <a:cs typeface="Lantinghei SC Extralight" charset="-122"/>
              </a:rPr>
              <a:t>模型</a:t>
            </a:r>
            <a:endParaRPr lang="en-US" altLang="zh-TW" sz="2400" dirty="0" smtClean="0">
              <a:solidFill>
                <a:srgbClr val="F1F3F2"/>
              </a:solidFill>
              <a:latin typeface="Lantinghei SC Extralight" charset="-122"/>
              <a:ea typeface="Lantinghei SC Extralight" charset="-122"/>
              <a:cs typeface="Lantinghei SC Extralight" charset="-122"/>
            </a:endParaRPr>
          </a:p>
          <a:p>
            <a:pPr marL="0" indent="0">
              <a:buNone/>
            </a:pPr>
            <a:endParaRPr lang="zh-TW" altLang="en-US" sz="2400" dirty="0">
              <a:solidFill>
                <a:srgbClr val="F1F3F2"/>
              </a:solidFill>
              <a:latin typeface="Lantinghei SC Extralight" charset="-122"/>
              <a:ea typeface="Lantinghei SC Extralight" charset="-122"/>
              <a:cs typeface="Lantinghei SC Extralight" charset="-122"/>
            </a:endParaRPr>
          </a:p>
          <a:p>
            <a:pPr marL="0" indent="0">
              <a:buNone/>
            </a:pPr>
            <a:r>
              <a:rPr lang="zh-TW" altLang="en-US" sz="2400" b="1" dirty="0">
                <a:solidFill>
                  <a:srgbClr val="F1F3F2"/>
                </a:solidFill>
                <a:latin typeface="Lantinghei SC Extralight" charset="-122"/>
                <a:ea typeface="Lantinghei SC Extralight" charset="-122"/>
                <a:cs typeface="Lantinghei SC Extralight" charset="-122"/>
              </a:rPr>
              <a:t>微观</a:t>
            </a:r>
            <a:r>
              <a:rPr lang="zh-TW" altLang="en-US" sz="2400" dirty="0">
                <a:solidFill>
                  <a:srgbClr val="F1F3F2"/>
                </a:solidFill>
                <a:latin typeface="Lantinghei SC Extralight" charset="-122"/>
                <a:ea typeface="Lantinghei SC Extralight" charset="-122"/>
                <a:cs typeface="Lantinghei SC Extralight" charset="-122"/>
              </a:rPr>
              <a:t>：七天完成旅游业产业分析报告。</a:t>
            </a:r>
          </a:p>
        </p:txBody>
      </p:sp>
      <p:cxnSp>
        <p:nvCxnSpPr>
          <p:cNvPr id="5" name="Straight Connector 4"/>
          <p:cNvCxnSpPr/>
          <p:nvPr/>
        </p:nvCxnSpPr>
        <p:spPr bwMode="auto">
          <a:xfrm>
            <a:off x="7441433" y="338259"/>
            <a:ext cx="0" cy="4357687"/>
          </a:xfrm>
          <a:prstGeom prst="line">
            <a:avLst/>
          </a:prstGeom>
          <a:solidFill>
            <a:schemeClr val="accent1"/>
          </a:solidFill>
          <a:ln w="381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8804259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315930"/>
            <a:ext cx="3868737" cy="619124"/>
          </a:xfrm>
        </p:spPr>
        <p:txBody>
          <a:bodyPr/>
          <a:lstStyle/>
          <a:p>
            <a:pPr algn="ctr"/>
            <a:r>
              <a:rPr lang="zh-CN" altLang="en-US" sz="3600" dirty="0" smtClean="0">
                <a:solidFill>
                  <a:srgbClr val="F7BC00"/>
                </a:solidFill>
              </a:rPr>
              <a:t>效果</a:t>
            </a:r>
            <a:endParaRPr lang="en-US" sz="3600" dirty="0">
              <a:solidFill>
                <a:srgbClr val="F7BC00"/>
              </a:solidFill>
            </a:endParaRPr>
          </a:p>
        </p:txBody>
      </p:sp>
      <p:sp>
        <p:nvSpPr>
          <p:cNvPr id="4" name="Content Placeholder 3"/>
          <p:cNvSpPr>
            <a:spLocks noGrp="1"/>
          </p:cNvSpPr>
          <p:nvPr>
            <p:ph sz="half" idx="2"/>
          </p:nvPr>
        </p:nvSpPr>
        <p:spPr>
          <a:xfrm>
            <a:off x="630238" y="935054"/>
            <a:ext cx="3868737" cy="3868057"/>
          </a:xfrm>
        </p:spPr>
        <p:txBody>
          <a:bodyPr/>
          <a:lstStyle/>
          <a:p>
            <a:r>
              <a:rPr lang="zh-CN" altLang="en-US" sz="2500" b="1" dirty="0">
                <a:solidFill>
                  <a:schemeClr val="bg1"/>
                </a:solidFill>
              </a:rPr>
              <a:t>短期</a:t>
            </a:r>
            <a:r>
              <a:rPr lang="zh-CN" altLang="en-US" sz="2500" dirty="0">
                <a:solidFill>
                  <a:schemeClr val="bg1"/>
                </a:solidFill>
              </a:rPr>
              <a:t>：让所有活动参与者了解“共享生活”方式，对项目产生兴趣</a:t>
            </a:r>
            <a:r>
              <a:rPr lang="zh-CN" altLang="en-US" sz="2500" dirty="0" smtClean="0">
                <a:solidFill>
                  <a:schemeClr val="bg1"/>
                </a:solidFill>
              </a:rPr>
              <a:t>。</a:t>
            </a:r>
            <a:endParaRPr lang="en-US" altLang="zh-CN" sz="2500" dirty="0">
              <a:solidFill>
                <a:schemeClr val="bg1"/>
              </a:solidFill>
            </a:endParaRPr>
          </a:p>
          <a:p>
            <a:endParaRPr lang="zh-CN" altLang="en-US" sz="2500" dirty="0">
              <a:solidFill>
                <a:schemeClr val="bg1"/>
              </a:solidFill>
            </a:endParaRPr>
          </a:p>
          <a:p>
            <a:r>
              <a:rPr lang="zh-CN" altLang="en-US" sz="2500" b="1" dirty="0">
                <a:solidFill>
                  <a:schemeClr val="bg1"/>
                </a:solidFill>
              </a:rPr>
              <a:t>长期</a:t>
            </a:r>
            <a:r>
              <a:rPr lang="zh-CN" altLang="en-US" sz="2500" dirty="0">
                <a:solidFill>
                  <a:schemeClr val="bg1"/>
                </a:solidFill>
              </a:rPr>
              <a:t>：选择“共享生活”深度旅游模式，自发成为平台的未来的使用者或受用者。 </a:t>
            </a:r>
          </a:p>
          <a:p>
            <a:r>
              <a:rPr lang="zh-CN" altLang="en-US" sz="2500" dirty="0">
                <a:solidFill>
                  <a:schemeClr val="bg1"/>
                </a:solidFill>
              </a:rPr>
              <a:t>提高旅行者自助旅游的品质和感触</a:t>
            </a:r>
            <a:r>
              <a:rPr lang="zh-CN" altLang="en-US" sz="2500" dirty="0" smtClean="0">
                <a:solidFill>
                  <a:schemeClr val="bg1"/>
                </a:solidFill>
              </a:rPr>
              <a:t>。</a:t>
            </a:r>
            <a:endParaRPr lang="zh-CN" altLang="en-US" sz="2500" dirty="0">
              <a:solidFill>
                <a:schemeClr val="bg1"/>
              </a:solidFill>
            </a:endParaRPr>
          </a:p>
        </p:txBody>
      </p:sp>
      <p:sp>
        <p:nvSpPr>
          <p:cNvPr id="5" name="Text Placeholder 4"/>
          <p:cNvSpPr>
            <a:spLocks noGrp="1"/>
          </p:cNvSpPr>
          <p:nvPr>
            <p:ph type="body" sz="quarter" idx="3"/>
          </p:nvPr>
        </p:nvSpPr>
        <p:spPr>
          <a:xfrm>
            <a:off x="4629150" y="315930"/>
            <a:ext cx="3887788" cy="619124"/>
          </a:xfrm>
        </p:spPr>
        <p:txBody>
          <a:bodyPr/>
          <a:lstStyle/>
          <a:p>
            <a:pPr algn="ctr"/>
            <a:r>
              <a:rPr lang="zh-CN" altLang="en-US" sz="3600" dirty="0" smtClean="0">
                <a:solidFill>
                  <a:srgbClr val="F7BC00"/>
                </a:solidFill>
              </a:rPr>
              <a:t>输出</a:t>
            </a:r>
            <a:endParaRPr lang="en-US" sz="3600" dirty="0">
              <a:solidFill>
                <a:srgbClr val="F7BC00"/>
              </a:solidFill>
            </a:endParaRPr>
          </a:p>
        </p:txBody>
      </p:sp>
      <p:sp>
        <p:nvSpPr>
          <p:cNvPr id="6" name="Content Placeholder 5"/>
          <p:cNvSpPr>
            <a:spLocks noGrp="1"/>
          </p:cNvSpPr>
          <p:nvPr>
            <p:ph sz="quarter" idx="4"/>
          </p:nvPr>
        </p:nvSpPr>
        <p:spPr>
          <a:xfrm>
            <a:off x="4629150" y="935054"/>
            <a:ext cx="3887788" cy="3868057"/>
          </a:xfrm>
        </p:spPr>
        <p:txBody>
          <a:bodyPr/>
          <a:lstStyle/>
          <a:p>
            <a:r>
              <a:rPr lang="zh-CN" altLang="en-US" sz="2500" b="1" dirty="0">
                <a:solidFill>
                  <a:schemeClr val="bg1"/>
                </a:solidFill>
              </a:rPr>
              <a:t>短期</a:t>
            </a:r>
            <a:r>
              <a:rPr lang="zh-CN" altLang="en-US" sz="2500" dirty="0">
                <a:solidFill>
                  <a:schemeClr val="bg1"/>
                </a:solidFill>
              </a:rPr>
              <a:t>：通过调查问卷，沟通等方式宣传“共享生活”深度旅游模式</a:t>
            </a:r>
          </a:p>
          <a:p>
            <a:r>
              <a:rPr lang="zh-CN" altLang="en-US" sz="2500" dirty="0">
                <a:solidFill>
                  <a:schemeClr val="bg1"/>
                </a:solidFill>
              </a:rPr>
              <a:t>利用</a:t>
            </a:r>
            <a:r>
              <a:rPr lang="en-US" altLang="zh-CN" sz="2500" dirty="0">
                <a:solidFill>
                  <a:schemeClr val="bg1"/>
                </a:solidFill>
              </a:rPr>
              <a:t>PPT</a:t>
            </a:r>
            <a:r>
              <a:rPr lang="zh-CN" altLang="en-US" sz="2500" dirty="0">
                <a:solidFill>
                  <a:schemeClr val="bg1"/>
                </a:solidFill>
              </a:rPr>
              <a:t>推广项目理念</a:t>
            </a:r>
          </a:p>
          <a:p>
            <a:r>
              <a:rPr lang="zh-CN" altLang="en-US" sz="2500" dirty="0">
                <a:solidFill>
                  <a:schemeClr val="bg1"/>
                </a:solidFill>
              </a:rPr>
              <a:t>与其他小组进行文化沟通</a:t>
            </a:r>
          </a:p>
          <a:p>
            <a:r>
              <a:rPr lang="zh-CN" altLang="en-US" sz="2500" dirty="0">
                <a:solidFill>
                  <a:schemeClr val="bg1"/>
                </a:solidFill>
              </a:rPr>
              <a:t>使用</a:t>
            </a:r>
            <a:r>
              <a:rPr lang="en-US" altLang="zh-CN" sz="2500" dirty="0">
                <a:solidFill>
                  <a:schemeClr val="bg1"/>
                </a:solidFill>
              </a:rPr>
              <a:t>wiki</a:t>
            </a:r>
            <a:r>
              <a:rPr lang="zh-CN" altLang="en-US" sz="2500" dirty="0">
                <a:solidFill>
                  <a:schemeClr val="bg1"/>
                </a:solidFill>
              </a:rPr>
              <a:t>，</a:t>
            </a:r>
            <a:r>
              <a:rPr lang="en-US" altLang="zh-CN" sz="2500" dirty="0" err="1">
                <a:solidFill>
                  <a:schemeClr val="bg1"/>
                </a:solidFill>
              </a:rPr>
              <a:t>worktile</a:t>
            </a:r>
            <a:r>
              <a:rPr lang="en-US" altLang="zh-CN" sz="2500" dirty="0">
                <a:solidFill>
                  <a:schemeClr val="bg1"/>
                </a:solidFill>
              </a:rPr>
              <a:t> </a:t>
            </a:r>
            <a:r>
              <a:rPr lang="zh-CN" altLang="en-US" sz="2500" dirty="0">
                <a:solidFill>
                  <a:schemeClr val="bg1"/>
                </a:solidFill>
              </a:rPr>
              <a:t>记录</a:t>
            </a:r>
          </a:p>
          <a:p>
            <a:endParaRPr lang="zh-CN" altLang="en-US" sz="2500" dirty="0">
              <a:solidFill>
                <a:schemeClr val="bg1"/>
              </a:solidFill>
            </a:endParaRPr>
          </a:p>
          <a:p>
            <a:r>
              <a:rPr lang="zh-CN" altLang="en-US" sz="2500" b="1" dirty="0">
                <a:solidFill>
                  <a:schemeClr val="bg1"/>
                </a:solidFill>
              </a:rPr>
              <a:t>长期</a:t>
            </a:r>
            <a:r>
              <a:rPr lang="zh-CN" altLang="en-US" sz="2500" dirty="0">
                <a:solidFill>
                  <a:schemeClr val="bg1"/>
                </a:solidFill>
              </a:rPr>
              <a:t>：提供网站</a:t>
            </a:r>
            <a:r>
              <a:rPr lang="zh-CN" altLang="en-US" sz="2500" dirty="0" smtClean="0">
                <a:solidFill>
                  <a:schemeClr val="bg1"/>
                </a:solidFill>
              </a:rPr>
              <a:t>和平台</a:t>
            </a:r>
          </a:p>
        </p:txBody>
      </p:sp>
    </p:spTree>
    <p:extLst>
      <p:ext uri="{BB962C8B-B14F-4D97-AF65-F5344CB8AC3E}">
        <p14:creationId xmlns:p14="http://schemas.microsoft.com/office/powerpoint/2010/main" val="14865553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0238" y="315930"/>
            <a:ext cx="3868737" cy="619124"/>
          </a:xfrm>
        </p:spPr>
        <p:txBody>
          <a:bodyPr/>
          <a:lstStyle/>
          <a:p>
            <a:pPr algn="ctr"/>
            <a:r>
              <a:rPr lang="zh-CN" altLang="en-US" sz="3600" dirty="0" smtClean="0">
                <a:solidFill>
                  <a:srgbClr val="F7BC00"/>
                </a:solidFill>
              </a:rPr>
              <a:t>过程</a:t>
            </a:r>
            <a:endParaRPr lang="en-US" sz="3600" dirty="0">
              <a:solidFill>
                <a:srgbClr val="F7BC00"/>
              </a:solidFill>
            </a:endParaRPr>
          </a:p>
        </p:txBody>
      </p:sp>
      <p:sp>
        <p:nvSpPr>
          <p:cNvPr id="4" name="Content Placeholder 3"/>
          <p:cNvSpPr>
            <a:spLocks noGrp="1"/>
          </p:cNvSpPr>
          <p:nvPr>
            <p:ph sz="half" idx="2"/>
          </p:nvPr>
        </p:nvSpPr>
        <p:spPr>
          <a:xfrm>
            <a:off x="630238" y="935054"/>
            <a:ext cx="3868737" cy="3868057"/>
          </a:xfrm>
        </p:spPr>
        <p:txBody>
          <a:bodyPr/>
          <a:lstStyle/>
          <a:p>
            <a:r>
              <a:rPr lang="zh-CN" altLang="en-US" sz="2500" dirty="0">
                <a:solidFill>
                  <a:schemeClr val="bg1"/>
                </a:solidFill>
              </a:rPr>
              <a:t>建立创业产业报告大纲</a:t>
            </a:r>
          </a:p>
          <a:p>
            <a:r>
              <a:rPr lang="zh-CN" altLang="en-US" sz="2500" dirty="0">
                <a:solidFill>
                  <a:schemeClr val="bg1"/>
                </a:solidFill>
              </a:rPr>
              <a:t>小组分工</a:t>
            </a:r>
          </a:p>
          <a:p>
            <a:r>
              <a:rPr lang="zh-CN" altLang="en-US" sz="2500" dirty="0">
                <a:solidFill>
                  <a:schemeClr val="bg1"/>
                </a:solidFill>
              </a:rPr>
              <a:t>编写调查问卷并分析结果</a:t>
            </a:r>
          </a:p>
          <a:p>
            <a:r>
              <a:rPr lang="zh-CN" altLang="en-US" sz="2500" dirty="0">
                <a:solidFill>
                  <a:schemeClr val="bg1"/>
                </a:solidFill>
              </a:rPr>
              <a:t>进行报告审稿</a:t>
            </a:r>
          </a:p>
          <a:p>
            <a:r>
              <a:rPr lang="zh-CN" altLang="en-US" sz="2500" dirty="0">
                <a:solidFill>
                  <a:schemeClr val="bg1"/>
                </a:solidFill>
              </a:rPr>
              <a:t>寻找并参考受欢迎的网站模型</a:t>
            </a:r>
          </a:p>
          <a:p>
            <a:r>
              <a:rPr lang="zh-CN" altLang="en-US" sz="2500" dirty="0">
                <a:solidFill>
                  <a:schemeClr val="bg1"/>
                </a:solidFill>
              </a:rPr>
              <a:t>设计网站模型</a:t>
            </a:r>
          </a:p>
          <a:p>
            <a:r>
              <a:rPr lang="zh-CN" altLang="en-US" sz="2500" dirty="0">
                <a:solidFill>
                  <a:schemeClr val="bg1"/>
                </a:solidFill>
              </a:rPr>
              <a:t>持续跟新逻辑模型跟</a:t>
            </a:r>
            <a:r>
              <a:rPr lang="en-US" altLang="zh-CN" sz="2500" dirty="0">
                <a:solidFill>
                  <a:schemeClr val="bg1"/>
                </a:solidFill>
              </a:rPr>
              <a:t>wiki</a:t>
            </a:r>
          </a:p>
        </p:txBody>
      </p:sp>
      <p:sp>
        <p:nvSpPr>
          <p:cNvPr id="5" name="Text Placeholder 4"/>
          <p:cNvSpPr>
            <a:spLocks noGrp="1"/>
          </p:cNvSpPr>
          <p:nvPr>
            <p:ph type="body" sz="quarter" idx="3"/>
          </p:nvPr>
        </p:nvSpPr>
        <p:spPr>
          <a:xfrm>
            <a:off x="4629150" y="315930"/>
            <a:ext cx="3887788" cy="619124"/>
          </a:xfrm>
        </p:spPr>
        <p:txBody>
          <a:bodyPr/>
          <a:lstStyle/>
          <a:p>
            <a:pPr algn="ctr"/>
            <a:r>
              <a:rPr lang="zh-CN" altLang="en-US" sz="3600" dirty="0" smtClean="0">
                <a:solidFill>
                  <a:srgbClr val="F7BC00"/>
                </a:solidFill>
              </a:rPr>
              <a:t>输入</a:t>
            </a:r>
            <a:endParaRPr lang="en-US" sz="3600" dirty="0">
              <a:solidFill>
                <a:srgbClr val="F7BC00"/>
              </a:solidFill>
            </a:endParaRPr>
          </a:p>
        </p:txBody>
      </p:sp>
      <p:sp>
        <p:nvSpPr>
          <p:cNvPr id="6" name="Content Placeholder 5"/>
          <p:cNvSpPr>
            <a:spLocks noGrp="1"/>
          </p:cNvSpPr>
          <p:nvPr>
            <p:ph sz="quarter" idx="4"/>
          </p:nvPr>
        </p:nvSpPr>
        <p:spPr>
          <a:xfrm>
            <a:off x="4629150" y="935054"/>
            <a:ext cx="3887788" cy="3868057"/>
          </a:xfrm>
        </p:spPr>
        <p:txBody>
          <a:bodyPr/>
          <a:lstStyle/>
          <a:p>
            <a:r>
              <a:rPr lang="zh-CN" altLang="en-US" sz="2500" dirty="0">
                <a:solidFill>
                  <a:schemeClr val="bg1"/>
                </a:solidFill>
              </a:rPr>
              <a:t>参考文献和相关产业分析报告的数据整合和输入</a:t>
            </a:r>
          </a:p>
          <a:p>
            <a:r>
              <a:rPr lang="en-US" altLang="zh-CN" sz="2500" dirty="0">
                <a:solidFill>
                  <a:schemeClr val="bg1"/>
                </a:solidFill>
              </a:rPr>
              <a:t>App</a:t>
            </a:r>
            <a:r>
              <a:rPr lang="zh-CN" altLang="en-US" sz="2500" dirty="0">
                <a:solidFill>
                  <a:schemeClr val="bg1"/>
                </a:solidFill>
              </a:rPr>
              <a:t>模版的设计</a:t>
            </a:r>
          </a:p>
          <a:p>
            <a:r>
              <a:rPr lang="zh-CN" altLang="en-US" sz="2500" dirty="0">
                <a:solidFill>
                  <a:schemeClr val="bg1"/>
                </a:solidFill>
              </a:rPr>
              <a:t>课程知识的吸取与运用</a:t>
            </a:r>
          </a:p>
          <a:p>
            <a:r>
              <a:rPr lang="zh-CN" altLang="en-US" sz="2500" dirty="0">
                <a:solidFill>
                  <a:schemeClr val="bg1"/>
                </a:solidFill>
              </a:rPr>
              <a:t> 其他创业小組及工作人员的合作</a:t>
            </a:r>
          </a:p>
          <a:p>
            <a:r>
              <a:rPr lang="zh-CN" altLang="en-US" sz="2500" dirty="0">
                <a:solidFill>
                  <a:schemeClr val="bg1"/>
                </a:solidFill>
              </a:rPr>
              <a:t>本小组人员时间，人力和专业知识</a:t>
            </a:r>
          </a:p>
        </p:txBody>
      </p:sp>
    </p:spTree>
    <p:extLst>
      <p:ext uri="{BB962C8B-B14F-4D97-AF65-F5344CB8AC3E}">
        <p14:creationId xmlns:p14="http://schemas.microsoft.com/office/powerpoint/2010/main" val="9415008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7540" y="328212"/>
            <a:ext cx="1029328" cy="4357687"/>
          </a:xfrm>
        </p:spPr>
        <p:txBody>
          <a:bodyPr/>
          <a:lstStyle/>
          <a:p>
            <a:r>
              <a:rPr lang="zh-CN" altLang="en-US" sz="7200" dirty="0" smtClean="0">
                <a:solidFill>
                  <a:srgbClr val="F7BC00"/>
                </a:solidFill>
              </a:rPr>
              <a:t>外部因素</a:t>
            </a:r>
            <a:endParaRPr lang="en-US" sz="7200" dirty="0">
              <a:solidFill>
                <a:srgbClr val="F7BC00"/>
              </a:solidFill>
            </a:endParaRPr>
          </a:p>
        </p:txBody>
      </p:sp>
      <p:sp>
        <p:nvSpPr>
          <p:cNvPr id="3" name="Vertical Text Placeholder 2"/>
          <p:cNvSpPr>
            <a:spLocks noGrp="1"/>
          </p:cNvSpPr>
          <p:nvPr>
            <p:ph type="body" orient="vert" idx="1"/>
          </p:nvPr>
        </p:nvSpPr>
        <p:spPr>
          <a:xfrm>
            <a:off x="2200588" y="779569"/>
            <a:ext cx="5325627" cy="3454970"/>
          </a:xfrm>
        </p:spPr>
        <p:txBody>
          <a:bodyPr vert="horz" anchor="t"/>
          <a:lstStyle/>
          <a:p>
            <a:pPr marL="0" indent="0">
              <a:lnSpc>
                <a:spcPct val="200000"/>
              </a:lnSpc>
              <a:buNone/>
            </a:pPr>
            <a:r>
              <a:rPr lang="zh-CN" altLang="en-US" sz="3600" dirty="0" smtClean="0">
                <a:solidFill>
                  <a:srgbClr val="F1F3F2"/>
                </a:solidFill>
                <a:latin typeface="Lantinghei SC Extralight" charset="-122"/>
                <a:ea typeface="Lantinghei SC Extralight" charset="-122"/>
                <a:cs typeface="Lantinghei SC Extralight" charset="-122"/>
              </a:rPr>
              <a:t>一、网络</a:t>
            </a:r>
            <a:r>
              <a:rPr lang="zh-CN" altLang="en-US" sz="3600" dirty="0">
                <a:solidFill>
                  <a:srgbClr val="F1F3F2"/>
                </a:solidFill>
                <a:latin typeface="Lantinghei SC Extralight" charset="-122"/>
                <a:ea typeface="Lantinghei SC Extralight" charset="-122"/>
                <a:cs typeface="Lantinghei SC Extralight" charset="-122"/>
              </a:rPr>
              <a:t>设施不规律短线</a:t>
            </a:r>
            <a:endParaRPr lang="en-US" altLang="zh-CN" sz="3600" dirty="0">
              <a:solidFill>
                <a:srgbClr val="F1F3F2"/>
              </a:solidFill>
              <a:latin typeface="Lantinghei SC Extralight" charset="-122"/>
              <a:ea typeface="Lantinghei SC Extralight" charset="-122"/>
              <a:cs typeface="Lantinghei SC Extralight" charset="-122"/>
            </a:endParaRPr>
          </a:p>
          <a:p>
            <a:pPr marL="0" indent="0">
              <a:lnSpc>
                <a:spcPct val="200000"/>
              </a:lnSpc>
              <a:buNone/>
            </a:pPr>
            <a:r>
              <a:rPr lang="zh-CN" altLang="en-US" sz="3600" dirty="0" smtClean="0">
                <a:solidFill>
                  <a:srgbClr val="F1F3F2"/>
                </a:solidFill>
                <a:latin typeface="Lantinghei SC Extralight" charset="-122"/>
                <a:ea typeface="Lantinghei SC Extralight" charset="-122"/>
                <a:cs typeface="Lantinghei SC Extralight" charset="-122"/>
              </a:rPr>
              <a:t>二、缺少</a:t>
            </a:r>
            <a:r>
              <a:rPr lang="zh-CN" altLang="en-US" sz="3600" dirty="0">
                <a:solidFill>
                  <a:srgbClr val="F1F3F2"/>
                </a:solidFill>
                <a:latin typeface="Lantinghei SC Extralight" charset="-122"/>
                <a:ea typeface="Lantinghei SC Extralight" charset="-122"/>
                <a:cs typeface="Lantinghei SC Extralight" charset="-122"/>
              </a:rPr>
              <a:t>课后讨论区</a:t>
            </a:r>
            <a:endParaRPr lang="en-US" altLang="zh-CN" sz="3600" dirty="0">
              <a:solidFill>
                <a:srgbClr val="F1F3F2"/>
              </a:solidFill>
              <a:latin typeface="Lantinghei SC Extralight" charset="-122"/>
              <a:ea typeface="Lantinghei SC Extralight" charset="-122"/>
              <a:cs typeface="Lantinghei SC Extralight" charset="-122"/>
            </a:endParaRPr>
          </a:p>
          <a:p>
            <a:pPr marL="0" indent="0">
              <a:lnSpc>
                <a:spcPct val="200000"/>
              </a:lnSpc>
              <a:buNone/>
            </a:pPr>
            <a:r>
              <a:rPr lang="zh-CN" altLang="en-US" sz="3600" dirty="0" smtClean="0">
                <a:solidFill>
                  <a:srgbClr val="F1F3F2"/>
                </a:solidFill>
                <a:latin typeface="Lantinghei SC Extralight" charset="-122"/>
                <a:ea typeface="Lantinghei SC Extralight" charset="-122"/>
                <a:cs typeface="Lantinghei SC Extralight" charset="-122"/>
              </a:rPr>
              <a:t>三、身体</a:t>
            </a:r>
            <a:r>
              <a:rPr lang="zh-CN" altLang="en-US" sz="3600" dirty="0">
                <a:solidFill>
                  <a:srgbClr val="F1F3F2"/>
                </a:solidFill>
                <a:latin typeface="Lantinghei SC Extralight" charset="-122"/>
                <a:ea typeface="Lantinghei SC Extralight" charset="-122"/>
                <a:cs typeface="Lantinghei SC Extralight" charset="-122"/>
              </a:rPr>
              <a:t>素质</a:t>
            </a:r>
            <a:endParaRPr lang="en-US" altLang="zh-CN" sz="3600" dirty="0">
              <a:solidFill>
                <a:srgbClr val="F1F3F2"/>
              </a:solidFill>
              <a:latin typeface="Lantinghei SC Extralight" charset="-122"/>
              <a:ea typeface="Lantinghei SC Extralight" charset="-122"/>
              <a:cs typeface="Lantinghei SC Extralight" charset="-122"/>
            </a:endParaRPr>
          </a:p>
        </p:txBody>
      </p:sp>
      <p:cxnSp>
        <p:nvCxnSpPr>
          <p:cNvPr id="5" name="Straight Connector 4"/>
          <p:cNvCxnSpPr/>
          <p:nvPr/>
        </p:nvCxnSpPr>
        <p:spPr bwMode="auto">
          <a:xfrm>
            <a:off x="1637881" y="328211"/>
            <a:ext cx="0" cy="4357687"/>
          </a:xfrm>
          <a:prstGeom prst="line">
            <a:avLst/>
          </a:prstGeom>
          <a:solidFill>
            <a:schemeClr val="accent1"/>
          </a:solidFill>
          <a:ln w="38100" cap="flat" cmpd="sng" algn="ctr">
            <a:solidFill>
              <a:srgbClr val="F7BC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85581037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358290" y="1258087"/>
            <a:ext cx="7519087" cy="3260102"/>
            <a:chOff x="1788158" y="1716959"/>
            <a:chExt cx="8453113" cy="4346802"/>
          </a:xfrm>
        </p:grpSpPr>
        <p:grpSp>
          <p:nvGrpSpPr>
            <p:cNvPr id="7" name="组合 6"/>
            <p:cNvGrpSpPr/>
            <p:nvPr/>
          </p:nvGrpSpPr>
          <p:grpSpPr>
            <a:xfrm>
              <a:off x="1788158" y="1717895"/>
              <a:ext cx="8453113" cy="4345866"/>
              <a:chOff x="1788160" y="1717895"/>
              <a:chExt cx="8204778" cy="4345866"/>
            </a:xfrm>
          </p:grpSpPr>
          <p:sp>
            <p:nvSpPr>
              <p:cNvPr id="26" name="矩形 25"/>
              <p:cNvSpPr/>
              <p:nvPr/>
            </p:nvSpPr>
            <p:spPr>
              <a:xfrm>
                <a:off x="7950778"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5" name="矩形 24"/>
              <p:cNvSpPr/>
              <p:nvPr/>
            </p:nvSpPr>
            <p:spPr>
              <a:xfrm>
                <a:off x="5890549" y="1726132"/>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4" name="矩形 23"/>
              <p:cNvSpPr/>
              <p:nvPr/>
            </p:nvSpPr>
            <p:spPr>
              <a:xfrm>
                <a:off x="3848389" y="1717895"/>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6" name="矩形 5"/>
              <p:cNvSpPr/>
              <p:nvPr/>
            </p:nvSpPr>
            <p:spPr>
              <a:xfrm>
                <a:off x="1788160" y="1717896"/>
                <a:ext cx="2042160" cy="4337629"/>
              </a:xfrm>
              <a:prstGeom prst="rect">
                <a:avLst/>
              </a:prstGeom>
              <a:noFill/>
              <a:ln w="76200">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9" name="直角三角形 8"/>
            <p:cNvSpPr/>
            <p:nvPr/>
          </p:nvSpPr>
          <p:spPr>
            <a:xfrm rot="5400000" flipV="1">
              <a:off x="3377222"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7" name="直角三角形 26"/>
            <p:cNvSpPr/>
            <p:nvPr/>
          </p:nvSpPr>
          <p:spPr>
            <a:xfrm rot="5400000" flipV="1">
              <a:off x="5522586"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8" name="直角三角形 27"/>
            <p:cNvSpPr/>
            <p:nvPr/>
          </p:nvSpPr>
          <p:spPr>
            <a:xfrm rot="5400000" flipV="1">
              <a:off x="7600819" y="1726133"/>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29" name="直角三角形 28"/>
            <p:cNvSpPr/>
            <p:nvPr/>
          </p:nvSpPr>
          <p:spPr>
            <a:xfrm rot="5400000" flipV="1">
              <a:off x="9726373" y="1716959"/>
              <a:ext cx="487945" cy="487945"/>
            </a:xfrm>
            <a:prstGeom prst="rtTriangle">
              <a:avLst/>
            </a:prstGeom>
            <a:solidFill>
              <a:srgbClr val="F6BB00"/>
            </a:solidFill>
            <a:ln>
              <a:solidFill>
                <a:srgbClr val="F6B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grpSp>
      <p:sp>
        <p:nvSpPr>
          <p:cNvPr id="8" name="Rounded Rectangle 7"/>
          <p:cNvSpPr/>
          <p:nvPr/>
        </p:nvSpPr>
        <p:spPr>
          <a:xfrm>
            <a:off x="1266928" y="715956"/>
            <a:ext cx="7701812"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4" name="Rounded Rectangle 3"/>
          <p:cNvSpPr/>
          <p:nvPr/>
        </p:nvSpPr>
        <p:spPr>
          <a:xfrm>
            <a:off x="1266928" y="116554"/>
            <a:ext cx="7701812" cy="535382"/>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900" b="1" dirty="0">
              <a:solidFill>
                <a:srgbClr val="F1F3F2"/>
              </a:solidFill>
              <a:latin typeface="Lantinghei SC Demibold" charset="-122"/>
              <a:ea typeface="Lantinghei SC Demibold" charset="-122"/>
              <a:cs typeface="Lantinghei SC Demibold" charset="-122"/>
            </a:endParaRPr>
          </a:p>
        </p:txBody>
      </p:sp>
      <p:sp>
        <p:nvSpPr>
          <p:cNvPr id="16" name="Rounded Rectangle 15"/>
          <p:cNvSpPr/>
          <p:nvPr/>
        </p:nvSpPr>
        <p:spPr>
          <a:xfrm>
            <a:off x="1266927" y="4562403"/>
            <a:ext cx="7701813" cy="514623"/>
          </a:xfrm>
          <a:prstGeom prst="roundRect">
            <a:avLst/>
          </a:prstGeom>
          <a:no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100" b="1" dirty="0">
              <a:solidFill>
                <a:srgbClr val="F1F3F2"/>
              </a:solidFill>
              <a:latin typeface="Lantinghei SC Demibold" charset="-122"/>
              <a:ea typeface="Lantinghei SC Demibold" charset="-122"/>
              <a:cs typeface="Lantinghei SC Demibold" charset="-122"/>
            </a:endParaRPr>
          </a:p>
        </p:txBody>
      </p:sp>
      <p:sp>
        <p:nvSpPr>
          <p:cNvPr id="18" name="Rounded Rectangle 7"/>
          <p:cNvSpPr/>
          <p:nvPr/>
        </p:nvSpPr>
        <p:spPr>
          <a:xfrm>
            <a:off x="1266928" y="709779"/>
            <a:ext cx="1015096"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目标</a:t>
            </a:r>
            <a:endParaRPr lang="en-US" sz="2100" b="1" dirty="0">
              <a:solidFill>
                <a:srgbClr val="F1F3F2"/>
              </a:solidFill>
              <a:latin typeface="Lantinghei SC Demibold" charset="-122"/>
              <a:ea typeface="Lantinghei SC Demibold" charset="-122"/>
              <a:cs typeface="Lantinghei SC Demibold" charset="-122"/>
            </a:endParaRPr>
          </a:p>
        </p:txBody>
      </p:sp>
      <p:sp>
        <p:nvSpPr>
          <p:cNvPr id="19" name="Rounded Rectangle 7"/>
          <p:cNvSpPr/>
          <p:nvPr/>
        </p:nvSpPr>
        <p:spPr>
          <a:xfrm>
            <a:off x="1266927" y="116554"/>
            <a:ext cx="1015097"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背景</a:t>
            </a:r>
            <a:endParaRPr lang="en-US" sz="2100" b="1" dirty="0">
              <a:solidFill>
                <a:srgbClr val="F1F3F2"/>
              </a:solidFill>
              <a:latin typeface="Lantinghei SC Demibold" charset="-122"/>
              <a:ea typeface="Lantinghei SC Demibold" charset="-122"/>
              <a:cs typeface="Lantinghei SC Demibold" charset="-122"/>
            </a:endParaRPr>
          </a:p>
        </p:txBody>
      </p:sp>
      <p:sp>
        <p:nvSpPr>
          <p:cNvPr id="22" name="Rounded Rectangle 7"/>
          <p:cNvSpPr/>
          <p:nvPr/>
        </p:nvSpPr>
        <p:spPr>
          <a:xfrm>
            <a:off x="1287984" y="4562403"/>
            <a:ext cx="1376641" cy="514623"/>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2100" b="1" dirty="0">
                <a:solidFill>
                  <a:srgbClr val="F1F3F2"/>
                </a:solidFill>
                <a:latin typeface="Lantinghei SC Demibold" charset="-122"/>
                <a:ea typeface="Lantinghei SC Demibold" charset="-122"/>
                <a:cs typeface="Lantinghei SC Demibold" charset="-122"/>
              </a:rPr>
              <a:t>外部因素</a:t>
            </a:r>
            <a:endParaRPr lang="en-US" sz="2100" b="1" dirty="0">
              <a:solidFill>
                <a:srgbClr val="F1F3F2"/>
              </a:solidFill>
              <a:latin typeface="Lantinghei SC Demibold" charset="-122"/>
              <a:ea typeface="Lantinghei SC Demibold" charset="-122"/>
              <a:cs typeface="Lantinghei SC Demibold" charset="-122"/>
            </a:endParaRPr>
          </a:p>
        </p:txBody>
      </p:sp>
      <p:sp>
        <p:nvSpPr>
          <p:cNvPr id="50" name="任意多边形 49"/>
          <p:cNvSpPr/>
          <p:nvPr/>
        </p:nvSpPr>
        <p:spPr>
          <a:xfrm rot="16200000" flipV="1">
            <a:off x="-1806680" y="1802839"/>
            <a:ext cx="4695179" cy="1082282"/>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FFC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sp>
        <p:nvSpPr>
          <p:cNvPr id="51" name="任意多边形 50"/>
          <p:cNvSpPr/>
          <p:nvPr/>
        </p:nvSpPr>
        <p:spPr>
          <a:xfrm rot="16200000" flipV="1">
            <a:off x="-1857786" y="2200057"/>
            <a:ext cx="4797389" cy="1082281"/>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b="1">
              <a:solidFill>
                <a:srgbClr val="F1F3F2"/>
              </a:solidFill>
              <a:latin typeface="Lantinghei SC Demibold" charset="-122"/>
              <a:ea typeface="Lantinghei SC Demibold" charset="-122"/>
              <a:cs typeface="Lantinghei SC Demibold" charset="-122"/>
            </a:endParaRPr>
          </a:p>
        </p:txBody>
      </p:sp>
      <p:cxnSp>
        <p:nvCxnSpPr>
          <p:cNvPr id="52" name="直接连接符 51"/>
          <p:cNvCxnSpPr/>
          <p:nvPr/>
        </p:nvCxnSpPr>
        <p:spPr>
          <a:xfrm rot="16200000" flipV="1">
            <a:off x="-336633" y="485640"/>
            <a:ext cx="1814306" cy="827403"/>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089" y="889256"/>
            <a:ext cx="553998" cy="3661181"/>
          </a:xfrm>
          <a:prstGeom prst="rect">
            <a:avLst/>
          </a:prstGeom>
          <a:noFill/>
        </p:spPr>
        <p:txBody>
          <a:bodyPr vert="eaVert" wrap="square" rtlCol="0">
            <a:spAutoFit/>
          </a:bodyPr>
          <a:lstStyle/>
          <a:p>
            <a:pPr algn="ctr"/>
            <a:r>
              <a:rPr lang="zh-CN" altLang="en-US" sz="2400" b="1" dirty="0" smtClean="0">
                <a:solidFill>
                  <a:srgbClr val="F1F3F2"/>
                </a:solidFill>
                <a:latin typeface="Lantinghei SC Demibold" charset="-122"/>
                <a:ea typeface="Lantinghei SC Demibold" charset="-122"/>
                <a:cs typeface="Lantinghei SC Demibold" charset="-122"/>
              </a:rPr>
              <a:t> </a:t>
            </a:r>
            <a:r>
              <a:rPr lang="en-US" altLang="zh-CN" sz="2400" b="1" dirty="0" err="1" smtClean="0">
                <a:solidFill>
                  <a:srgbClr val="F1F3F2"/>
                </a:solidFill>
                <a:latin typeface="Lantinghei SC Demibold" charset="-122"/>
                <a:ea typeface="Lantinghei SC Demibold" charset="-122"/>
                <a:cs typeface="Lantinghei SC Demibold" charset="-122"/>
              </a:rPr>
              <a:t>YouBar</a:t>
            </a:r>
            <a:r>
              <a:rPr lang="zh-CN" altLang="en-US" sz="2400" b="1" dirty="0" smtClean="0">
                <a:solidFill>
                  <a:srgbClr val="F1F3F2"/>
                </a:solidFill>
                <a:latin typeface="Lantinghei SC Demibold" charset="-122"/>
                <a:ea typeface="Lantinghei SC Demibold" charset="-122"/>
                <a:cs typeface="Lantinghei SC Demibold" charset="-122"/>
              </a:rPr>
              <a:t> 逻辑</a:t>
            </a:r>
            <a:r>
              <a:rPr lang="zh-CN" altLang="en-US" sz="2400" b="1" dirty="0">
                <a:solidFill>
                  <a:srgbClr val="F1F3F2"/>
                </a:solidFill>
                <a:latin typeface="Lantinghei SC Demibold" charset="-122"/>
                <a:ea typeface="Lantinghei SC Demibold" charset="-122"/>
                <a:cs typeface="Lantinghei SC Demibold" charset="-122"/>
              </a:rPr>
              <a:t>模型</a:t>
            </a:r>
          </a:p>
        </p:txBody>
      </p:sp>
      <p:sp>
        <p:nvSpPr>
          <p:cNvPr id="31" name="Rectangle 11"/>
          <p:cNvSpPr/>
          <p:nvPr/>
        </p:nvSpPr>
        <p:spPr>
          <a:xfrm>
            <a:off x="7108440" y="1760532"/>
            <a:ext cx="1855797" cy="1742785"/>
          </a:xfrm>
          <a:prstGeom prst="rect">
            <a:avLst/>
          </a:prstGeom>
        </p:spPr>
        <p:txBody>
          <a:bodyPr wrap="square">
            <a:spAutoFit/>
          </a:bodyPr>
          <a:lstStyle/>
          <a:p>
            <a:pPr marL="128588" lvl="1"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参</a:t>
            </a:r>
            <a:r>
              <a:rPr lang="zh-TW" altLang="en-US" sz="900" dirty="0" smtClean="0">
                <a:solidFill>
                  <a:srgbClr val="F1F3F2"/>
                </a:solidFill>
                <a:latin typeface="Lantinghei SC Extralight" charset="-122"/>
                <a:ea typeface="Lantinghei SC Extralight" charset="-122"/>
                <a:cs typeface="Lantinghei SC Extralight" charset="-122"/>
              </a:rPr>
              <a:t>考</a:t>
            </a:r>
            <a:r>
              <a:rPr lang="zh-CN" altLang="en-US" sz="900" dirty="0" smtClean="0">
                <a:solidFill>
                  <a:srgbClr val="F1F3F2"/>
                </a:solidFill>
                <a:latin typeface="Lantinghei SC Extralight" charset="-122"/>
                <a:ea typeface="Lantinghei SC Extralight" charset="-122"/>
                <a:cs typeface="Lantinghei SC Extralight" charset="-122"/>
              </a:rPr>
              <a:t>文献和相关产业分析报告的数据整合和输入</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en-US" altLang="zh-CN" sz="900" dirty="0" smtClean="0">
                <a:solidFill>
                  <a:srgbClr val="F1F3F2"/>
                </a:solidFill>
                <a:latin typeface="Lantinghei SC Extralight" charset="-122"/>
                <a:ea typeface="Lantinghei SC Extralight" charset="-122"/>
                <a:cs typeface="Lantinghei SC Extralight" charset="-122"/>
              </a:rPr>
              <a:t>App</a:t>
            </a:r>
            <a:r>
              <a:rPr lang="zh-CN" altLang="en-US" sz="900" dirty="0" smtClean="0">
                <a:solidFill>
                  <a:srgbClr val="F1F3F2"/>
                </a:solidFill>
                <a:latin typeface="Lantinghei SC Extralight" charset="-122"/>
                <a:ea typeface="Lantinghei SC Extralight" charset="-122"/>
                <a:cs typeface="Lantinghei SC Extralight" charset="-122"/>
              </a:rPr>
              <a:t>模版的设计</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课程知识的吸取与运用</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lvl="1" indent="-128588">
              <a:lnSpc>
                <a:spcPct val="150000"/>
              </a:lnSpc>
              <a:buFont typeface="Arial" charset="0"/>
              <a:buChar char="•"/>
            </a:pPr>
            <a:r>
              <a:rPr lang="en-US" altLang="zh-CN" sz="900" dirty="0">
                <a:solidFill>
                  <a:srgbClr val="F1F3F2"/>
                </a:solidFill>
                <a:latin typeface="Lantinghei SC Extralight" charset="-122"/>
                <a:ea typeface="Lantinghei SC Extralight" charset="-122"/>
                <a:cs typeface="Lantinghei SC Extralight" charset="-122"/>
              </a:rPr>
              <a:t> </a:t>
            </a:r>
            <a:r>
              <a:rPr lang="zh-TW" altLang="en-US" sz="900" dirty="0" smtClean="0">
                <a:solidFill>
                  <a:schemeClr val="bg1"/>
                </a:solidFill>
                <a:latin typeface="Lantinghei SC Demibold"/>
                <a:ea typeface="Lantinghei SC Extralight" charset="-122"/>
                <a:cs typeface="Lantinghei SC Demibold"/>
              </a:rPr>
              <a:t>其他</a:t>
            </a:r>
            <a:r>
              <a:rPr lang="zh-CN" altLang="en-US" sz="900" dirty="0" smtClean="0">
                <a:solidFill>
                  <a:schemeClr val="bg1"/>
                </a:solidFill>
                <a:latin typeface="Lantinghei SC Demibold"/>
                <a:ea typeface="Lantinghei SC Extralight" charset="-122"/>
                <a:cs typeface="Lantinghei SC Demibold"/>
              </a:rPr>
              <a:t>创业</a:t>
            </a:r>
            <a:r>
              <a:rPr lang="zh-TW" altLang="en-US" sz="900" dirty="0" smtClean="0">
                <a:solidFill>
                  <a:schemeClr val="bg1"/>
                </a:solidFill>
                <a:latin typeface="Lantinghei SC Demibold"/>
                <a:ea typeface="Lantinghei SC Extralight" charset="-122"/>
                <a:cs typeface="Lantinghei SC Demibold"/>
              </a:rPr>
              <a:t>小組</a:t>
            </a:r>
            <a:r>
              <a:rPr lang="zh-CN" altLang="en-US" sz="900" dirty="0" smtClean="0">
                <a:solidFill>
                  <a:schemeClr val="bg1"/>
                </a:solidFill>
                <a:latin typeface="Lantinghei SC Demibold"/>
                <a:ea typeface="Lantinghei SC Extralight" charset="-122"/>
                <a:cs typeface="Lantinghei SC Demibold"/>
              </a:rPr>
              <a:t>及工作人员</a:t>
            </a:r>
            <a:r>
              <a:rPr lang="zh-TW" altLang="en-US" sz="900" dirty="0" smtClean="0">
                <a:solidFill>
                  <a:schemeClr val="bg1"/>
                </a:solidFill>
                <a:latin typeface="Lantinghei SC Demibold"/>
                <a:ea typeface="Lantinghei SC Extralight" charset="-122"/>
                <a:cs typeface="Lantinghei SC Demibold"/>
              </a:rPr>
              <a:t>的</a:t>
            </a:r>
            <a:r>
              <a:rPr lang="zh-CN" altLang="en-US" sz="900" dirty="0" smtClean="0">
                <a:solidFill>
                  <a:schemeClr val="bg1"/>
                </a:solidFill>
                <a:latin typeface="Lantinghei SC Demibold"/>
                <a:ea typeface="Lantinghei SC Extralight" charset="-122"/>
                <a:cs typeface="Lantinghei SC Demibold"/>
              </a:rPr>
              <a:t>合作</a:t>
            </a:r>
            <a:endParaRPr lang="en-US" altLang="zh-CN" sz="900" dirty="0">
              <a:solidFill>
                <a:schemeClr val="bg1"/>
              </a:solidFill>
              <a:latin typeface="Lantinghei SC Demibold"/>
              <a:ea typeface="Lantinghei SC Extralight" charset="-122"/>
              <a:cs typeface="Lantinghei SC Demibold"/>
            </a:endParaRPr>
          </a:p>
          <a:p>
            <a:pPr marL="128588" lvl="1" indent="-128588">
              <a:lnSpc>
                <a:spcPct val="150000"/>
              </a:lnSpc>
              <a:buFont typeface="Arial" charset="0"/>
              <a:buChar char="•"/>
            </a:pPr>
            <a:r>
              <a:rPr lang="zh-CN" altLang="en-US" sz="900" dirty="0" smtClean="0">
                <a:solidFill>
                  <a:schemeClr val="bg1"/>
                </a:solidFill>
                <a:latin typeface="Lantinghei SC Demibold"/>
                <a:ea typeface="Lantinghei SC Extralight" charset="-122"/>
                <a:cs typeface="Lantinghei SC Demibold"/>
              </a:rPr>
              <a:t>本小组人员时间，人力和专业知识</a:t>
            </a:r>
            <a:endParaRPr lang="en-US" altLang="zh-TW" sz="900" dirty="0">
              <a:solidFill>
                <a:schemeClr val="bg1"/>
              </a:solidFill>
              <a:latin typeface="Lantinghei SC Demibold"/>
              <a:ea typeface="Lantinghei SC Extralight" charset="-122"/>
              <a:cs typeface="Lantinghei SC Demibold"/>
            </a:endParaRPr>
          </a:p>
        </p:txBody>
      </p:sp>
      <p:sp>
        <p:nvSpPr>
          <p:cNvPr id="34" name="TextBox 12"/>
          <p:cNvSpPr txBox="1"/>
          <p:nvPr/>
        </p:nvSpPr>
        <p:spPr>
          <a:xfrm>
            <a:off x="5134393" y="1784138"/>
            <a:ext cx="1957487" cy="1529265"/>
          </a:xfrm>
          <a:prstGeom prst="rect">
            <a:avLst/>
          </a:prstGeom>
          <a:noFill/>
        </p:spPr>
        <p:txBody>
          <a:bodyPr wrap="square" rtlCol="0">
            <a:spAutoFit/>
          </a:bodyPr>
          <a:lstStyle/>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建立创业产业报告大纲</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小组分工</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编写调查问卷并分析结果</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进行报告审稿</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寻找并参考受欢</a:t>
            </a:r>
            <a:r>
              <a:rPr lang="zh-TW" altLang="en-US" sz="900" dirty="0">
                <a:solidFill>
                  <a:srgbClr val="F1F3F2"/>
                </a:solidFill>
                <a:latin typeface="Lantinghei SC Extralight" charset="-122"/>
                <a:ea typeface="Lantinghei SC Extralight" charset="-122"/>
                <a:cs typeface="Lantinghei SC Extralight" charset="-122"/>
              </a:rPr>
              <a:t>迎的网站模型</a:t>
            </a: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设计网站模型</a:t>
            </a:r>
            <a:endParaRPr lang="zh-TW" altLang="en-US" sz="900" dirty="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持续跟新逻辑模型跟</a:t>
            </a:r>
            <a:r>
              <a:rPr lang="en-US" altLang="zh-TW" sz="900" dirty="0">
                <a:solidFill>
                  <a:srgbClr val="F1F3F2"/>
                </a:solidFill>
                <a:latin typeface="Lantinghei SC Extralight" charset="-122"/>
                <a:ea typeface="Lantinghei SC Extralight" charset="-122"/>
                <a:cs typeface="Lantinghei SC Extralight" charset="-122"/>
              </a:rPr>
              <a:t>wiki</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35" name="TextBox 25"/>
          <p:cNvSpPr txBox="1"/>
          <p:nvPr/>
        </p:nvSpPr>
        <p:spPr>
          <a:xfrm>
            <a:off x="3378597" y="1812382"/>
            <a:ext cx="1728706" cy="1737014"/>
          </a:xfrm>
          <a:prstGeom prst="rect">
            <a:avLst/>
          </a:prstGeom>
          <a:noFill/>
          <a:ln>
            <a:noFill/>
          </a:ln>
        </p:spPr>
        <p:txBody>
          <a:bodyPr wrap="square" rtlCol="0">
            <a:spAutoFit/>
          </a:bodyPr>
          <a:lstStyle/>
          <a:p>
            <a:pPr marL="171450" indent="-171450">
              <a:lnSpc>
                <a:spcPct val="150000"/>
              </a:lnSpc>
              <a:buFont typeface="Arial"/>
              <a:buChar char="•"/>
            </a:pPr>
            <a:r>
              <a:rPr lang="zh-TW" altLang="en-US" sz="900" dirty="0" smtClean="0">
                <a:solidFill>
                  <a:srgbClr val="FFFF00"/>
                </a:solidFill>
                <a:latin typeface="Lantinghei SC Extralight" charset="-122"/>
                <a:ea typeface="Lantinghei SC Extralight" charset="-122"/>
                <a:cs typeface="Lantinghei SC Extralight" charset="-122"/>
              </a:rPr>
              <a:t>短期</a:t>
            </a:r>
            <a:r>
              <a:rPr lang="zh-TW" altLang="en-US" sz="900" dirty="0">
                <a:solidFill>
                  <a:srgbClr val="F1F3F2"/>
                </a:solidFill>
                <a:latin typeface="Lantinghei SC Extralight" charset="-122"/>
                <a:ea typeface="Lantinghei SC Extralight" charset="-122"/>
                <a:cs typeface="Lantinghei SC Extralight" charset="-122"/>
              </a:rPr>
              <a:t>：通过调查问卷，沟通等方式宣传“共享生活”深度旅游模式</a:t>
            </a:r>
          </a:p>
          <a:p>
            <a:pPr marL="171450" indent="-171450">
              <a:lnSpc>
                <a:spcPct val="150000"/>
              </a:lnSpc>
              <a:buFont typeface="Arial"/>
              <a:buChar char="•"/>
            </a:pPr>
            <a:r>
              <a:rPr lang="zh-TW" altLang="en-US" sz="900" dirty="0" smtClean="0">
                <a:solidFill>
                  <a:srgbClr val="F1F3F2"/>
                </a:solidFill>
                <a:latin typeface="Lantinghei SC Extralight" charset="-122"/>
                <a:ea typeface="Lantinghei SC Extralight" charset="-122"/>
                <a:cs typeface="Lantinghei SC Extralight" charset="-122"/>
              </a:rPr>
              <a:t>利用</a:t>
            </a:r>
            <a:r>
              <a:rPr lang="en-US" altLang="zh-TW" sz="900" dirty="0">
                <a:solidFill>
                  <a:srgbClr val="F1F3F2"/>
                </a:solidFill>
                <a:latin typeface="Lantinghei SC Extralight" charset="-122"/>
                <a:ea typeface="Lantinghei SC Extralight" charset="-122"/>
                <a:cs typeface="Lantinghei SC Extralight" charset="-122"/>
              </a:rPr>
              <a:t>PPT</a:t>
            </a:r>
            <a:r>
              <a:rPr lang="zh-TW" altLang="en-US" sz="900" dirty="0">
                <a:solidFill>
                  <a:srgbClr val="F1F3F2"/>
                </a:solidFill>
                <a:latin typeface="Lantinghei SC Extralight" charset="-122"/>
                <a:ea typeface="Lantinghei SC Extralight" charset="-122"/>
                <a:cs typeface="Lantinghei SC Extralight" charset="-122"/>
              </a:rPr>
              <a:t>推广项目理念</a:t>
            </a:r>
          </a:p>
          <a:p>
            <a:pPr marL="171450" indent="-171450">
              <a:lnSpc>
                <a:spcPct val="150000"/>
              </a:lnSpc>
              <a:buFont typeface="Arial"/>
              <a:buChar char="•"/>
            </a:pPr>
            <a:r>
              <a:rPr lang="zh-TW" altLang="en-US" sz="900" dirty="0" smtClean="0">
                <a:solidFill>
                  <a:srgbClr val="F1F3F2"/>
                </a:solidFill>
                <a:latin typeface="Lantinghei SC Extralight" charset="-122"/>
                <a:ea typeface="Lantinghei SC Extralight" charset="-122"/>
                <a:cs typeface="Lantinghei SC Extralight" charset="-122"/>
              </a:rPr>
              <a:t>与其他小组进行文化沟通</a:t>
            </a:r>
            <a:endParaRPr lang="en-US" altLang="zh-TW" sz="900" dirty="0" smtClean="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TW" altLang="en-US" sz="900" dirty="0" smtClean="0">
                <a:solidFill>
                  <a:srgbClr val="F1F3F2"/>
                </a:solidFill>
                <a:latin typeface="Lantinghei SC Extralight" charset="-122"/>
                <a:ea typeface="Lantinghei SC Extralight" charset="-122"/>
                <a:cs typeface="Lantinghei SC Extralight" charset="-122"/>
              </a:rPr>
              <a:t>使用</a:t>
            </a:r>
            <a:r>
              <a:rPr lang="en-US" altLang="zh-TW" sz="900" dirty="0">
                <a:solidFill>
                  <a:srgbClr val="F1F3F2"/>
                </a:solidFill>
                <a:latin typeface="Lantinghei SC Extralight" charset="-122"/>
                <a:ea typeface="Lantinghei SC Extralight" charset="-122"/>
                <a:cs typeface="Lantinghei SC Extralight" charset="-122"/>
              </a:rPr>
              <a:t>wiki</a:t>
            </a:r>
            <a:r>
              <a:rPr lang="zh-TW" altLang="en-US" sz="900" dirty="0">
                <a:solidFill>
                  <a:srgbClr val="F1F3F2"/>
                </a:solidFill>
                <a:latin typeface="Lantinghei SC Extralight" charset="-122"/>
                <a:ea typeface="Lantinghei SC Extralight" charset="-122"/>
                <a:cs typeface="Lantinghei SC Extralight" charset="-122"/>
              </a:rPr>
              <a:t>，</a:t>
            </a:r>
            <a:r>
              <a:rPr lang="en-US" altLang="zh-TW" sz="900" dirty="0" err="1" smtClean="0">
                <a:solidFill>
                  <a:srgbClr val="F1F3F2"/>
                </a:solidFill>
                <a:latin typeface="Lantinghei SC Extralight" charset="-122"/>
                <a:ea typeface="Lantinghei SC Extralight" charset="-122"/>
                <a:cs typeface="Lantinghei SC Extralight" charset="-122"/>
              </a:rPr>
              <a:t>worktile</a:t>
            </a:r>
            <a:r>
              <a:rPr lang="en-US" altLang="zh-TW" sz="900" dirty="0" smtClean="0">
                <a:solidFill>
                  <a:srgbClr val="F1F3F2"/>
                </a:solidFill>
                <a:latin typeface="Lantinghei SC Extralight" charset="-122"/>
                <a:ea typeface="Lantinghei SC Extralight" charset="-122"/>
                <a:cs typeface="Lantinghei SC Extralight" charset="-122"/>
              </a:rPr>
              <a:t> </a:t>
            </a:r>
            <a:r>
              <a:rPr lang="zh-TW" altLang="en-US" sz="900" dirty="0" smtClean="0">
                <a:solidFill>
                  <a:srgbClr val="F1F3F2"/>
                </a:solidFill>
                <a:latin typeface="Lantinghei SC Extralight" charset="-122"/>
                <a:ea typeface="Lantinghei SC Extralight" charset="-122"/>
                <a:cs typeface="Lantinghei SC Extralight" charset="-122"/>
              </a:rPr>
              <a:t>记录</a:t>
            </a:r>
            <a:endParaRPr lang="zh-TW" altLang="en-US" sz="900" dirty="0">
              <a:solidFill>
                <a:srgbClr val="F1F3F2"/>
              </a:solidFill>
              <a:latin typeface="Lantinghei SC Extralight" charset="-122"/>
              <a:ea typeface="Lantinghei SC Extralight" charset="-122"/>
              <a:cs typeface="Lantinghei SC Extralight" charset="-122"/>
            </a:endParaRPr>
          </a:p>
          <a:p>
            <a:pPr>
              <a:lnSpc>
                <a:spcPct val="150000"/>
              </a:lnSpc>
            </a:pPr>
            <a:endParaRPr lang="en-US" altLang="zh-TW" sz="900" dirty="0">
              <a:solidFill>
                <a:srgbClr val="F1F3F2"/>
              </a:solidFill>
              <a:latin typeface="Lantinghei SC Extralight" charset="-122"/>
              <a:ea typeface="Lantinghei SC Extralight" charset="-122"/>
              <a:cs typeface="Lantinghei SC Extralight" charset="-122"/>
            </a:endParaRPr>
          </a:p>
          <a:p>
            <a:pPr marL="171450" indent="-171450">
              <a:lnSpc>
                <a:spcPct val="150000"/>
              </a:lnSpc>
              <a:buFont typeface="Arial"/>
              <a:buChar char="•"/>
            </a:pPr>
            <a:r>
              <a:rPr lang="zh-TW" altLang="en-US" sz="900" dirty="0" smtClean="0">
                <a:solidFill>
                  <a:srgbClr val="FFFF00"/>
                </a:solidFill>
                <a:latin typeface="Lantinghei SC Extralight" charset="-122"/>
                <a:ea typeface="Lantinghei SC Extralight" charset="-122"/>
                <a:cs typeface="Lantinghei SC Extralight" charset="-122"/>
              </a:rPr>
              <a:t>长期</a:t>
            </a:r>
            <a:r>
              <a:rPr lang="zh-TW" altLang="en-US" sz="900" dirty="0">
                <a:solidFill>
                  <a:srgbClr val="F1F3F2"/>
                </a:solidFill>
                <a:latin typeface="Lantinghei SC Extralight" charset="-122"/>
                <a:ea typeface="Lantinghei SC Extralight" charset="-122"/>
                <a:cs typeface="Lantinghei SC Extralight" charset="-122"/>
              </a:rPr>
              <a:t>：提供网站和平台</a:t>
            </a: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6" name="TextBox 27"/>
          <p:cNvSpPr txBox="1"/>
          <p:nvPr/>
        </p:nvSpPr>
        <p:spPr>
          <a:xfrm>
            <a:off x="1472923" y="1802726"/>
            <a:ext cx="1618201" cy="2152512"/>
          </a:xfrm>
          <a:prstGeom prst="rect">
            <a:avLst/>
          </a:prstGeom>
          <a:noFill/>
        </p:spPr>
        <p:txBody>
          <a:bodyPr wrap="square" rtlCol="0">
            <a:spAutoFit/>
          </a:bodyPr>
          <a:lstStyle/>
          <a:p>
            <a:pPr marL="128588" indent="-128588">
              <a:lnSpc>
                <a:spcPct val="150000"/>
              </a:lnSpc>
              <a:buFont typeface="Arial" charset="0"/>
              <a:buChar char="•"/>
            </a:pPr>
            <a:r>
              <a:rPr lang="zh-CN" altLang="en-US" sz="900" b="1" dirty="0" smtClean="0">
                <a:solidFill>
                  <a:srgbClr val="FFFF00"/>
                </a:solidFill>
                <a:latin typeface="Lantinghei SC Extralight" charset="-122"/>
                <a:ea typeface="Lantinghei SC Extralight" charset="-122"/>
                <a:cs typeface="Lantinghei SC Extralight" charset="-122"/>
              </a:rPr>
              <a:t>短期</a:t>
            </a:r>
            <a:r>
              <a:rPr lang="zh-TW" altLang="en-US" sz="900" dirty="0" smtClean="0">
                <a:solidFill>
                  <a:srgbClr val="F1F3F2"/>
                </a:solidFill>
                <a:latin typeface="Lantinghei SC Extralight" charset="-122"/>
                <a:ea typeface="Lantinghei SC Extralight" charset="-122"/>
                <a:cs typeface="Lantinghei SC Extralight" charset="-122"/>
              </a:rPr>
              <a:t>：</a:t>
            </a:r>
            <a:r>
              <a:rPr lang="zh-TW" altLang="en-US" sz="900" dirty="0" smtClean="0">
                <a:solidFill>
                  <a:srgbClr val="F1F3F2"/>
                </a:solidFill>
                <a:latin typeface="Lantinghei SC Extralight" charset="-122"/>
                <a:ea typeface="Lantinghei SC Extralight" charset="-122"/>
                <a:cs typeface="Lantinghei SC Extralight" charset="-122"/>
              </a:rPr>
              <a:t>让</a:t>
            </a:r>
            <a:r>
              <a:rPr lang="zh-CN" altLang="en-US" sz="900" dirty="0" smtClean="0">
                <a:solidFill>
                  <a:srgbClr val="F1F3F2"/>
                </a:solidFill>
                <a:latin typeface="Lantinghei SC Extralight" charset="-122"/>
                <a:ea typeface="Lantinghei SC Extralight" charset="-122"/>
                <a:cs typeface="Lantinghei SC Extralight" charset="-122"/>
              </a:rPr>
              <a:t>所有活动参与者</a:t>
            </a:r>
            <a:r>
              <a:rPr lang="zh-TW" altLang="en-US" sz="900" dirty="0" smtClean="0">
                <a:solidFill>
                  <a:srgbClr val="F1F3F2"/>
                </a:solidFill>
                <a:latin typeface="Lantinghei SC Extralight" charset="-122"/>
                <a:ea typeface="Lantinghei SC Extralight" charset="-122"/>
                <a:cs typeface="Lantinghei SC Extralight" charset="-122"/>
              </a:rPr>
              <a:t>了解</a:t>
            </a:r>
            <a:r>
              <a:rPr lang="zh-TW" altLang="en-US" sz="900" dirty="0">
                <a:solidFill>
                  <a:srgbClr val="F1F3F2"/>
                </a:solidFill>
                <a:latin typeface="Lantinghei SC Extralight" charset="-122"/>
                <a:ea typeface="Lantinghei SC Extralight" charset="-122"/>
                <a:cs typeface="Lantinghei SC Extralight" charset="-122"/>
              </a:rPr>
              <a:t>“共享生活”方式，对项目产生兴趣</a:t>
            </a:r>
            <a:r>
              <a:rPr lang="zh-TW" altLang="en-US" sz="900" dirty="0" smtClean="0">
                <a:solidFill>
                  <a:srgbClr val="F1F3F2"/>
                </a:solidFill>
                <a:latin typeface="Lantinghei SC Extralight" charset="-122"/>
                <a:ea typeface="Lantinghei SC Extralight" charset="-122"/>
                <a:cs typeface="Lantinghei SC Extralight" charset="-122"/>
              </a:rPr>
              <a:t>。</a:t>
            </a: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endParaRPr lang="en-US" altLang="zh-TW" sz="900" dirty="0" smtClean="0">
              <a:solidFill>
                <a:srgbClr val="F1F3F2"/>
              </a:solidFill>
              <a:latin typeface="Lantinghei SC Extralight" charset="-122"/>
              <a:ea typeface="Lantinghei SC Extralight" charset="-122"/>
              <a:cs typeface="Lantinghei SC Extralight" charset="-122"/>
            </a:endParaRPr>
          </a:p>
          <a:p>
            <a:pPr marL="128588" indent="-128588">
              <a:lnSpc>
                <a:spcPct val="150000"/>
              </a:lnSpc>
              <a:buFont typeface="Arial" charset="0"/>
              <a:buChar char="•"/>
            </a:pPr>
            <a:r>
              <a:rPr lang="zh-CN" altLang="en-US" sz="900" b="1" dirty="0" smtClean="0">
                <a:solidFill>
                  <a:srgbClr val="FFFF00"/>
                </a:solidFill>
                <a:latin typeface="Lantinghei SC Extralight" charset="-122"/>
                <a:ea typeface="Lantinghei SC Extralight" charset="-122"/>
                <a:cs typeface="Lantinghei SC Extralight" charset="-122"/>
              </a:rPr>
              <a:t>长期</a:t>
            </a:r>
            <a:r>
              <a:rPr lang="zh-TW" altLang="en-US" sz="900" dirty="0" smtClean="0">
                <a:solidFill>
                  <a:srgbClr val="F1F3F2"/>
                </a:solidFill>
                <a:latin typeface="Lantinghei SC Extralight" charset="-122"/>
                <a:ea typeface="Lantinghei SC Extralight" charset="-122"/>
                <a:cs typeface="Lantinghei SC Extralight" charset="-122"/>
              </a:rPr>
              <a:t>：选择</a:t>
            </a:r>
            <a:r>
              <a:rPr lang="zh-TW" altLang="en-US" sz="900" dirty="0">
                <a:solidFill>
                  <a:srgbClr val="F1F3F2"/>
                </a:solidFill>
                <a:latin typeface="Lantinghei SC Extralight" charset="-122"/>
                <a:ea typeface="Lantinghei SC Extralight" charset="-122"/>
                <a:cs typeface="Lantinghei SC Extralight" charset="-122"/>
              </a:rPr>
              <a:t>“共享生活”深度旅游模式，自发成为平台的未来的使用者或受用者。 </a:t>
            </a:r>
          </a:p>
          <a:p>
            <a:pPr marL="128588" indent="-128588">
              <a:lnSpc>
                <a:spcPct val="150000"/>
              </a:lnSpc>
              <a:buFont typeface="Arial" charset="0"/>
              <a:buChar char="•"/>
            </a:pPr>
            <a:r>
              <a:rPr lang="zh-TW" altLang="en-US" sz="900" dirty="0" smtClean="0">
                <a:solidFill>
                  <a:srgbClr val="F1F3F2"/>
                </a:solidFill>
                <a:latin typeface="Lantinghei SC Extralight" charset="-122"/>
                <a:ea typeface="Lantinghei SC Extralight" charset="-122"/>
                <a:cs typeface="Lantinghei SC Extralight" charset="-122"/>
              </a:rPr>
              <a:t>提</a:t>
            </a:r>
            <a:r>
              <a:rPr lang="zh-TW" altLang="en-US" sz="900" dirty="0">
                <a:solidFill>
                  <a:srgbClr val="F1F3F2"/>
                </a:solidFill>
                <a:latin typeface="Lantinghei SC Extralight" charset="-122"/>
                <a:ea typeface="Lantinghei SC Extralight" charset="-122"/>
                <a:cs typeface="Lantinghei SC Extralight" charset="-122"/>
              </a:rPr>
              <a:t>高旅行者自助旅游的品质和感触。</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38" name="TextBox 25"/>
          <p:cNvSpPr txBox="1"/>
          <p:nvPr/>
        </p:nvSpPr>
        <p:spPr>
          <a:xfrm>
            <a:off x="2022921" y="137893"/>
            <a:ext cx="6644995" cy="507831"/>
          </a:xfrm>
          <a:prstGeom prst="rect">
            <a:avLst/>
          </a:prstGeom>
          <a:noFill/>
        </p:spPr>
        <p:txBody>
          <a:bodyPr wrap="square" rtlCol="0">
            <a:spAutoFit/>
          </a:bodyPr>
          <a:lstStyle/>
          <a:p>
            <a:r>
              <a:rPr lang="zh-TW" altLang="en-US" sz="900" b="1" dirty="0">
                <a:solidFill>
                  <a:srgbClr val="F1F3F2"/>
                </a:solidFill>
                <a:latin typeface="Lantinghei SC Extralight" charset="-122"/>
                <a:ea typeface="Lantinghei SC Extralight" charset="-122"/>
                <a:cs typeface="Lantinghei SC Extralight" charset="-122"/>
              </a:rPr>
              <a:t>宏观：</a:t>
            </a:r>
            <a:r>
              <a:rPr lang="en-US" altLang="zh-TW" sz="900" b="1" dirty="0">
                <a:solidFill>
                  <a:srgbClr val="F1F3F2"/>
                </a:solidFill>
                <a:latin typeface="Lantinghei SC Extralight" charset="-122"/>
                <a:ea typeface="Lantinghei SC Extralight" charset="-122"/>
                <a:cs typeface="Lantinghei SC Extralight" charset="-122"/>
              </a:rPr>
              <a:t>2016</a:t>
            </a:r>
            <a:r>
              <a:rPr lang="zh-TW" altLang="en-US" sz="900" b="1" dirty="0">
                <a:solidFill>
                  <a:srgbClr val="F1F3F2"/>
                </a:solidFill>
                <a:latin typeface="Lantinghei SC Extralight" charset="-122"/>
                <a:ea typeface="Lantinghei SC Extralight" charset="-122"/>
                <a:cs typeface="Lantinghei SC Extralight" charset="-122"/>
              </a:rPr>
              <a:t>年中国在线旅游市场交易规模约</a:t>
            </a:r>
            <a:r>
              <a:rPr lang="en-US" altLang="zh-TW" sz="900" b="1" dirty="0">
                <a:solidFill>
                  <a:srgbClr val="F1F3F2"/>
                </a:solidFill>
                <a:latin typeface="Lantinghei SC Extralight" charset="-122"/>
                <a:ea typeface="Lantinghei SC Extralight" charset="-122"/>
                <a:cs typeface="Lantinghei SC Extralight" charset="-122"/>
              </a:rPr>
              <a:t>6</a:t>
            </a:r>
            <a:r>
              <a:rPr lang="zh-TW" altLang="en-US" sz="900" b="1" dirty="0">
                <a:solidFill>
                  <a:srgbClr val="F1F3F2"/>
                </a:solidFill>
                <a:latin typeface="Lantinghei SC Extralight" charset="-122"/>
                <a:ea typeface="Lantinghei SC Extralight" charset="-122"/>
                <a:cs typeface="Lantinghei SC Extralight" charset="-122"/>
              </a:rPr>
              <a:t>千亿元，增长率</a:t>
            </a:r>
            <a:r>
              <a:rPr lang="en-US" altLang="zh-TW" sz="900" b="1" dirty="0">
                <a:solidFill>
                  <a:srgbClr val="F1F3F2"/>
                </a:solidFill>
                <a:latin typeface="Lantinghei SC Extralight" charset="-122"/>
                <a:ea typeface="Lantinghei SC Extralight" charset="-122"/>
                <a:cs typeface="Lantinghei SC Extralight" charset="-122"/>
              </a:rPr>
              <a:t>34%</a:t>
            </a:r>
            <a:r>
              <a:rPr lang="zh-TW" altLang="en-US" sz="900" b="1" dirty="0">
                <a:solidFill>
                  <a:srgbClr val="F1F3F2"/>
                </a:solidFill>
                <a:latin typeface="Lantinghei SC Extralight" charset="-122"/>
                <a:ea typeface="Lantinghei SC Extralight" charset="-122"/>
                <a:cs typeface="Lantinghei SC Extralight" charset="-122"/>
              </a:rPr>
              <a:t>，线上渗透率</a:t>
            </a:r>
            <a:r>
              <a:rPr lang="en-US" altLang="zh-TW" sz="900" b="1" dirty="0">
                <a:solidFill>
                  <a:srgbClr val="F1F3F2"/>
                </a:solidFill>
                <a:latin typeface="Lantinghei SC Extralight" charset="-122"/>
                <a:ea typeface="Lantinghei SC Extralight" charset="-122"/>
                <a:cs typeface="Lantinghei SC Extralight" charset="-122"/>
              </a:rPr>
              <a:t>12.1%</a:t>
            </a:r>
            <a:r>
              <a:rPr lang="zh-TW" altLang="en-US" sz="900" b="1" dirty="0">
                <a:solidFill>
                  <a:srgbClr val="F1F3F2"/>
                </a:solidFill>
                <a:latin typeface="Lantinghei SC Extralight" charset="-122"/>
                <a:ea typeface="Lantinghei SC Extralight" charset="-122"/>
                <a:cs typeface="Lantinghei SC Extralight" charset="-122"/>
              </a:rPr>
              <a:t>，伴随着信息爆炸和共享经济兴起。</a:t>
            </a:r>
          </a:p>
          <a:p>
            <a:r>
              <a:rPr lang="zh-TW" altLang="en-US" sz="900" b="1" dirty="0">
                <a:solidFill>
                  <a:srgbClr val="F1F3F2"/>
                </a:solidFill>
                <a:latin typeface="Lantinghei SC Extralight" charset="-122"/>
                <a:ea typeface="Lantinghei SC Extralight" charset="-122"/>
                <a:cs typeface="Lantinghei SC Extralight" charset="-122"/>
              </a:rPr>
              <a:t>中观：倾向自由旅行的游客在互联网大数据环境下找不到准确适合的旅游指导和信息</a:t>
            </a:r>
            <a:r>
              <a:rPr lang="zh-TW" altLang="en-US" sz="900" b="1" dirty="0" smtClean="0">
                <a:solidFill>
                  <a:srgbClr val="F1F3F2"/>
                </a:solidFill>
                <a:latin typeface="Lantinghei SC Extralight" charset="-122"/>
                <a:ea typeface="Lantinghei SC Extralight" charset="-122"/>
                <a:cs typeface="Lantinghei SC Extralight" charset="-122"/>
              </a:rPr>
              <a:t>。</a:t>
            </a:r>
            <a:endParaRPr lang="zh-TW" altLang="en-US" sz="900" b="1" dirty="0">
              <a:solidFill>
                <a:srgbClr val="F1F3F2"/>
              </a:solidFill>
              <a:latin typeface="Lantinghei SC Extralight" charset="-122"/>
              <a:ea typeface="Lantinghei SC Extralight" charset="-122"/>
              <a:cs typeface="Lantinghei SC Extralight" charset="-122"/>
            </a:endParaRPr>
          </a:p>
          <a:p>
            <a:r>
              <a:rPr lang="zh-TW" altLang="en-US" sz="900" b="1" dirty="0">
                <a:solidFill>
                  <a:srgbClr val="F1F3F2"/>
                </a:solidFill>
                <a:latin typeface="Lantinghei SC Extralight" charset="-122"/>
                <a:ea typeface="Lantinghei SC Extralight" charset="-122"/>
                <a:cs typeface="Lantinghei SC Extralight" charset="-122"/>
              </a:rPr>
              <a:t>微观：旅游倾向于自由旅行模式，这种服务平台有很大存在空间。</a:t>
            </a:r>
            <a:endParaRPr lang="en-US" altLang="zh-CN" sz="900" dirty="0">
              <a:solidFill>
                <a:srgbClr val="F1F3F2"/>
              </a:solidFill>
              <a:latin typeface="Lantinghei SC Extralight" charset="-122"/>
              <a:ea typeface="Lantinghei SC Extralight" charset="-122"/>
              <a:cs typeface="Lantinghei SC Extralight" charset="-122"/>
            </a:endParaRPr>
          </a:p>
        </p:txBody>
      </p:sp>
      <p:sp>
        <p:nvSpPr>
          <p:cNvPr id="39" name="TextBox 25"/>
          <p:cNvSpPr txBox="1"/>
          <p:nvPr/>
        </p:nvSpPr>
        <p:spPr>
          <a:xfrm>
            <a:off x="2664625" y="4584587"/>
            <a:ext cx="6188777" cy="507831"/>
          </a:xfrm>
          <a:prstGeom prst="rect">
            <a:avLst/>
          </a:prstGeom>
          <a:noFill/>
        </p:spPr>
        <p:txBody>
          <a:bodyPr wrap="square" rtlCol="0">
            <a:spAutoFit/>
          </a:bodyPr>
          <a:lstStyle/>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网络设施不规律短线</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缺少课后讨论区</a:t>
            </a:r>
            <a:endParaRPr lang="en-US" altLang="zh-CN" sz="900" dirty="0" smtClean="0">
              <a:solidFill>
                <a:srgbClr val="F1F3F2"/>
              </a:solidFill>
              <a:latin typeface="Lantinghei SC Extralight" charset="-122"/>
              <a:ea typeface="Lantinghei SC Extralight" charset="-122"/>
              <a:cs typeface="Lantinghei SC Extralight" charset="-122"/>
            </a:endParaRPr>
          </a:p>
          <a:p>
            <a:pPr marL="128588" indent="-128588">
              <a:buFont typeface="Arial" charset="0"/>
              <a:buChar char="•"/>
            </a:pPr>
            <a:r>
              <a:rPr lang="zh-CN" altLang="en-US" sz="900" dirty="0" smtClean="0">
                <a:solidFill>
                  <a:srgbClr val="F1F3F2"/>
                </a:solidFill>
                <a:latin typeface="Lantinghei SC Extralight" charset="-122"/>
                <a:ea typeface="Lantinghei SC Extralight" charset="-122"/>
                <a:cs typeface="Lantinghei SC Extralight" charset="-122"/>
              </a:rPr>
              <a:t>身体素质</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
        <p:nvSpPr>
          <p:cNvPr id="40" name="Rounded Rectangle 7"/>
          <p:cNvSpPr/>
          <p:nvPr/>
        </p:nvSpPr>
        <p:spPr>
          <a:xfrm>
            <a:off x="1894163" y="1331366"/>
            <a:ext cx="87388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效果</a:t>
            </a:r>
            <a:endParaRPr lang="en-US" sz="1800" b="1" dirty="0">
              <a:solidFill>
                <a:srgbClr val="F1F3F2"/>
              </a:solidFill>
              <a:latin typeface="Lantinghei SC Demibold" charset="-122"/>
              <a:ea typeface="Lantinghei SC Demibold" charset="-122"/>
              <a:cs typeface="Lantinghei SC Demibold" charset="-122"/>
            </a:endParaRPr>
          </a:p>
        </p:txBody>
      </p:sp>
      <p:sp>
        <p:nvSpPr>
          <p:cNvPr id="41" name="Rounded Rectangle 7"/>
          <p:cNvSpPr/>
          <p:nvPr/>
        </p:nvSpPr>
        <p:spPr>
          <a:xfrm>
            <a:off x="3771854" y="1339002"/>
            <a:ext cx="91458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输出</a:t>
            </a:r>
            <a:endParaRPr lang="en-US" sz="1800" b="1" dirty="0">
              <a:solidFill>
                <a:srgbClr val="F1F3F2"/>
              </a:solidFill>
              <a:latin typeface="Lantinghei SC Demibold" charset="-122"/>
              <a:ea typeface="Lantinghei SC Demibold" charset="-122"/>
              <a:cs typeface="Lantinghei SC Demibold" charset="-122"/>
            </a:endParaRPr>
          </a:p>
        </p:txBody>
      </p:sp>
      <p:sp>
        <p:nvSpPr>
          <p:cNvPr id="42" name="Rounded Rectangle 7"/>
          <p:cNvSpPr/>
          <p:nvPr/>
        </p:nvSpPr>
        <p:spPr>
          <a:xfrm>
            <a:off x="5631654" y="1331366"/>
            <a:ext cx="893308"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过程</a:t>
            </a:r>
            <a:endParaRPr lang="en-US" sz="1800" b="1" dirty="0">
              <a:solidFill>
                <a:srgbClr val="F1F3F2"/>
              </a:solidFill>
              <a:latin typeface="Lantinghei SC Demibold" charset="-122"/>
              <a:ea typeface="Lantinghei SC Demibold" charset="-122"/>
              <a:cs typeface="Lantinghei SC Demibold" charset="-122"/>
            </a:endParaRPr>
          </a:p>
        </p:txBody>
      </p:sp>
      <p:sp>
        <p:nvSpPr>
          <p:cNvPr id="43" name="Rounded Rectangle 7"/>
          <p:cNvSpPr/>
          <p:nvPr/>
        </p:nvSpPr>
        <p:spPr>
          <a:xfrm>
            <a:off x="7503146" y="1331366"/>
            <a:ext cx="818397" cy="429166"/>
          </a:xfrm>
          <a:prstGeom prst="roundRect">
            <a:avLst/>
          </a:prstGeom>
          <a:solidFill>
            <a:srgbClr val="3A3A3A"/>
          </a:solidFill>
          <a:ln w="28575">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zh-CN" altLang="en-US" sz="1800" b="1" dirty="0">
                <a:solidFill>
                  <a:srgbClr val="F1F3F2"/>
                </a:solidFill>
                <a:latin typeface="Lantinghei SC Demibold" charset="-122"/>
                <a:ea typeface="Lantinghei SC Demibold" charset="-122"/>
                <a:cs typeface="Lantinghei SC Demibold" charset="-122"/>
              </a:rPr>
              <a:t>输入</a:t>
            </a:r>
            <a:endParaRPr lang="en-US" sz="1800" b="1" dirty="0">
              <a:solidFill>
                <a:srgbClr val="F1F3F2"/>
              </a:solidFill>
              <a:latin typeface="Lantinghei SC Demibold" charset="-122"/>
              <a:ea typeface="Lantinghei SC Demibold" charset="-122"/>
              <a:cs typeface="Lantinghei SC Demibold" charset="-122"/>
            </a:endParaRPr>
          </a:p>
        </p:txBody>
      </p:sp>
      <p:sp>
        <p:nvSpPr>
          <p:cNvPr id="45" name="TextBox 25"/>
          <p:cNvSpPr txBox="1"/>
          <p:nvPr/>
        </p:nvSpPr>
        <p:spPr>
          <a:xfrm>
            <a:off x="2022921" y="724717"/>
            <a:ext cx="7029639" cy="507831"/>
          </a:xfrm>
          <a:prstGeom prst="rect">
            <a:avLst/>
          </a:prstGeom>
          <a:noFill/>
        </p:spPr>
        <p:txBody>
          <a:bodyPr wrap="square" rtlCol="0">
            <a:spAutoFit/>
          </a:bodyPr>
          <a:lstStyle/>
          <a:p>
            <a:r>
              <a:rPr lang="zh-TW" altLang="en-US" sz="900" b="1" dirty="0">
                <a:solidFill>
                  <a:srgbClr val="F1F3F2"/>
                </a:solidFill>
                <a:latin typeface="Lantinghei SC Extralight" charset="-122"/>
                <a:ea typeface="Lantinghei SC Extralight" charset="-122"/>
                <a:cs typeface="Lantinghei SC Extralight" charset="-122"/>
              </a:rPr>
              <a:t>宏观：让大家接受“共享生活”的深度旅游模式，增加未来平台的使用趋向</a:t>
            </a:r>
          </a:p>
          <a:p>
            <a:r>
              <a:rPr lang="zh-TW" altLang="en-US" sz="900" b="1" dirty="0">
                <a:solidFill>
                  <a:srgbClr val="F1F3F2"/>
                </a:solidFill>
                <a:latin typeface="Lantinghei SC Extralight" charset="-122"/>
                <a:ea typeface="Lantinghei SC Extralight" charset="-122"/>
                <a:cs typeface="Lantinghei SC Extralight" charset="-122"/>
              </a:rPr>
              <a:t>中观：</a:t>
            </a:r>
            <a:r>
              <a:rPr lang="zh-TW" altLang="en-US" sz="900" b="1" dirty="0" smtClean="0">
                <a:solidFill>
                  <a:srgbClr val="F1F3F2"/>
                </a:solidFill>
                <a:latin typeface="Lantinghei SC Extralight" charset="-122"/>
                <a:ea typeface="Lantinghei SC Extralight" charset="-122"/>
                <a:cs typeface="Lantinghei SC Extralight" charset="-122"/>
              </a:rPr>
              <a:t>生成概念网站模型</a:t>
            </a:r>
            <a:endParaRPr lang="en-US" altLang="zh-TW" sz="900" b="1" dirty="0" smtClean="0">
              <a:solidFill>
                <a:srgbClr val="F1F3F2"/>
              </a:solidFill>
              <a:latin typeface="Lantinghei SC Extralight" charset="-122"/>
              <a:ea typeface="Lantinghei SC Extralight" charset="-122"/>
              <a:cs typeface="Lantinghei SC Extralight" charset="-122"/>
            </a:endParaRPr>
          </a:p>
          <a:p>
            <a:r>
              <a:rPr lang="zh-TW" altLang="en-US" sz="900" b="1" dirty="0" smtClean="0">
                <a:solidFill>
                  <a:srgbClr val="F1F3F2"/>
                </a:solidFill>
                <a:latin typeface="Lantinghei SC Extralight" charset="-122"/>
                <a:ea typeface="Lantinghei SC Extralight" charset="-122"/>
                <a:cs typeface="Lantinghei SC Extralight" charset="-122"/>
              </a:rPr>
              <a:t>微观</a:t>
            </a:r>
            <a:r>
              <a:rPr lang="zh-TW" altLang="en-US" sz="900" b="1" dirty="0">
                <a:solidFill>
                  <a:srgbClr val="F1F3F2"/>
                </a:solidFill>
                <a:latin typeface="Lantinghei SC Extralight" charset="-122"/>
                <a:ea typeface="Lantinghei SC Extralight" charset="-122"/>
                <a:cs typeface="Lantinghei SC Extralight" charset="-122"/>
              </a:rPr>
              <a:t>：七天完成旅游业产业分析报告。</a:t>
            </a:r>
            <a:endParaRPr lang="en-US" altLang="zh-CN" sz="900" dirty="0" smtClean="0">
              <a:solidFill>
                <a:srgbClr val="F1F3F2"/>
              </a:solidFill>
              <a:latin typeface="Lantinghei SC Extralight" charset="-122"/>
              <a:ea typeface="Lantinghei SC Extralight" charset="-122"/>
              <a:cs typeface="Lantinghei SC Extralight" charset="-122"/>
            </a:endParaRPr>
          </a:p>
        </p:txBody>
      </p:sp>
    </p:spTree>
    <p:extLst>
      <p:ext uri="{BB962C8B-B14F-4D97-AF65-F5344CB8AC3E}">
        <p14:creationId xmlns:p14="http://schemas.microsoft.com/office/powerpoint/2010/main" val="163418354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4500" b="1" dirty="0" smtClean="0">
                <a:solidFill>
                  <a:srgbClr val="F7BC00"/>
                </a:solidFill>
              </a:rPr>
              <a:t>产业分析报告 大纲</a:t>
            </a:r>
            <a:endParaRPr lang="en-US" sz="4500" b="1" dirty="0">
              <a:solidFill>
                <a:srgbClr val="F7BC00"/>
              </a:solidFill>
            </a:endParaRPr>
          </a:p>
        </p:txBody>
      </p:sp>
      <p:sp>
        <p:nvSpPr>
          <p:cNvPr id="3" name="Vertical Text Placeholder 2"/>
          <p:cNvSpPr>
            <a:spLocks noGrp="1"/>
          </p:cNvSpPr>
          <p:nvPr>
            <p:ph type="body" orient="vert" idx="1"/>
          </p:nvPr>
        </p:nvSpPr>
        <p:spPr>
          <a:xfrm>
            <a:off x="628650" y="1268414"/>
            <a:ext cx="7886700" cy="3615086"/>
          </a:xfrm>
        </p:spPr>
        <p:txBody>
          <a:bodyPr vert="horz"/>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dirty="0" smtClean="0">
                <a:solidFill>
                  <a:srgbClr val="F1F3F2"/>
                </a:solidFill>
              </a:rPr>
              <a:t>一、产业发展</a:t>
            </a:r>
            <a:r>
              <a:rPr lang="zh-CN" altLang="en-US" sz="1800" b="1" dirty="0" smtClean="0">
                <a:solidFill>
                  <a:srgbClr val="F1F3F2"/>
                </a:solidFill>
              </a:rPr>
              <a:t>背景</a:t>
            </a:r>
            <a:endParaRPr lang="en-US" altLang="zh-CN" sz="1800" b="1" dirty="0" smtClean="0">
              <a:solidFill>
                <a:srgbClr val="F1F3F2"/>
              </a:solidFill>
            </a:endParaRPr>
          </a:p>
          <a:p>
            <a:pPr marL="719138" indent="0" defTabSz="914400" fontAlgn="auto">
              <a:lnSpc>
                <a:spcPct val="100000"/>
              </a:lnSpc>
              <a:spcBef>
                <a:spcPts val="0"/>
              </a:spcBef>
              <a:spcAft>
                <a:spcPts val="0"/>
              </a:spcAft>
              <a:buNone/>
              <a:defRPr/>
            </a:pPr>
            <a:r>
              <a:rPr lang="zh-TW" altLang="en-US" sz="1200" dirty="0" smtClean="0">
                <a:solidFill>
                  <a:srgbClr val="F1F3F2"/>
                </a:solidFill>
              </a:rPr>
              <a:t>中國人</a:t>
            </a:r>
            <a:r>
              <a:rPr lang="zh-TW" altLang="en-US" sz="1200" dirty="0">
                <a:solidFill>
                  <a:srgbClr val="F1F3F2"/>
                </a:solidFill>
              </a:rPr>
              <a:t>傳統以來酷愛旅遊，中國旅遊發展史可概分為</a:t>
            </a:r>
            <a:r>
              <a:rPr lang="en-US" altLang="zh-TW" sz="1200" dirty="0">
                <a:solidFill>
                  <a:srgbClr val="F1F3F2"/>
                </a:solidFill>
              </a:rPr>
              <a:t>3</a:t>
            </a:r>
            <a:r>
              <a:rPr lang="zh-TW" altLang="en-US" sz="1200" dirty="0">
                <a:solidFill>
                  <a:srgbClr val="F1F3F2"/>
                </a:solidFill>
              </a:rPr>
              <a:t>階段，</a:t>
            </a:r>
            <a:r>
              <a:rPr lang="en-US" altLang="zh-TW" sz="1200" dirty="0">
                <a:solidFill>
                  <a:srgbClr val="F1F3F2"/>
                </a:solidFill>
              </a:rPr>
              <a:t>1840</a:t>
            </a:r>
            <a:r>
              <a:rPr lang="zh-TW" altLang="en-US" sz="1200" dirty="0">
                <a:solidFill>
                  <a:srgbClr val="F1F3F2"/>
                </a:solidFill>
              </a:rPr>
              <a:t>前、</a:t>
            </a:r>
            <a:r>
              <a:rPr lang="en-US" altLang="zh-TW" sz="1200" dirty="0">
                <a:solidFill>
                  <a:srgbClr val="F1F3F2"/>
                </a:solidFill>
              </a:rPr>
              <a:t>1840-1949</a:t>
            </a:r>
            <a:r>
              <a:rPr lang="zh-TW" altLang="en-US" sz="1200" dirty="0">
                <a:solidFill>
                  <a:srgbClr val="F1F3F2"/>
                </a:solidFill>
              </a:rPr>
              <a:t>、</a:t>
            </a:r>
            <a:r>
              <a:rPr lang="en-US" altLang="zh-TW" sz="1200" dirty="0">
                <a:solidFill>
                  <a:srgbClr val="F1F3F2"/>
                </a:solidFill>
              </a:rPr>
              <a:t>1949</a:t>
            </a:r>
            <a:r>
              <a:rPr lang="zh-TW" altLang="en-US" sz="1200" dirty="0">
                <a:solidFill>
                  <a:srgbClr val="F1F3F2"/>
                </a:solidFill>
              </a:rPr>
              <a:t>年以後，其中</a:t>
            </a:r>
            <a:r>
              <a:rPr lang="en-US" altLang="zh-TW" sz="1200" dirty="0">
                <a:solidFill>
                  <a:srgbClr val="F1F3F2"/>
                </a:solidFill>
              </a:rPr>
              <a:t>1949</a:t>
            </a:r>
            <a:r>
              <a:rPr lang="zh-TW" altLang="en-US" sz="1200" dirty="0">
                <a:solidFill>
                  <a:srgbClr val="F1F3F2"/>
                </a:solidFill>
              </a:rPr>
              <a:t>年以後，中國的旅遊業發展變得完整而統一，隨著各種旅行管理局的改革以及中國經濟逐步發展，加上中國人民水平不斷改善，人們對旅遊的需求也大大提高，實為現代旅遊業之拓展奠下深厚基礎</a:t>
            </a:r>
            <a:r>
              <a:rPr lang="zh-TW" altLang="en-US" sz="1200" dirty="0" smtClean="0">
                <a:solidFill>
                  <a:srgbClr val="F1F3F2"/>
                </a:solidFill>
              </a:rPr>
              <a:t>。</a:t>
            </a:r>
            <a:endParaRPr lang="en-US" altLang="zh-TW" sz="1200" dirty="0" smtClean="0">
              <a:solidFill>
                <a:srgbClr val="F1F3F2"/>
              </a:solidFill>
            </a:endParaRPr>
          </a:p>
          <a:p>
            <a:pPr marL="539750" indent="0" defTabSz="914400" fontAlgn="auto">
              <a:lnSpc>
                <a:spcPct val="100000"/>
              </a:lnSpc>
              <a:spcBef>
                <a:spcPts val="0"/>
              </a:spcBef>
              <a:spcAft>
                <a:spcPts val="0"/>
              </a:spcAft>
              <a:buNone/>
              <a:defRPr/>
            </a:pPr>
            <a:endParaRPr lang="en-US" altLang="zh-CN" sz="1200" dirty="0" smtClean="0">
              <a:solidFill>
                <a:srgbClr val="F1F3F2"/>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dirty="0" smtClean="0">
                <a:solidFill>
                  <a:srgbClr val="F1F3F2"/>
                </a:solidFill>
              </a:rPr>
              <a:t>二、产业现况</a:t>
            </a:r>
            <a:r>
              <a:rPr lang="zh-CN" altLang="en-US" sz="1800" b="1" dirty="0" smtClean="0">
                <a:solidFill>
                  <a:srgbClr val="F1F3F2"/>
                </a:solidFill>
              </a:rPr>
              <a:t>发展</a:t>
            </a:r>
            <a:endParaRPr lang="en-US" altLang="zh-CN" sz="1800" b="1" dirty="0">
              <a:solidFill>
                <a:srgbClr val="F1F3F2"/>
              </a:solidFill>
            </a:endParaRPr>
          </a:p>
          <a:p>
            <a:pPr marL="719138" indent="0" defTabSz="914400" fontAlgn="auto">
              <a:lnSpc>
                <a:spcPct val="100000"/>
              </a:lnSpc>
              <a:spcBef>
                <a:spcPts val="0"/>
              </a:spcBef>
              <a:spcAft>
                <a:spcPts val="0"/>
              </a:spcAft>
              <a:buNone/>
              <a:defRPr/>
            </a:pPr>
            <a:r>
              <a:rPr lang="zh-TW" altLang="en-US" sz="1200" dirty="0">
                <a:solidFill>
                  <a:srgbClr val="F1F3F2"/>
                </a:solidFill>
              </a:rPr>
              <a:t>自開放陸客來台，每年陸客來台人數急速增長，在七年內成長了</a:t>
            </a:r>
            <a:r>
              <a:rPr lang="en-US" altLang="zh-TW" sz="1200" dirty="0">
                <a:solidFill>
                  <a:srgbClr val="F1F3F2"/>
                </a:solidFill>
              </a:rPr>
              <a:t>11.5</a:t>
            </a:r>
            <a:r>
              <a:rPr lang="zh-TW" altLang="en-US" sz="1200" dirty="0">
                <a:solidFill>
                  <a:srgbClr val="F1F3F2"/>
                </a:solidFill>
              </a:rPr>
              <a:t>倍。 然而因政治因素，最新</a:t>
            </a:r>
            <a:r>
              <a:rPr lang="en-US" altLang="zh-TW" sz="1200" dirty="0">
                <a:solidFill>
                  <a:srgbClr val="F1F3F2"/>
                </a:solidFill>
              </a:rPr>
              <a:t>2016</a:t>
            </a:r>
            <a:r>
              <a:rPr lang="zh-TW" altLang="en-US" sz="1200" dirty="0">
                <a:solidFill>
                  <a:srgbClr val="F1F3F2"/>
                </a:solidFill>
              </a:rPr>
              <a:t>年九月統計數字顯示陸客較去年減少了</a:t>
            </a:r>
            <a:r>
              <a:rPr lang="en-US" altLang="zh-TW" sz="1200" dirty="0">
                <a:solidFill>
                  <a:srgbClr val="F1F3F2"/>
                </a:solidFill>
              </a:rPr>
              <a:t>37.79%</a:t>
            </a:r>
            <a:r>
              <a:rPr lang="zh-TW" altLang="en-US" sz="1200" dirty="0">
                <a:solidFill>
                  <a:srgbClr val="F1F3F2"/>
                </a:solidFill>
              </a:rPr>
              <a:t>，全年較</a:t>
            </a:r>
            <a:r>
              <a:rPr lang="en-US" altLang="zh-TW" sz="1200" dirty="0">
                <a:solidFill>
                  <a:srgbClr val="F1F3F2"/>
                </a:solidFill>
              </a:rPr>
              <a:t>2015</a:t>
            </a:r>
            <a:r>
              <a:rPr lang="zh-TW" altLang="en-US" sz="1200" dirty="0">
                <a:solidFill>
                  <a:srgbClr val="F1F3F2"/>
                </a:solidFill>
              </a:rPr>
              <a:t>年減少了約</a:t>
            </a:r>
            <a:r>
              <a:rPr lang="en-US" altLang="zh-TW" sz="1200" dirty="0">
                <a:solidFill>
                  <a:srgbClr val="F1F3F2"/>
                </a:solidFill>
              </a:rPr>
              <a:t>90</a:t>
            </a:r>
            <a:r>
              <a:rPr lang="zh-TW" altLang="en-US" sz="1200" dirty="0">
                <a:solidFill>
                  <a:srgbClr val="F1F3F2"/>
                </a:solidFill>
              </a:rPr>
              <a:t>萬人次</a:t>
            </a:r>
            <a:r>
              <a:rPr lang="zh-TW" altLang="en-US" sz="1200" dirty="0" smtClean="0">
                <a:solidFill>
                  <a:srgbClr val="F1F3F2"/>
                </a:solidFill>
              </a:rPr>
              <a:t>。</a:t>
            </a:r>
            <a:r>
              <a:rPr lang="en-US" altLang="zh-TW" sz="1200" dirty="0">
                <a:solidFill>
                  <a:srgbClr val="F1F3F2"/>
                </a:solidFill>
              </a:rPr>
              <a:t>101</a:t>
            </a:r>
            <a:r>
              <a:rPr lang="zh-TW" altLang="en-US" sz="1200" dirty="0">
                <a:solidFill>
                  <a:srgbClr val="F1F3F2"/>
                </a:solidFill>
              </a:rPr>
              <a:t>年全年自由行人數約</a:t>
            </a:r>
            <a:r>
              <a:rPr lang="en-US" altLang="zh-TW" sz="1200" dirty="0">
                <a:solidFill>
                  <a:srgbClr val="F1F3F2"/>
                </a:solidFill>
              </a:rPr>
              <a:t>19</a:t>
            </a:r>
            <a:r>
              <a:rPr lang="zh-TW" altLang="en-US" sz="1200" dirty="0">
                <a:solidFill>
                  <a:srgbClr val="F1F3F2"/>
                </a:solidFill>
              </a:rPr>
              <a:t>萬人，平均每日</a:t>
            </a:r>
            <a:r>
              <a:rPr lang="en-US" altLang="zh-TW" sz="1200" dirty="0">
                <a:solidFill>
                  <a:srgbClr val="F1F3F2"/>
                </a:solidFill>
              </a:rPr>
              <a:t>520</a:t>
            </a:r>
            <a:r>
              <a:rPr lang="zh-TW" altLang="en-US" sz="1200" dirty="0">
                <a:solidFill>
                  <a:srgbClr val="F1F3F2"/>
                </a:solidFill>
              </a:rPr>
              <a:t>人，較</a:t>
            </a:r>
            <a:r>
              <a:rPr lang="en-US" altLang="zh-TW" sz="1200" dirty="0">
                <a:solidFill>
                  <a:srgbClr val="F1F3F2"/>
                </a:solidFill>
              </a:rPr>
              <a:t>100</a:t>
            </a:r>
            <a:r>
              <a:rPr lang="zh-TW" altLang="en-US" sz="1200" dirty="0">
                <a:solidFill>
                  <a:srgbClr val="F1F3F2"/>
                </a:solidFill>
              </a:rPr>
              <a:t>年</a:t>
            </a:r>
            <a:r>
              <a:rPr lang="en-US" altLang="zh-TW" sz="1200" dirty="0">
                <a:solidFill>
                  <a:srgbClr val="F1F3F2"/>
                </a:solidFill>
              </a:rPr>
              <a:t>3</a:t>
            </a:r>
            <a:r>
              <a:rPr lang="zh-TW" altLang="en-US" sz="1200" dirty="0">
                <a:solidFill>
                  <a:srgbClr val="F1F3F2"/>
                </a:solidFill>
              </a:rPr>
              <a:t>萬人，平均每日</a:t>
            </a:r>
            <a:r>
              <a:rPr lang="en-US" altLang="zh-TW" sz="1200" dirty="0">
                <a:solidFill>
                  <a:srgbClr val="F1F3F2"/>
                </a:solidFill>
              </a:rPr>
              <a:t>160</a:t>
            </a:r>
            <a:r>
              <a:rPr lang="zh-TW" altLang="en-US" sz="1200" dirty="0">
                <a:solidFill>
                  <a:srgbClr val="F1F3F2"/>
                </a:solidFill>
              </a:rPr>
              <a:t>人，成長</a:t>
            </a:r>
            <a:r>
              <a:rPr lang="en-US" altLang="zh-TW" sz="1200" dirty="0">
                <a:solidFill>
                  <a:srgbClr val="F1F3F2"/>
                </a:solidFill>
              </a:rPr>
              <a:t>220%</a:t>
            </a:r>
            <a:r>
              <a:rPr lang="zh-TW" altLang="en-US" sz="1200" dirty="0">
                <a:solidFill>
                  <a:srgbClr val="F1F3F2"/>
                </a:solidFill>
              </a:rPr>
              <a:t>。</a:t>
            </a:r>
            <a:r>
              <a:rPr lang="en-US" altLang="zh-TW" sz="1200" dirty="0">
                <a:solidFill>
                  <a:srgbClr val="F1F3F2"/>
                </a:solidFill>
              </a:rPr>
              <a:t>101</a:t>
            </a:r>
            <a:r>
              <a:rPr lang="zh-TW" altLang="en-US" sz="1200" dirty="0">
                <a:solidFill>
                  <a:srgbClr val="F1F3F2"/>
                </a:solidFill>
              </a:rPr>
              <a:t>年</a:t>
            </a:r>
            <a:r>
              <a:rPr lang="en-US" altLang="zh-TW" sz="1200" dirty="0">
                <a:solidFill>
                  <a:srgbClr val="F1F3F2"/>
                </a:solidFill>
              </a:rPr>
              <a:t>12</a:t>
            </a:r>
            <a:r>
              <a:rPr lang="zh-TW" altLang="en-US" sz="1200" dirty="0">
                <a:solidFill>
                  <a:srgbClr val="F1F3F2"/>
                </a:solidFill>
              </a:rPr>
              <a:t>月份自由行人數逾</a:t>
            </a:r>
            <a:r>
              <a:rPr lang="en-US" altLang="zh-TW" sz="1200" dirty="0">
                <a:solidFill>
                  <a:srgbClr val="F1F3F2"/>
                </a:solidFill>
              </a:rPr>
              <a:t>2.7</a:t>
            </a:r>
            <a:r>
              <a:rPr lang="zh-TW" altLang="en-US" sz="1200" dirty="0">
                <a:solidFill>
                  <a:srgbClr val="F1F3F2"/>
                </a:solidFill>
              </a:rPr>
              <a:t>萬人，平均每日約</a:t>
            </a:r>
            <a:r>
              <a:rPr lang="en-US" altLang="zh-TW" sz="1200" dirty="0">
                <a:solidFill>
                  <a:srgbClr val="F1F3F2"/>
                </a:solidFill>
              </a:rPr>
              <a:t>900</a:t>
            </a:r>
            <a:r>
              <a:rPr lang="zh-TW" altLang="en-US" sz="1200" dirty="0">
                <a:solidFill>
                  <a:srgbClr val="F1F3F2"/>
                </a:solidFill>
              </a:rPr>
              <a:t>人，更創下自開放以來新高，顯示陸客自由行漸呈穩定成長的發展趨勢截至</a:t>
            </a:r>
            <a:r>
              <a:rPr lang="en-US" altLang="zh-TW" sz="1200" dirty="0">
                <a:solidFill>
                  <a:srgbClr val="F1F3F2"/>
                </a:solidFill>
              </a:rPr>
              <a:t>104</a:t>
            </a:r>
            <a:r>
              <a:rPr lang="zh-TW" altLang="en-US" sz="1200" dirty="0">
                <a:solidFill>
                  <a:srgbClr val="F1F3F2"/>
                </a:solidFill>
              </a:rPr>
              <a:t>年</a:t>
            </a:r>
            <a:r>
              <a:rPr lang="en-US" altLang="zh-TW" sz="1200" dirty="0">
                <a:solidFill>
                  <a:srgbClr val="F1F3F2"/>
                </a:solidFill>
              </a:rPr>
              <a:t>12</a:t>
            </a:r>
            <a:r>
              <a:rPr lang="zh-TW" altLang="en-US" sz="1200" dirty="0">
                <a:solidFill>
                  <a:srgbClr val="F1F3F2"/>
                </a:solidFill>
              </a:rPr>
              <a:t>月</a:t>
            </a:r>
            <a:r>
              <a:rPr lang="en-US" altLang="zh-TW" sz="1200" dirty="0">
                <a:solidFill>
                  <a:srgbClr val="F1F3F2"/>
                </a:solidFill>
              </a:rPr>
              <a:t>31</a:t>
            </a:r>
            <a:r>
              <a:rPr lang="zh-TW" altLang="en-US" sz="1200" dirty="0">
                <a:solidFill>
                  <a:srgbClr val="F1F3F2"/>
                </a:solidFill>
              </a:rPr>
              <a:t>日止，大陸旅客來台自由行已達</a:t>
            </a:r>
            <a:r>
              <a:rPr lang="en-US" altLang="zh-TW" sz="1200" dirty="0">
                <a:solidFill>
                  <a:srgbClr val="F1F3F2"/>
                </a:solidFill>
              </a:rPr>
              <a:t>326.5</a:t>
            </a:r>
            <a:r>
              <a:rPr lang="zh-TW" altLang="en-US" sz="1200" dirty="0">
                <a:solidFill>
                  <a:srgbClr val="F1F3F2"/>
                </a:solidFill>
              </a:rPr>
              <a:t>萬</a:t>
            </a:r>
            <a:r>
              <a:rPr lang="zh-TW" altLang="en-US" sz="1200" dirty="0" smtClean="0">
                <a:solidFill>
                  <a:srgbClr val="F1F3F2"/>
                </a:solidFill>
              </a:rPr>
              <a:t>人次</a:t>
            </a:r>
            <a:r>
              <a:rPr lang="zh-CN" altLang="en-US" sz="1200" dirty="0" smtClean="0">
                <a:solidFill>
                  <a:srgbClr val="F1F3F2"/>
                </a:solidFill>
              </a:rPr>
              <a:t>。</a:t>
            </a:r>
            <a:endParaRPr lang="en-US" altLang="zh-CN" sz="1200" dirty="0" smtClean="0">
              <a:solidFill>
                <a:srgbClr val="F1F3F2"/>
              </a:solidFill>
            </a:endParaRPr>
          </a:p>
          <a:p>
            <a:pPr marL="539750" indent="0" defTabSz="914400" fontAlgn="auto">
              <a:lnSpc>
                <a:spcPct val="100000"/>
              </a:lnSpc>
              <a:spcBef>
                <a:spcPts val="0"/>
              </a:spcBef>
              <a:spcAft>
                <a:spcPts val="0"/>
              </a:spcAft>
              <a:buNone/>
              <a:defRPr/>
            </a:pPr>
            <a:endParaRPr lang="en-US" altLang="zh-CN" sz="1200" dirty="0" smtClean="0">
              <a:solidFill>
                <a:srgbClr val="F1F3F2"/>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en-US" sz="1800" b="1" dirty="0" smtClean="0">
                <a:solidFill>
                  <a:srgbClr val="F1F3F2"/>
                </a:solidFill>
              </a:rPr>
              <a:t>三、未来发展</a:t>
            </a:r>
            <a:r>
              <a:rPr lang="zh-CN" altLang="en-US" sz="1800" b="1" dirty="0" smtClean="0">
                <a:solidFill>
                  <a:srgbClr val="F1F3F2"/>
                </a:solidFill>
              </a:rPr>
              <a:t>趋势</a:t>
            </a:r>
            <a:endParaRPr lang="en-US" altLang="zh-CN" sz="1800" b="1" dirty="0">
              <a:solidFill>
                <a:srgbClr val="F1F3F2"/>
              </a:solidFill>
            </a:endParaRPr>
          </a:p>
          <a:p>
            <a:pPr marL="719138" indent="0" defTabSz="914400" fontAlgn="auto">
              <a:lnSpc>
                <a:spcPct val="100000"/>
              </a:lnSpc>
              <a:spcBef>
                <a:spcPts val="0"/>
              </a:spcBef>
              <a:spcAft>
                <a:spcPts val="0"/>
              </a:spcAft>
              <a:buNone/>
              <a:defRPr/>
            </a:pPr>
            <a:r>
              <a:rPr lang="zh-CN" altLang="en-US" sz="1200" dirty="0">
                <a:solidFill>
                  <a:srgbClr val="F1F3F2"/>
                </a:solidFill>
              </a:rPr>
              <a:t>對於未來趨勢，目前中央政府積極推廣“三步走”战略，旅游经济稳步增长。城乡居民出游人数年均增长</a:t>
            </a:r>
            <a:r>
              <a:rPr lang="en-US" altLang="zh-CN" sz="1200" dirty="0">
                <a:solidFill>
                  <a:srgbClr val="F1F3F2"/>
                </a:solidFill>
              </a:rPr>
              <a:t>10%</a:t>
            </a:r>
            <a:r>
              <a:rPr lang="zh-CN" altLang="en-US" sz="1200" dirty="0">
                <a:solidFill>
                  <a:srgbClr val="F1F3F2"/>
                </a:solidFill>
              </a:rPr>
              <a:t>左右，旅游总收入年均增长</a:t>
            </a:r>
            <a:r>
              <a:rPr lang="en-US" altLang="zh-CN" sz="1200" dirty="0">
                <a:solidFill>
                  <a:srgbClr val="F1F3F2"/>
                </a:solidFill>
              </a:rPr>
              <a:t>11%</a:t>
            </a:r>
            <a:r>
              <a:rPr lang="zh-CN" altLang="en-US" sz="1200" dirty="0">
                <a:solidFill>
                  <a:srgbClr val="F1F3F2"/>
                </a:solidFill>
              </a:rPr>
              <a:t>以上，旅游直接投资年均增长</a:t>
            </a:r>
            <a:r>
              <a:rPr lang="en-US" altLang="zh-CN" sz="1200" dirty="0">
                <a:solidFill>
                  <a:srgbClr val="F1F3F2"/>
                </a:solidFill>
              </a:rPr>
              <a:t>14%</a:t>
            </a:r>
            <a:r>
              <a:rPr lang="zh-CN" altLang="en-US" sz="1200" dirty="0">
                <a:solidFill>
                  <a:srgbClr val="F1F3F2"/>
                </a:solidFill>
              </a:rPr>
              <a:t>以上。到</a:t>
            </a:r>
            <a:r>
              <a:rPr lang="en-US" altLang="zh-CN" sz="1200" dirty="0">
                <a:solidFill>
                  <a:srgbClr val="F1F3F2"/>
                </a:solidFill>
              </a:rPr>
              <a:t>2020</a:t>
            </a:r>
            <a:r>
              <a:rPr lang="zh-CN" altLang="en-US" sz="1200" dirty="0">
                <a:solidFill>
                  <a:srgbClr val="F1F3F2"/>
                </a:solidFill>
              </a:rPr>
              <a:t>年，旅游市场总规模达到</a:t>
            </a:r>
            <a:r>
              <a:rPr lang="en-US" altLang="zh-CN" sz="1200" dirty="0">
                <a:solidFill>
                  <a:srgbClr val="F1F3F2"/>
                </a:solidFill>
              </a:rPr>
              <a:t>67</a:t>
            </a:r>
            <a:r>
              <a:rPr lang="zh-CN" altLang="en-US" sz="1200" dirty="0">
                <a:solidFill>
                  <a:srgbClr val="F1F3F2"/>
                </a:solidFill>
              </a:rPr>
              <a:t>亿人次，旅游投资总额</a:t>
            </a:r>
            <a:r>
              <a:rPr lang="en-US" altLang="zh-CN" sz="1200" dirty="0">
                <a:solidFill>
                  <a:srgbClr val="F1F3F2"/>
                </a:solidFill>
              </a:rPr>
              <a:t>2</a:t>
            </a:r>
            <a:r>
              <a:rPr lang="zh-CN" altLang="en-US" sz="1200" dirty="0">
                <a:solidFill>
                  <a:srgbClr val="F1F3F2"/>
                </a:solidFill>
              </a:rPr>
              <a:t>万亿元，旅游业总收入达到</a:t>
            </a:r>
            <a:r>
              <a:rPr lang="en-US" altLang="zh-CN" sz="1200" dirty="0">
                <a:solidFill>
                  <a:srgbClr val="F1F3F2"/>
                </a:solidFill>
              </a:rPr>
              <a:t>7</a:t>
            </a:r>
            <a:r>
              <a:rPr lang="zh-CN" altLang="en-US" sz="1200" dirty="0">
                <a:solidFill>
                  <a:srgbClr val="F1F3F2"/>
                </a:solidFill>
              </a:rPr>
              <a:t>万亿</a:t>
            </a:r>
            <a:r>
              <a:rPr lang="zh-CN" altLang="en-US" sz="1200" dirty="0" smtClean="0">
                <a:solidFill>
                  <a:srgbClr val="F1F3F2"/>
                </a:solidFill>
              </a:rPr>
              <a:t>元。</a:t>
            </a:r>
            <a:endParaRPr lang="en-US" sz="1200" dirty="0">
              <a:solidFill>
                <a:srgbClr val="F1F3F2"/>
              </a:solidFill>
            </a:endParaRPr>
          </a:p>
        </p:txBody>
      </p:sp>
    </p:spTree>
    <p:extLst>
      <p:ext uri="{BB962C8B-B14F-4D97-AF65-F5344CB8AC3E}">
        <p14:creationId xmlns:p14="http://schemas.microsoft.com/office/powerpoint/2010/main" val="143368854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CN" sz="4500" b="1" dirty="0" smtClean="0">
                <a:solidFill>
                  <a:srgbClr val="F7BC00"/>
                </a:solidFill>
              </a:rPr>
              <a:t>Wiki</a:t>
            </a:r>
            <a:r>
              <a:rPr lang="zh-CN" altLang="en-US" sz="4500" b="1" dirty="0" smtClean="0">
                <a:solidFill>
                  <a:srgbClr val="F7BC00"/>
                </a:solidFill>
              </a:rPr>
              <a:t> 更新</a:t>
            </a:r>
            <a:endParaRPr lang="en-US" sz="4500" b="1" dirty="0">
              <a:solidFill>
                <a:srgbClr val="F7BC00"/>
              </a:solidFill>
            </a:endParaRPr>
          </a:p>
        </p:txBody>
      </p:sp>
      <p:sp>
        <p:nvSpPr>
          <p:cNvPr id="3" name="Vertical Text Placeholder 2"/>
          <p:cNvSpPr>
            <a:spLocks noGrp="1"/>
          </p:cNvSpPr>
          <p:nvPr>
            <p:ph type="body" orient="vert" idx="1"/>
          </p:nvPr>
        </p:nvSpPr>
        <p:spPr>
          <a:xfrm>
            <a:off x="1127125" y="1425140"/>
            <a:ext cx="6889750" cy="2338387"/>
          </a:xfrm>
        </p:spPr>
        <p:txBody>
          <a:bodyPr vert="horz"/>
          <a:lstStyle/>
          <a:p>
            <a:pPr marL="0" marR="0" lvl="0" indent="0" defTabSz="914400" eaLnBrk="1" fontAlgn="auto" latinLnBrk="0" hangingPunct="1">
              <a:lnSpc>
                <a:spcPct val="150000"/>
              </a:lnSpc>
              <a:spcBef>
                <a:spcPts val="0"/>
              </a:spcBef>
              <a:spcAft>
                <a:spcPts val="0"/>
              </a:spcAft>
              <a:buClrTx/>
              <a:buSzTx/>
              <a:buFontTx/>
              <a:buNone/>
              <a:tabLst/>
              <a:defRPr/>
            </a:pPr>
            <a:r>
              <a:rPr lang="zh-CN" altLang="en-US" sz="2500" dirty="0" smtClean="0">
                <a:solidFill>
                  <a:srgbClr val="F1F3F2"/>
                </a:solidFill>
              </a:rPr>
              <a:t>一</a:t>
            </a:r>
            <a:r>
              <a:rPr lang="zh-CN" altLang="en-US" sz="2500" dirty="0" smtClean="0">
                <a:solidFill>
                  <a:srgbClr val="F1F3F2"/>
                </a:solidFill>
              </a:rPr>
              <a:t>、</a:t>
            </a:r>
            <a:r>
              <a:rPr lang="zh-CN" altLang="en-US" sz="2500" dirty="0" smtClean="0">
                <a:solidFill>
                  <a:srgbClr val="F1F3F2"/>
                </a:solidFill>
              </a:rPr>
              <a:t>个人主页介绍</a:t>
            </a:r>
            <a:endParaRPr lang="en-US" altLang="zh-CN" sz="2500" dirty="0" smtClean="0">
              <a:solidFill>
                <a:srgbClr val="F1F3F2"/>
              </a:solidFill>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2500" dirty="0" smtClean="0">
                <a:solidFill>
                  <a:srgbClr val="F1F3F2"/>
                </a:solidFill>
              </a:rPr>
              <a:t>二、团队介绍</a:t>
            </a:r>
            <a:endParaRPr lang="en-US" altLang="zh-CN" sz="2500" dirty="0" smtClean="0">
              <a:solidFill>
                <a:srgbClr val="F1F3F2"/>
              </a:solidFill>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2500" dirty="0" smtClean="0">
                <a:solidFill>
                  <a:srgbClr val="F1F3F2"/>
                </a:solidFill>
              </a:rPr>
              <a:t>三</a:t>
            </a:r>
            <a:r>
              <a:rPr lang="zh-CN" altLang="en-US" sz="2500" dirty="0" smtClean="0">
                <a:solidFill>
                  <a:srgbClr val="F1F3F2"/>
                </a:solidFill>
              </a:rPr>
              <a:t>、逻辑模型</a:t>
            </a:r>
            <a:endParaRPr lang="en-US" altLang="zh-CN" sz="2500" dirty="0" smtClean="0">
              <a:solidFill>
                <a:srgbClr val="F1F3F2"/>
              </a:solidFill>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2500" dirty="0" smtClean="0">
                <a:solidFill>
                  <a:srgbClr val="F1F3F2"/>
                </a:solidFill>
              </a:rPr>
              <a:t>四、每日进度</a:t>
            </a:r>
            <a:endParaRPr lang="en-US" altLang="zh-CN" sz="2500" dirty="0" smtClean="0">
              <a:solidFill>
                <a:srgbClr val="F1F3F2"/>
              </a:solidFill>
            </a:endParaRPr>
          </a:p>
          <a:p>
            <a:pPr marL="0" marR="0" lvl="0" indent="0" defTabSz="914400" eaLnBrk="1" fontAlgn="auto" latinLnBrk="0" hangingPunct="1">
              <a:lnSpc>
                <a:spcPct val="150000"/>
              </a:lnSpc>
              <a:spcBef>
                <a:spcPts val="0"/>
              </a:spcBef>
              <a:spcAft>
                <a:spcPts val="0"/>
              </a:spcAft>
              <a:buClrTx/>
              <a:buSzTx/>
              <a:buFontTx/>
              <a:buNone/>
              <a:tabLst/>
              <a:defRPr/>
            </a:pPr>
            <a:r>
              <a:rPr lang="zh-CN" altLang="en-US" sz="2500" dirty="0" smtClean="0">
                <a:solidFill>
                  <a:srgbClr val="F1F3F2"/>
                </a:solidFill>
              </a:rPr>
              <a:t>五、参考文献</a:t>
            </a:r>
            <a:endParaRPr lang="en-US" sz="2500" dirty="0">
              <a:solidFill>
                <a:srgbClr val="F1F3F2"/>
              </a:solidFill>
            </a:endParaRPr>
          </a:p>
        </p:txBody>
      </p:sp>
    </p:spTree>
    <p:extLst>
      <p:ext uri="{BB962C8B-B14F-4D97-AF65-F5344CB8AC3E}">
        <p14:creationId xmlns:p14="http://schemas.microsoft.com/office/powerpoint/2010/main" val="41748747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Custom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FEFFFF"/>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685800" rtl="0" eaLnBrk="0" fontAlgn="base" latinLnBrk="0" hangingPunct="0">
          <a:lnSpc>
            <a:spcPct val="100000"/>
          </a:lnSpc>
          <a:spcBef>
            <a:spcPct val="0"/>
          </a:spcBef>
          <a:spcAft>
            <a:spcPct val="0"/>
          </a:spcAft>
          <a:buClrTx/>
          <a:buSzTx/>
          <a:buFont typeface="Arial" charset="0"/>
          <a:buNone/>
          <a:tabLst/>
          <a:defRPr kumimoji="0" lang="zh-CN" altLang="x-none" sz="1300" b="0" i="0" u="none" strike="noStrike" cap="none" normalizeH="0" baseline="0">
            <a:ln>
              <a:noFill/>
            </a:ln>
            <a:solidFill>
              <a:schemeClr val="tx1"/>
            </a:solidFill>
            <a:effectLst/>
            <a:latin typeface="Calibri" charset="0"/>
            <a:ea typeface="宋体"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孟琪-商业计划PPT模板 (19)" id="{30428E57-210E-8A48-AFC2-3B0A556AE7DF}" vid="{80471B2D-BE42-FF44-87D8-28E9C59BEE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1958</TotalTime>
  <Pages>0</Pages>
  <Words>1112</Words>
  <Characters>0</Characters>
  <Application>Microsoft Macintosh PowerPoint</Application>
  <DocSecurity>0</DocSecurity>
  <PresentationFormat>On-screen Show (16:9)</PresentationFormat>
  <Lines>0</Lines>
  <Paragraphs>131</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Calibri Light</vt:lpstr>
      <vt:lpstr>Lantinghei SC Demibold</vt:lpstr>
      <vt:lpstr>Lantinghei SC Extralight</vt:lpstr>
      <vt:lpstr>宋体</vt:lpstr>
      <vt:lpstr>新細明體</vt:lpstr>
      <vt:lpstr>Arial</vt:lpstr>
      <vt:lpstr>Office 主题</vt:lpstr>
      <vt:lpstr>游吧 YouBar</vt:lpstr>
      <vt:lpstr>背景</vt:lpstr>
      <vt:lpstr>目标</vt:lpstr>
      <vt:lpstr>PowerPoint Presentation</vt:lpstr>
      <vt:lpstr>PowerPoint Presentation</vt:lpstr>
      <vt:lpstr>外部因素</vt:lpstr>
      <vt:lpstr>PowerPoint Presentation</vt:lpstr>
      <vt:lpstr>产业分析报告 大纲</vt:lpstr>
      <vt:lpstr>Wiki 更新</vt:lpstr>
      <vt:lpstr>Wiki 网址</vt:lpstr>
      <vt:lpstr>References</vt:lpstr>
      <vt:lpstr>Thank You</vt:lpstr>
    </vt:vector>
  </TitlesOfParts>
  <Manager/>
  <Company/>
  <LinksUpToDate>false</LinksUpToDate>
  <CharactersWithSpaces>0</CharactersWithSpaces>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逻辑模型 撰写与修订过程</dc:title>
  <dc:subject/>
  <dc:creator>Microsoft Office 用户</dc:creator>
  <cp:keywords/>
  <dc:description/>
  <cp:lastModifiedBy>Microsoft Office User</cp:lastModifiedBy>
  <cp:revision>67</cp:revision>
  <dcterms:created xsi:type="dcterms:W3CDTF">2017-07-13T17:17:07Z</dcterms:created>
  <dcterms:modified xsi:type="dcterms:W3CDTF">2017-08-07T19:28:34Z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