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04" r:id="rId2"/>
    <p:sldId id="312" r:id="rId3"/>
    <p:sldId id="314" r:id="rId4"/>
    <p:sldId id="315" r:id="rId5"/>
    <p:sldId id="317" r:id="rId6"/>
    <p:sldId id="309" r:id="rId7"/>
    <p:sldId id="316" r:id="rId8"/>
    <p:sldId id="308" r:id="rId9"/>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B55A"/>
    <a:srgbClr val="E2C044"/>
    <a:srgbClr val="F7BC00"/>
    <a:srgbClr val="F1F3F2"/>
    <a:srgbClr val="1E1E1E"/>
    <a:srgbClr val="282828"/>
    <a:srgbClr val="000000"/>
    <a:srgbClr val="DBB76C"/>
    <a:srgbClr val="D6A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94676"/>
  </p:normalViewPr>
  <p:slideViewPr>
    <p:cSldViewPr snapToGrid="0">
      <p:cViewPr>
        <p:scale>
          <a:sx n="127" d="100"/>
          <a:sy n="127" d="100"/>
        </p:scale>
        <p:origin x="1240" y="304"/>
      </p:cViewPr>
      <p:guideLst>
        <p:guide orient="horz" pos="1597"/>
        <p:guide pos="2880"/>
        <p:guide pos="249"/>
      </p:guideLst>
    </p:cSldViewPr>
  </p:slideViewPr>
  <p:outlineViewPr>
    <p:cViewPr>
      <p:scale>
        <a:sx n="33" d="100"/>
        <a:sy n="33" d="100"/>
      </p:scale>
      <p:origin x="0" y="-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F6222-585D-F844-8D2B-B48F1C5C99D0}" type="datetimeFigureOut">
              <a:rPr lang="en-US" smtClean="0"/>
              <a:pPr/>
              <a:t>8/9/17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55017-8F17-8C4B-BBBD-30F3B1AEEB12}" type="slidenum">
              <a:rPr lang="en-US" smtClean="0"/>
              <a:pPr/>
              <a:t>‹#›</a:t>
            </a:fld>
            <a:endParaRPr lang="en-US"/>
          </a:p>
        </p:txBody>
      </p:sp>
    </p:spTree>
    <p:extLst>
      <p:ext uri="{BB962C8B-B14F-4D97-AF65-F5344CB8AC3E}">
        <p14:creationId xmlns:p14="http://schemas.microsoft.com/office/powerpoint/2010/main" val="44925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线上招募专业导游</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设立导游的验证标准</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顾客评价机制</a:t>
            </a: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选择盈利模式</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通过收集数据再进行数据筛选（客户兴趣）</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事後導遊評價標準（如守時，準備充足，友善等）</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各地旅游資訊</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区块链</a:t>
            </a:r>
            <a:endParaRPr lang="en-US" altLang="zh-CN" sz="900" dirty="0" smtClean="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開發及設計 </a:t>
            </a:r>
            <a:r>
              <a:rPr lang="en-US" altLang="zh-TW" sz="900" dirty="0" smtClean="0">
                <a:solidFill>
                  <a:srgbClr val="F1F3F2"/>
                </a:solidFill>
                <a:latin typeface="Lantinghei SC Extralight" charset="-122"/>
                <a:ea typeface="Lantinghei SC Extralight" charset="-122"/>
                <a:cs typeface="Lantinghei SC Extralight" charset="-122"/>
              </a:rPr>
              <a:t>APP</a:t>
            </a:r>
            <a:r>
              <a:rPr lang="zh-TW" altLang="en-US" sz="900" dirty="0" smtClean="0">
                <a:solidFill>
                  <a:srgbClr val="F1F3F2"/>
                </a:solidFill>
                <a:latin typeface="Lantinghei SC Extralight" charset="-122"/>
                <a:ea typeface="Lantinghei SC Extralight" charset="-122"/>
                <a:cs typeface="Lantinghei SC Extralight" charset="-122"/>
              </a:rPr>
              <a:t> 之成本</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旅遊視頻供應</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資金開發軟件及宣傳</a:t>
            </a: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旅行社合作，導遊招募及合約</a:t>
            </a: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人才资源</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客務管理</a:t>
            </a:r>
          </a:p>
          <a:p>
            <a:pPr marL="128588" lvl="1" indent="-128588" fontAlgn="auto">
              <a:lnSpc>
                <a:spcPct val="150000"/>
              </a:lnSpc>
              <a:spcBef>
                <a:spcPts val="0"/>
              </a:spcBef>
              <a:spcAft>
                <a:spcPts val="0"/>
              </a:spcAft>
              <a:buFont typeface="Arial" charset="0"/>
              <a:buChar char="•"/>
              <a:defRPr/>
            </a:pPr>
            <a:r>
              <a:rPr lang="en-US" altLang="zh-TW" sz="900" dirty="0" smtClean="0">
                <a:solidFill>
                  <a:schemeClr val="bg1"/>
                </a:solidFill>
                <a:latin typeface="Lantinghei SC Demibold"/>
                <a:ea typeface="Lantinghei SC Extralight" charset="-122"/>
                <a:cs typeface="Lantinghei SC Demibold"/>
              </a:rPr>
              <a:t>GPS</a:t>
            </a:r>
            <a:r>
              <a:rPr lang="zh-TW" altLang="en-US" sz="900" dirty="0" smtClean="0">
                <a:solidFill>
                  <a:schemeClr val="bg1"/>
                </a:solidFill>
                <a:latin typeface="Lantinghei SC Demibold"/>
                <a:ea typeface="Lantinghei SC Extralight" charset="-122"/>
                <a:cs typeface="Lantinghei SC Demibold"/>
              </a:rPr>
              <a:t>定位技術</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政府支持</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市场推广</a:t>
            </a:r>
            <a:endParaRPr lang="en-US" altLang="zh-TW" sz="900" dirty="0" smtClean="0">
              <a:solidFill>
                <a:schemeClr val="bg1"/>
              </a:solidFill>
              <a:latin typeface="Lantinghei SC Demibold"/>
              <a:ea typeface="Lantinghei SC Extralight" charset="-122"/>
              <a:cs typeface="Lantinghei SC Demibold"/>
            </a:endParaRPr>
          </a:p>
          <a:p>
            <a:pPr marL="128588" marR="0" lvl="1" indent="-128588" algn="l" defTabSz="914400" rtl="0" eaLnBrk="1" fontAlgn="auto" latinLnBrk="0" hangingPunct="1">
              <a:lnSpc>
                <a:spcPct val="150000"/>
              </a:lnSpc>
              <a:spcBef>
                <a:spcPts val="0"/>
              </a:spcBef>
              <a:spcAft>
                <a:spcPts val="0"/>
              </a:spcAft>
              <a:buClrTx/>
              <a:buSzTx/>
              <a:buFont typeface="Arial" charset="0"/>
              <a:buChar char="•"/>
              <a:tabLst/>
              <a:defRPr/>
            </a:pPr>
            <a:r>
              <a:rPr lang="zh-TW" altLang="en-US" sz="900" dirty="0" smtClean="0">
                <a:solidFill>
                  <a:srgbClr val="F1F3F2"/>
                </a:solidFill>
                <a:latin typeface="Lantinghei SC Extralight" charset="-122"/>
                <a:ea typeface="Lantinghei SC Extralight" charset="-122"/>
                <a:cs typeface="Lantinghei SC Extralight" charset="-122"/>
              </a:rPr>
              <a:t>完成旅遊</a:t>
            </a:r>
            <a:r>
              <a:rPr lang="zh-CN" altLang="en-US" sz="900" dirty="0" smtClean="0">
                <a:solidFill>
                  <a:srgbClr val="F1F3F2"/>
                </a:solidFill>
                <a:latin typeface="Lantinghei SC Extralight" charset="-122"/>
                <a:ea typeface="Lantinghei SC Extralight" charset="-122"/>
                <a:cs typeface="Lantinghei SC Extralight" charset="-122"/>
              </a:rPr>
              <a:t>业产业</a:t>
            </a:r>
            <a:r>
              <a:rPr lang="zh-TW" altLang="en-US" sz="900" dirty="0" smtClean="0">
                <a:solidFill>
                  <a:srgbClr val="F1F3F2"/>
                </a:solidFill>
                <a:latin typeface="Lantinghei SC Extralight" charset="-122"/>
                <a:ea typeface="Lantinghei SC Extralight" charset="-122"/>
                <a:cs typeface="Lantinghei SC Extralight" charset="-122"/>
              </a:rPr>
              <a:t>分析</a:t>
            </a:r>
            <a:r>
              <a:rPr lang="zh-CN" altLang="en-US" sz="900" dirty="0" smtClean="0">
                <a:solidFill>
                  <a:srgbClr val="F1F3F2"/>
                </a:solidFill>
                <a:latin typeface="Lantinghei SC Extralight" charset="-122"/>
                <a:ea typeface="Lantinghei SC Extralight" charset="-122"/>
                <a:cs typeface="Lantinghei SC Extralight" charset="-122"/>
              </a:rPr>
              <a:t>报告</a:t>
            </a:r>
            <a:r>
              <a:rPr lang="zh-TW" altLang="en-US" sz="900" dirty="0" smtClean="0">
                <a:solidFill>
                  <a:srgbClr val="F1F3F2"/>
                </a:solidFill>
                <a:latin typeface="Lantinghei SC Extralight" charset="-122"/>
                <a:ea typeface="Lantinghei SC Extralight" charset="-122"/>
                <a:cs typeface="Lantinghei SC Extralight" charset="-122"/>
              </a:rPr>
              <a:t>，完成</a:t>
            </a:r>
            <a:r>
              <a:rPr lang="zh-CN" altLang="en-US" sz="900" dirty="0" smtClean="0">
                <a:solidFill>
                  <a:srgbClr val="F1F3F2"/>
                </a:solidFill>
                <a:latin typeface="Lantinghei SC Extralight" charset="-122"/>
                <a:ea typeface="Lantinghei SC Extralight" charset="-122"/>
                <a:cs typeface="Lantinghei SC Extralight" charset="-122"/>
              </a:rPr>
              <a:t>网站模型</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endParaRPr lang="en-US" altLang="zh-CN" sz="900" dirty="0" smtClean="0">
              <a:solidFill>
                <a:schemeClr val="bg1"/>
              </a:solidFill>
              <a:latin typeface="Lantinghei SC Demibold"/>
              <a:ea typeface="Lantinghei SC Extralight" charset="-122"/>
              <a:cs typeface="Lantinghei SC Demibold"/>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endParaRPr lang="en-US" dirty="0"/>
          </a:p>
        </p:txBody>
      </p:sp>
      <p:sp>
        <p:nvSpPr>
          <p:cNvPr id="4" name="Slide Number Placeholder 3"/>
          <p:cNvSpPr>
            <a:spLocks noGrp="1"/>
          </p:cNvSpPr>
          <p:nvPr>
            <p:ph type="sldNum" sz="quarter" idx="10"/>
          </p:nvPr>
        </p:nvSpPr>
        <p:spPr/>
        <p:txBody>
          <a:bodyPr/>
          <a:lstStyle/>
          <a:p>
            <a:fld id="{BCF55017-8F17-8C4B-BBBD-30F3B1AEEB12}" type="slidenum">
              <a:rPr lang="en-US" smtClean="0"/>
              <a:t>6</a:t>
            </a:fld>
            <a:endParaRPr lang="en-US"/>
          </a:p>
        </p:txBody>
      </p:sp>
    </p:spTree>
    <p:extLst>
      <p:ext uri="{BB962C8B-B14F-4D97-AF65-F5344CB8AC3E}">
        <p14:creationId xmlns:p14="http://schemas.microsoft.com/office/powerpoint/2010/main" val="155441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2017/8/9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2017/8/9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2017/8/9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2017/8/9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2017/8/9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2017/8/9</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52600"/>
            <a:ext cx="7886700" cy="1130300"/>
          </a:xfrm>
        </p:spPr>
        <p:txBody>
          <a:bodyPr anchor="ctr"/>
          <a:lstStyle/>
          <a:p>
            <a:pPr algn="ctr"/>
            <a:r>
              <a:rPr lang="zh-CN" altLang="en-US" b="1" dirty="0" smtClean="0">
                <a:solidFill>
                  <a:schemeClr val="bg1"/>
                </a:solidFill>
              </a:rPr>
              <a:t>游吧 </a:t>
            </a:r>
            <a:r>
              <a:rPr lang="en-US" altLang="zh-CN" b="1" dirty="0" err="1" smtClean="0">
                <a:solidFill>
                  <a:schemeClr val="bg1"/>
                </a:solidFill>
              </a:rPr>
              <a:t>YouBar</a:t>
            </a:r>
            <a:endParaRPr lang="en-US" b="1" dirty="0">
              <a:solidFill>
                <a:schemeClr val="bg1"/>
              </a:solidFill>
            </a:endParaRPr>
          </a:p>
        </p:txBody>
      </p:sp>
      <p:sp>
        <p:nvSpPr>
          <p:cNvPr id="3" name="Text Placeholder 2"/>
          <p:cNvSpPr>
            <a:spLocks noGrp="1"/>
          </p:cNvSpPr>
          <p:nvPr>
            <p:ph type="body" idx="1"/>
          </p:nvPr>
        </p:nvSpPr>
        <p:spPr>
          <a:xfrm>
            <a:off x="623888" y="3098800"/>
            <a:ext cx="7886700" cy="1125538"/>
          </a:xfrm>
        </p:spPr>
        <p:txBody>
          <a:bodyPr/>
          <a:lstStyle/>
          <a:p>
            <a:pPr algn="ctr"/>
            <a:r>
              <a:rPr lang="zh-CN" altLang="en-US" sz="3600" dirty="0" smtClean="0">
                <a:solidFill>
                  <a:schemeClr val="bg1"/>
                </a:solidFill>
              </a:rPr>
              <a:t>旅游组</a:t>
            </a:r>
            <a:endParaRPr lang="en-US" sz="3600" dirty="0">
              <a:solidFill>
                <a:schemeClr val="bg1"/>
              </a:solidFill>
            </a:endParaRPr>
          </a:p>
        </p:txBody>
      </p:sp>
      <p:cxnSp>
        <p:nvCxnSpPr>
          <p:cNvPr id="5" name="Straight Connector 4"/>
          <p:cNvCxnSpPr/>
          <p:nvPr/>
        </p:nvCxnSpPr>
        <p:spPr bwMode="auto">
          <a:xfrm>
            <a:off x="2070100" y="2921000"/>
            <a:ext cx="5105400" cy="0"/>
          </a:xfrm>
          <a:prstGeom prst="line">
            <a:avLst/>
          </a:prstGeom>
          <a:solidFill>
            <a:schemeClr val="accent1"/>
          </a:solidFill>
          <a:ln w="762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313714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540" y="328212"/>
            <a:ext cx="1029328" cy="4357687"/>
          </a:xfrm>
        </p:spPr>
        <p:txBody>
          <a:bodyPr/>
          <a:lstStyle/>
          <a:p>
            <a:r>
              <a:rPr lang="zh-CN" altLang="en-US" sz="7200" dirty="0" smtClean="0">
                <a:solidFill>
                  <a:srgbClr val="F7BC00"/>
                </a:solidFill>
              </a:rPr>
              <a:t>询问</a:t>
            </a:r>
            <a:endParaRPr lang="en-US" sz="7200" dirty="0">
              <a:solidFill>
                <a:srgbClr val="F7BC00"/>
              </a:solidFill>
            </a:endParaRPr>
          </a:p>
        </p:txBody>
      </p:sp>
      <p:sp>
        <p:nvSpPr>
          <p:cNvPr id="3" name="Vertical Text Placeholder 2"/>
          <p:cNvSpPr>
            <a:spLocks noGrp="1"/>
          </p:cNvSpPr>
          <p:nvPr>
            <p:ph type="body" orient="vert" idx="1"/>
          </p:nvPr>
        </p:nvSpPr>
        <p:spPr>
          <a:xfrm>
            <a:off x="1969476" y="717596"/>
            <a:ext cx="5762625" cy="3578916"/>
          </a:xfrm>
        </p:spPr>
        <p:txBody>
          <a:bodyPr vert="horz" anchor="t"/>
          <a:lstStyle/>
          <a:p>
            <a:pPr marL="0" indent="0">
              <a:buNone/>
            </a:pPr>
            <a:r>
              <a:rPr lang="en-US" altLang="zh-CN" sz="2400" b="1" dirty="0" smtClean="0">
                <a:solidFill>
                  <a:srgbClr val="F1F3F2"/>
                </a:solidFill>
                <a:latin typeface="Lantinghei SC Extralight" charset="-122"/>
                <a:ea typeface="Lantinghei SC Extralight" charset="-122"/>
                <a:cs typeface="Lantinghei SC Extralight" charset="-122"/>
              </a:rPr>
              <a:t>20</a:t>
            </a:r>
            <a:r>
              <a:rPr lang="zh-CN" altLang="en-US" sz="2400" b="1" dirty="0" smtClean="0">
                <a:solidFill>
                  <a:srgbClr val="F1F3F2"/>
                </a:solidFill>
                <a:latin typeface="Lantinghei SC Extralight" charset="-122"/>
                <a:ea typeface="Lantinghei SC Extralight" charset="-122"/>
                <a:cs typeface="Lantinghei SC Extralight" charset="-122"/>
              </a:rPr>
              <a:t>多岁对旅游产业的想法</a:t>
            </a:r>
            <a:endParaRPr lang="en-US" altLang="zh-CN" sz="2400" b="1" dirty="0" smtClean="0">
              <a:solidFill>
                <a:srgbClr val="F1F3F2"/>
              </a:solidFill>
              <a:latin typeface="Lantinghei SC Extralight" charset="-122"/>
              <a:ea typeface="Lantinghei SC Extralight" charset="-122"/>
              <a:cs typeface="Lantinghei SC Extralight" charset="-122"/>
            </a:endParaRPr>
          </a:p>
          <a:p>
            <a:pPr marL="0" indent="0">
              <a:buNone/>
            </a:pPr>
            <a:endParaRPr lang="en-US" altLang="zh-CN" sz="2400" b="1"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b="1" dirty="0" smtClean="0">
                <a:solidFill>
                  <a:srgbClr val="F1F3F2"/>
                </a:solidFill>
                <a:latin typeface="Lantinghei SC Extralight" charset="-122"/>
                <a:ea typeface="Lantinghei SC Extralight" charset="-122"/>
                <a:cs typeface="Lantinghei SC Extralight" charset="-122"/>
              </a:rPr>
              <a:t>我们为什么选择旅游业？</a:t>
            </a:r>
            <a:endParaRPr lang="en-US" altLang="zh-CN" sz="2400" b="1"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b="1" dirty="0" smtClean="0">
                <a:solidFill>
                  <a:srgbClr val="F1F3F2"/>
                </a:solidFill>
                <a:latin typeface="Lantinghei SC Extralight" charset="-122"/>
                <a:ea typeface="Lantinghei SC Extralight" charset="-122"/>
                <a:cs typeface="Lantinghei SC Extralight" charset="-122"/>
              </a:rPr>
              <a:t>我们为什么选择旅游？</a:t>
            </a:r>
            <a:endParaRPr lang="en-US" altLang="zh-CN" sz="2400" b="1"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b="1" dirty="0" smtClean="0">
                <a:solidFill>
                  <a:srgbClr val="F1F3F2"/>
                </a:solidFill>
                <a:latin typeface="Lantinghei SC Extralight" charset="-122"/>
                <a:ea typeface="Lantinghei SC Extralight" charset="-122"/>
                <a:cs typeface="Lantinghei SC Extralight" charset="-122"/>
              </a:rPr>
              <a:t>我们考虑什么因素？</a:t>
            </a:r>
            <a:endParaRPr lang="en-US" altLang="zh-CN" sz="2400" b="1" dirty="0" smtClean="0">
              <a:solidFill>
                <a:srgbClr val="F1F3F2"/>
              </a:solidFill>
              <a:latin typeface="Lantinghei SC Extralight" charset="-122"/>
              <a:ea typeface="Lantinghei SC Extralight" charset="-122"/>
              <a:cs typeface="Lantinghei SC Extralight" charset="-122"/>
            </a:endParaRPr>
          </a:p>
          <a:p>
            <a:pPr marL="0" indent="0">
              <a:buNone/>
            </a:pPr>
            <a:endParaRPr lang="en-US" altLang="zh-CN" sz="2400" dirty="0">
              <a:solidFill>
                <a:srgbClr val="F1F3F2"/>
              </a:solidFill>
              <a:latin typeface="Lantinghei SC Extralight" charset="-122"/>
              <a:ea typeface="Lantinghei SC Extralight" charset="-122"/>
              <a:cs typeface="Lantinghei SC Extralight" charset="-122"/>
            </a:endParaRPr>
          </a:p>
        </p:txBody>
      </p:sp>
      <p:cxnSp>
        <p:nvCxnSpPr>
          <p:cNvPr id="5" name="Straight Connector 4"/>
          <p:cNvCxnSpPr/>
          <p:nvPr/>
        </p:nvCxnSpPr>
        <p:spPr bwMode="auto">
          <a:xfrm>
            <a:off x="1637881" y="328211"/>
            <a:ext cx="0" cy="4357687"/>
          </a:xfrm>
          <a:prstGeom prst="line">
            <a:avLst/>
          </a:prstGeom>
          <a:solidFill>
            <a:schemeClr val="accent1"/>
          </a:solidFill>
          <a:ln w="381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09766006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2111" y="338260"/>
            <a:ext cx="1029328" cy="4357687"/>
          </a:xfrm>
        </p:spPr>
        <p:txBody>
          <a:bodyPr/>
          <a:lstStyle/>
          <a:p>
            <a:r>
              <a:rPr lang="zh-CN" altLang="en-US" sz="7200" dirty="0" smtClean="0">
                <a:solidFill>
                  <a:srgbClr val="F7BC00"/>
                </a:solidFill>
              </a:rPr>
              <a:t>共同认知</a:t>
            </a:r>
            <a:endParaRPr lang="en-US" sz="7200" dirty="0">
              <a:solidFill>
                <a:srgbClr val="F7BC00"/>
              </a:solidFill>
            </a:endParaRPr>
          </a:p>
        </p:txBody>
      </p:sp>
      <p:sp>
        <p:nvSpPr>
          <p:cNvPr id="3" name="Vertical Text Placeholder 2"/>
          <p:cNvSpPr>
            <a:spLocks noGrp="1"/>
          </p:cNvSpPr>
          <p:nvPr>
            <p:ph type="body" orient="vert" idx="1"/>
          </p:nvPr>
        </p:nvSpPr>
        <p:spPr>
          <a:xfrm>
            <a:off x="1457011" y="1277166"/>
            <a:ext cx="5762625" cy="2479872"/>
          </a:xfrm>
        </p:spPr>
        <p:txBody>
          <a:bodyPr vert="horz" anchor="t"/>
          <a:lstStyle/>
          <a:p>
            <a:pPr marL="0" indent="0">
              <a:buNone/>
            </a:pPr>
            <a:r>
              <a:rPr lang="zh-CN" altLang="en-US" sz="2400" dirty="0" smtClean="0">
                <a:solidFill>
                  <a:srgbClr val="F1F3F2"/>
                </a:solidFill>
                <a:latin typeface="Lantinghei SC Extralight" charset="-122"/>
                <a:ea typeface="Lantinghei SC Extralight" charset="-122"/>
                <a:cs typeface="Lantinghei SC Extralight" charset="-122"/>
              </a:rPr>
              <a:t>完成对旅游的共同认知</a:t>
            </a:r>
            <a:endParaRPr lang="en-US" altLang="zh-CN" sz="2400"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dirty="0" smtClean="0">
                <a:solidFill>
                  <a:srgbClr val="F1F3F2"/>
                </a:solidFill>
                <a:latin typeface="Lantinghei SC Extralight" charset="-122"/>
                <a:ea typeface="Lantinghei SC Extralight" charset="-122"/>
                <a:cs typeface="Lantinghei SC Extralight" charset="-122"/>
              </a:rPr>
              <a:t>脱离现实，安全，便宜，玩</a:t>
            </a:r>
            <a:endParaRPr lang="en-US" altLang="zh-CN" sz="2400" dirty="0" smtClean="0">
              <a:solidFill>
                <a:srgbClr val="F1F3F2"/>
              </a:solidFill>
              <a:latin typeface="Lantinghei SC Extralight" charset="-122"/>
              <a:ea typeface="Lantinghei SC Extralight" charset="-122"/>
              <a:cs typeface="Lantinghei SC Extralight" charset="-122"/>
            </a:endParaRPr>
          </a:p>
          <a:p>
            <a:pPr marL="0" indent="0">
              <a:buNone/>
            </a:pPr>
            <a:endParaRPr lang="en-US" altLang="zh-CN" sz="2400"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dirty="0" smtClean="0">
                <a:solidFill>
                  <a:srgbClr val="F1F3F2"/>
                </a:solidFill>
                <a:latin typeface="Lantinghei SC Extralight" charset="-122"/>
                <a:ea typeface="Lantinghei SC Extralight" charset="-122"/>
                <a:cs typeface="Lantinghei SC Extralight" charset="-122"/>
              </a:rPr>
              <a:t>旅游是一种脱离现实实现玩的目的价格便</a:t>
            </a:r>
            <a:endParaRPr lang="en-US" altLang="zh-CN" sz="2400" dirty="0" smtClean="0">
              <a:solidFill>
                <a:srgbClr val="F1F3F2"/>
              </a:solidFill>
              <a:latin typeface="Lantinghei SC Extralight" charset="-122"/>
              <a:ea typeface="Lantinghei SC Extralight" charset="-122"/>
              <a:cs typeface="Lantinghei SC Extralight" charset="-122"/>
            </a:endParaRPr>
          </a:p>
          <a:p>
            <a:pPr marL="0" indent="0">
              <a:buNone/>
            </a:pPr>
            <a:r>
              <a:rPr lang="zh-CN" altLang="en-US" sz="2400" dirty="0" smtClean="0">
                <a:solidFill>
                  <a:srgbClr val="F1F3F2"/>
                </a:solidFill>
                <a:latin typeface="Lantinghei SC Extralight" charset="-122"/>
                <a:ea typeface="Lantinghei SC Extralight" charset="-122"/>
                <a:cs typeface="Lantinghei SC Extralight" charset="-122"/>
              </a:rPr>
              <a:t>宜安全的生活方式。</a:t>
            </a:r>
            <a:endParaRPr lang="en-US" altLang="zh-TW" sz="2400" dirty="0">
              <a:solidFill>
                <a:srgbClr val="F1F3F2"/>
              </a:solidFill>
              <a:latin typeface="Lantinghei SC Extralight" charset="-122"/>
              <a:ea typeface="Lantinghei SC Extralight" charset="-122"/>
              <a:cs typeface="Lantinghei SC Extralight" charset="-122"/>
            </a:endParaRPr>
          </a:p>
        </p:txBody>
      </p:sp>
      <p:cxnSp>
        <p:nvCxnSpPr>
          <p:cNvPr id="5" name="Straight Connector 4"/>
          <p:cNvCxnSpPr/>
          <p:nvPr/>
        </p:nvCxnSpPr>
        <p:spPr bwMode="auto">
          <a:xfrm>
            <a:off x="7441433" y="338259"/>
            <a:ext cx="0" cy="4357687"/>
          </a:xfrm>
          <a:prstGeom prst="line">
            <a:avLst/>
          </a:prstGeom>
          <a:solidFill>
            <a:schemeClr val="accent1"/>
          </a:solidFill>
          <a:ln w="381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804259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92663" y="180872"/>
            <a:ext cx="6212689" cy="619124"/>
          </a:xfrm>
        </p:spPr>
        <p:txBody>
          <a:bodyPr/>
          <a:lstStyle/>
          <a:p>
            <a:pPr algn="ctr"/>
            <a:r>
              <a:rPr lang="zh-CN" altLang="en-US" sz="3600" dirty="0" smtClean="0">
                <a:solidFill>
                  <a:srgbClr val="F7BC00"/>
                </a:solidFill>
              </a:rPr>
              <a:t>旅游与</a:t>
            </a:r>
            <a:r>
              <a:rPr lang="zh-CN" altLang="en-US" sz="3600" smtClean="0">
                <a:solidFill>
                  <a:srgbClr val="F7BC00"/>
                </a:solidFill>
              </a:rPr>
              <a:t>成员的共同联系</a:t>
            </a:r>
            <a:endParaRPr lang="en-US" sz="3600" dirty="0">
              <a:solidFill>
                <a:srgbClr val="F7BC00"/>
              </a:solidFill>
            </a:endParaRPr>
          </a:p>
        </p:txBody>
      </p:sp>
      <p:sp>
        <p:nvSpPr>
          <p:cNvPr id="4" name="Content Placeholder 3"/>
          <p:cNvSpPr>
            <a:spLocks noGrp="1"/>
          </p:cNvSpPr>
          <p:nvPr>
            <p:ph sz="half" idx="2"/>
          </p:nvPr>
        </p:nvSpPr>
        <p:spPr>
          <a:xfrm>
            <a:off x="630238" y="935054"/>
            <a:ext cx="4434131" cy="3868058"/>
          </a:xfrm>
        </p:spPr>
        <p:txBody>
          <a:bodyPr/>
          <a:lstStyle/>
          <a:p>
            <a:r>
              <a:rPr lang="zh-CN" altLang="en-US" sz="2500" dirty="0" smtClean="0">
                <a:solidFill>
                  <a:schemeClr val="bg1"/>
                </a:solidFill>
              </a:rPr>
              <a:t>我生活的必要部分</a:t>
            </a:r>
            <a:endParaRPr lang="en-US" altLang="zh-CN" sz="2500" dirty="0" smtClean="0">
              <a:solidFill>
                <a:schemeClr val="bg1"/>
              </a:solidFill>
            </a:endParaRPr>
          </a:p>
          <a:p>
            <a:r>
              <a:rPr lang="zh-CN" altLang="en-US" sz="2500" dirty="0" smtClean="0">
                <a:solidFill>
                  <a:schemeClr val="bg1"/>
                </a:solidFill>
              </a:rPr>
              <a:t>为我提供特殊回忆的活动</a:t>
            </a:r>
            <a:endParaRPr lang="en-US" altLang="zh-CN" sz="2500" dirty="0" smtClean="0">
              <a:solidFill>
                <a:schemeClr val="bg1"/>
              </a:solidFill>
            </a:endParaRPr>
          </a:p>
          <a:p>
            <a:r>
              <a:rPr lang="zh-CN" altLang="en-US" sz="2500" dirty="0" smtClean="0">
                <a:solidFill>
                  <a:schemeClr val="bg1"/>
                </a:solidFill>
              </a:rPr>
              <a:t>是我追求自由解放的平台</a:t>
            </a:r>
            <a:endParaRPr lang="en-US" altLang="zh-CN" sz="2500" dirty="0" smtClean="0">
              <a:solidFill>
                <a:schemeClr val="bg1"/>
              </a:solidFill>
            </a:endParaRPr>
          </a:p>
          <a:p>
            <a:r>
              <a:rPr lang="zh-CN" altLang="en-US" sz="2500" dirty="0" smtClean="0">
                <a:solidFill>
                  <a:schemeClr val="bg1"/>
                </a:solidFill>
              </a:rPr>
              <a:t>通过旅游寻求心理上的安慰</a:t>
            </a:r>
            <a:endParaRPr lang="en-US" altLang="zh-CN" sz="2500" dirty="0" smtClean="0">
              <a:solidFill>
                <a:schemeClr val="bg1"/>
              </a:solidFill>
            </a:endParaRPr>
          </a:p>
          <a:p>
            <a:r>
              <a:rPr lang="zh-CN" altLang="en-US" sz="2500" dirty="0" smtClean="0">
                <a:solidFill>
                  <a:schemeClr val="bg1"/>
                </a:solidFill>
              </a:rPr>
              <a:t>旅途让我身心放松</a:t>
            </a:r>
            <a:endParaRPr lang="en-US" altLang="zh-CN" sz="2500" dirty="0" smtClean="0">
              <a:solidFill>
                <a:schemeClr val="bg1"/>
              </a:solidFill>
            </a:endParaRPr>
          </a:p>
          <a:p>
            <a:r>
              <a:rPr lang="zh-CN" altLang="en-US" sz="2500" dirty="0" smtClean="0">
                <a:solidFill>
                  <a:schemeClr val="bg1"/>
                </a:solidFill>
              </a:rPr>
              <a:t>过没有限制的生活</a:t>
            </a:r>
            <a:endParaRPr lang="en-US" altLang="zh-CN" sz="2500" dirty="0" smtClean="0">
              <a:solidFill>
                <a:schemeClr val="bg1"/>
              </a:solidFill>
            </a:endParaRPr>
          </a:p>
          <a:p>
            <a:r>
              <a:rPr lang="zh-CN" altLang="en-US" sz="2500" dirty="0" smtClean="0">
                <a:solidFill>
                  <a:schemeClr val="bg1"/>
                </a:solidFill>
              </a:rPr>
              <a:t>随心随意的生活方式</a:t>
            </a:r>
            <a:endParaRPr lang="en-US" altLang="zh-CN" sz="2500" dirty="0" smtClean="0">
              <a:solidFill>
                <a:schemeClr val="bg1"/>
              </a:solidFill>
            </a:endParaRPr>
          </a:p>
          <a:p>
            <a:endParaRPr lang="en-US" altLang="zh-CN" sz="2500" dirty="0" smtClean="0">
              <a:solidFill>
                <a:schemeClr val="bg1"/>
              </a:solidFill>
            </a:endParaRPr>
          </a:p>
          <a:p>
            <a:endParaRPr lang="en-US" altLang="zh-CN" sz="2500" dirty="0" smtClean="0">
              <a:solidFill>
                <a:schemeClr val="bg1"/>
              </a:solidFill>
            </a:endParaRPr>
          </a:p>
          <a:p>
            <a:endParaRPr lang="en-US" altLang="zh-CN" sz="2500" dirty="0" smtClean="0">
              <a:solidFill>
                <a:schemeClr val="bg1"/>
              </a:solidFill>
            </a:endParaRPr>
          </a:p>
        </p:txBody>
      </p:sp>
      <p:cxnSp>
        <p:nvCxnSpPr>
          <p:cNvPr id="7" name="直线箭头连接符 6"/>
          <p:cNvCxnSpPr>
            <a:endCxn id="8" idx="1"/>
          </p:cNvCxnSpPr>
          <p:nvPr/>
        </p:nvCxnSpPr>
        <p:spPr bwMode="auto">
          <a:xfrm flipV="1">
            <a:off x="4699008" y="2481943"/>
            <a:ext cx="948167" cy="20098"/>
          </a:xfrm>
          <a:prstGeom prst="straightConnector1">
            <a:avLst/>
          </a:prstGeom>
          <a:ln w="66675">
            <a:headEnd type="none" w="med" len="med"/>
            <a:tailEnd type="triangle"/>
          </a:ln>
          <a:extLst/>
        </p:spPr>
        <p:style>
          <a:lnRef idx="1">
            <a:schemeClr val="accent3"/>
          </a:lnRef>
          <a:fillRef idx="0">
            <a:schemeClr val="accent3"/>
          </a:fillRef>
          <a:effectRef idx="0">
            <a:schemeClr val="accent3"/>
          </a:effectRef>
          <a:fontRef idx="minor">
            <a:schemeClr val="tx1"/>
          </a:fontRef>
        </p:style>
      </p:cxnSp>
      <p:sp>
        <p:nvSpPr>
          <p:cNvPr id="8" name="文本框 7"/>
          <p:cNvSpPr txBox="1"/>
          <p:nvPr/>
        </p:nvSpPr>
        <p:spPr>
          <a:xfrm>
            <a:off x="5647175" y="2220333"/>
            <a:ext cx="3597310" cy="523220"/>
          </a:xfrm>
          <a:prstGeom prst="rect">
            <a:avLst/>
          </a:prstGeom>
          <a:noFill/>
        </p:spPr>
        <p:txBody>
          <a:bodyPr wrap="square" rtlCol="0">
            <a:spAutoFit/>
          </a:bodyPr>
          <a:lstStyle/>
          <a:p>
            <a:r>
              <a:rPr kumimoji="1" lang="zh-CN" altLang="en-US" sz="2800" u="sng" dirty="0" smtClean="0">
                <a:solidFill>
                  <a:schemeClr val="bg1"/>
                </a:solidFill>
              </a:rPr>
              <a:t>随心随意的生活方式</a:t>
            </a:r>
            <a:endParaRPr kumimoji="1" lang="zh-CN" altLang="en-US" sz="2800" u="sng" dirty="0">
              <a:solidFill>
                <a:schemeClr val="bg1"/>
              </a:solidFill>
            </a:endParaRPr>
          </a:p>
        </p:txBody>
      </p:sp>
    </p:spTree>
    <p:extLst>
      <p:ext uri="{BB962C8B-B14F-4D97-AF65-F5344CB8AC3E}">
        <p14:creationId xmlns:p14="http://schemas.microsoft.com/office/powerpoint/2010/main" val="14865553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62296" y="305881"/>
            <a:ext cx="4273358" cy="619124"/>
          </a:xfrm>
        </p:spPr>
        <p:txBody>
          <a:bodyPr/>
          <a:lstStyle/>
          <a:p>
            <a:pPr algn="ctr"/>
            <a:r>
              <a:rPr lang="zh-CN" altLang="en-US" sz="3600" smtClean="0">
                <a:solidFill>
                  <a:srgbClr val="F7BC00"/>
                </a:solidFill>
              </a:rPr>
              <a:t>产业分析报告 大纲</a:t>
            </a:r>
            <a:endParaRPr lang="en-US" sz="3600" dirty="0">
              <a:solidFill>
                <a:srgbClr val="F7BC00"/>
              </a:solidFill>
            </a:endParaRPr>
          </a:p>
        </p:txBody>
      </p:sp>
      <p:sp>
        <p:nvSpPr>
          <p:cNvPr id="4" name="Content Placeholder 3"/>
          <p:cNvSpPr>
            <a:spLocks noGrp="1"/>
          </p:cNvSpPr>
          <p:nvPr>
            <p:ph sz="half" idx="2"/>
          </p:nvPr>
        </p:nvSpPr>
        <p:spPr>
          <a:xfrm>
            <a:off x="710625" y="925006"/>
            <a:ext cx="7529023" cy="3787672"/>
          </a:xfrm>
        </p:spPr>
        <p:txBody>
          <a:bodyPr/>
          <a:lstStyle/>
          <a:p>
            <a:pPr>
              <a:lnSpc>
                <a:spcPct val="100000"/>
              </a:lnSpc>
            </a:pPr>
            <a:r>
              <a:rPr lang="zh-CN" altLang="en-US" sz="1200" dirty="0">
                <a:solidFill>
                  <a:schemeClr val="bg1"/>
                </a:solidFill>
              </a:rPr>
              <a:t>目錄</a:t>
            </a:r>
          </a:p>
          <a:p>
            <a:pPr>
              <a:lnSpc>
                <a:spcPct val="100000"/>
              </a:lnSpc>
            </a:pPr>
            <a:r>
              <a:rPr lang="zh-CN" altLang="en-US" sz="1200" dirty="0" smtClean="0">
                <a:solidFill>
                  <a:schemeClr val="bg1"/>
                </a:solidFill>
              </a:rPr>
              <a:t>摘要</a:t>
            </a:r>
            <a:endParaRPr lang="en-US" altLang="zh-CN" sz="1200" dirty="0" smtClean="0">
              <a:solidFill>
                <a:schemeClr val="bg1"/>
              </a:solidFill>
            </a:endParaRPr>
          </a:p>
          <a:p>
            <a:pPr lvl="1">
              <a:lnSpc>
                <a:spcPct val="100000"/>
              </a:lnSpc>
            </a:pPr>
            <a:r>
              <a:rPr lang="zh-CN" altLang="en-US" sz="900" dirty="0" smtClean="0">
                <a:solidFill>
                  <a:schemeClr val="bg1"/>
                </a:solidFill>
              </a:rPr>
              <a:t>定義</a:t>
            </a:r>
            <a:r>
              <a:rPr lang="zh-CN" altLang="en-US" sz="900" dirty="0">
                <a:solidFill>
                  <a:schemeClr val="bg1"/>
                </a:solidFill>
              </a:rPr>
              <a:t>、畫定邊界</a:t>
            </a:r>
          </a:p>
          <a:p>
            <a:pPr>
              <a:lnSpc>
                <a:spcPct val="100000"/>
              </a:lnSpc>
            </a:pPr>
            <a:r>
              <a:rPr lang="zh-CN" altLang="en-US" sz="1200" dirty="0">
                <a:solidFill>
                  <a:schemeClr val="bg1"/>
                </a:solidFill>
              </a:rPr>
              <a:t>行業分析、發展過程</a:t>
            </a:r>
          </a:p>
          <a:p>
            <a:pPr lvl="1">
              <a:lnSpc>
                <a:spcPct val="100000"/>
              </a:lnSpc>
            </a:pPr>
            <a:r>
              <a:rPr lang="zh-CN" altLang="en-US" sz="900" dirty="0">
                <a:solidFill>
                  <a:schemeClr val="bg1"/>
                </a:solidFill>
              </a:rPr>
              <a:t>用明顯的圖表來表示且每個階段都放上該階段代表</a:t>
            </a:r>
            <a:r>
              <a:rPr lang="en-US" altLang="zh-CN" sz="900" dirty="0">
                <a:solidFill>
                  <a:schemeClr val="bg1"/>
                </a:solidFill>
              </a:rPr>
              <a:t>app</a:t>
            </a:r>
          </a:p>
          <a:p>
            <a:pPr>
              <a:lnSpc>
                <a:spcPct val="100000"/>
              </a:lnSpc>
            </a:pPr>
            <a:r>
              <a:rPr lang="zh-CN" altLang="en-US" sz="1200" dirty="0">
                <a:solidFill>
                  <a:schemeClr val="bg1"/>
                </a:solidFill>
              </a:rPr>
              <a:t>模式分析</a:t>
            </a:r>
          </a:p>
          <a:p>
            <a:pPr lvl="1">
              <a:lnSpc>
                <a:spcPct val="100000"/>
              </a:lnSpc>
            </a:pPr>
            <a:r>
              <a:rPr lang="zh-CN" altLang="en-US" sz="900" dirty="0">
                <a:solidFill>
                  <a:schemeClr val="bg1"/>
                </a:solidFill>
              </a:rPr>
              <a:t>用表格來分析每個階段的方法</a:t>
            </a:r>
          </a:p>
          <a:p>
            <a:pPr>
              <a:lnSpc>
                <a:spcPct val="100000"/>
              </a:lnSpc>
            </a:pPr>
            <a:r>
              <a:rPr lang="zh-CN" altLang="en-US" sz="1200" dirty="0">
                <a:solidFill>
                  <a:schemeClr val="bg1"/>
                </a:solidFill>
              </a:rPr>
              <a:t>發展環境</a:t>
            </a:r>
          </a:p>
          <a:p>
            <a:pPr lvl="1">
              <a:lnSpc>
                <a:spcPct val="100000"/>
              </a:lnSpc>
            </a:pPr>
            <a:r>
              <a:rPr lang="zh-CN" altLang="en-US" sz="900" dirty="0">
                <a:solidFill>
                  <a:schemeClr val="bg1"/>
                </a:solidFill>
              </a:rPr>
              <a:t>政治、經濟</a:t>
            </a:r>
            <a:r>
              <a:rPr lang="en-US" altLang="zh-CN" sz="900" dirty="0">
                <a:solidFill>
                  <a:schemeClr val="bg1"/>
                </a:solidFill>
              </a:rPr>
              <a:t>(</a:t>
            </a:r>
            <a:r>
              <a:rPr lang="zh-CN" altLang="en-US" sz="900" dirty="0">
                <a:solidFill>
                  <a:schemeClr val="bg1"/>
                </a:solidFill>
              </a:rPr>
              <a:t>用條狀圖表示各年旅遊人數</a:t>
            </a:r>
            <a:r>
              <a:rPr lang="en-US" altLang="zh-CN" sz="900" dirty="0">
                <a:solidFill>
                  <a:schemeClr val="bg1"/>
                </a:solidFill>
              </a:rPr>
              <a:t>)</a:t>
            </a:r>
            <a:r>
              <a:rPr lang="zh-CN" altLang="en-US" sz="900" dirty="0">
                <a:solidFill>
                  <a:schemeClr val="bg1"/>
                </a:solidFill>
              </a:rPr>
              <a:t>、社會</a:t>
            </a:r>
            <a:r>
              <a:rPr lang="en-US" altLang="zh-CN" sz="900" dirty="0">
                <a:solidFill>
                  <a:schemeClr val="bg1"/>
                </a:solidFill>
              </a:rPr>
              <a:t>(</a:t>
            </a:r>
            <a:r>
              <a:rPr lang="zh-CN" altLang="en-US" sz="900" dirty="0">
                <a:solidFill>
                  <a:schemeClr val="bg1"/>
                </a:solidFill>
              </a:rPr>
              <a:t>圓餅圖與表格表示旅遊結構</a:t>
            </a:r>
            <a:r>
              <a:rPr lang="en-US" altLang="zh-CN" sz="900" dirty="0">
                <a:solidFill>
                  <a:schemeClr val="bg1"/>
                </a:solidFill>
              </a:rPr>
              <a:t>)</a:t>
            </a:r>
            <a:r>
              <a:rPr lang="zh-CN" altLang="en-US" sz="900" dirty="0">
                <a:solidFill>
                  <a:schemeClr val="bg1"/>
                </a:solidFill>
              </a:rPr>
              <a:t>、技術</a:t>
            </a:r>
          </a:p>
          <a:p>
            <a:pPr lvl="1">
              <a:lnSpc>
                <a:spcPct val="100000"/>
              </a:lnSpc>
            </a:pPr>
            <a:r>
              <a:rPr lang="zh-CN" altLang="en-US" sz="900" dirty="0">
                <a:solidFill>
                  <a:schemeClr val="bg1"/>
                </a:solidFill>
              </a:rPr>
              <a:t>市場產業鏈</a:t>
            </a:r>
            <a:r>
              <a:rPr lang="en-US" altLang="zh-CN" sz="900" dirty="0">
                <a:solidFill>
                  <a:schemeClr val="bg1"/>
                </a:solidFill>
              </a:rPr>
              <a:t>(</a:t>
            </a:r>
            <a:r>
              <a:rPr lang="zh-CN" altLang="en-US" sz="900" dirty="0">
                <a:solidFill>
                  <a:schemeClr val="bg1"/>
                </a:solidFill>
              </a:rPr>
              <a:t>利用上中下游表示旅遊結構</a:t>
            </a:r>
            <a:r>
              <a:rPr lang="en-US" altLang="zh-CN" sz="900" dirty="0">
                <a:solidFill>
                  <a:schemeClr val="bg1"/>
                </a:solidFill>
              </a:rPr>
              <a:t>)</a:t>
            </a:r>
            <a:r>
              <a:rPr lang="zh-CN" altLang="en-US" sz="900" dirty="0">
                <a:solidFill>
                  <a:schemeClr val="bg1"/>
                </a:solidFill>
              </a:rPr>
              <a:t>、營運成本</a:t>
            </a:r>
            <a:r>
              <a:rPr lang="en-US" altLang="zh-CN" sz="900" dirty="0">
                <a:solidFill>
                  <a:schemeClr val="bg1"/>
                </a:solidFill>
              </a:rPr>
              <a:t>(</a:t>
            </a:r>
            <a:r>
              <a:rPr lang="zh-CN" altLang="en-US" sz="900" dirty="0">
                <a:solidFill>
                  <a:schemeClr val="bg1"/>
                </a:solidFill>
              </a:rPr>
              <a:t>研發、營運、維修</a:t>
            </a:r>
            <a:r>
              <a:rPr lang="en-US" altLang="zh-CN" sz="900" dirty="0">
                <a:solidFill>
                  <a:schemeClr val="bg1"/>
                </a:solidFill>
              </a:rPr>
              <a:t>)</a:t>
            </a:r>
            <a:r>
              <a:rPr lang="zh-CN" altLang="en-US" sz="900" dirty="0">
                <a:solidFill>
                  <a:schemeClr val="bg1"/>
                </a:solidFill>
              </a:rPr>
              <a:t>、用戶覆蓋、用戶活躍度</a:t>
            </a:r>
          </a:p>
          <a:p>
            <a:pPr lvl="1">
              <a:lnSpc>
                <a:spcPct val="100000"/>
              </a:lnSpc>
            </a:pPr>
            <a:r>
              <a:rPr lang="zh-CN" altLang="en-US" sz="900" dirty="0">
                <a:solidFill>
                  <a:schemeClr val="bg1"/>
                </a:solidFill>
              </a:rPr>
              <a:t>模式分析</a:t>
            </a:r>
          </a:p>
          <a:p>
            <a:pPr lvl="1">
              <a:lnSpc>
                <a:spcPct val="100000"/>
              </a:lnSpc>
            </a:pPr>
            <a:r>
              <a:rPr lang="zh-CN" altLang="en-US" sz="900" dirty="0">
                <a:solidFill>
                  <a:schemeClr val="bg1"/>
                </a:solidFill>
              </a:rPr>
              <a:t>配置分析</a:t>
            </a:r>
            <a:r>
              <a:rPr lang="en-US" altLang="zh-CN" sz="900" dirty="0">
                <a:solidFill>
                  <a:schemeClr val="bg1"/>
                </a:solidFill>
              </a:rPr>
              <a:t>(</a:t>
            </a:r>
            <a:r>
              <a:rPr lang="zh-CN" altLang="en-US" sz="900" dirty="0">
                <a:solidFill>
                  <a:schemeClr val="bg1"/>
                </a:solidFill>
              </a:rPr>
              <a:t>旅遊</a:t>
            </a:r>
            <a:r>
              <a:rPr lang="en-US" altLang="zh-CN" sz="900" dirty="0">
                <a:solidFill>
                  <a:schemeClr val="bg1"/>
                </a:solidFill>
              </a:rPr>
              <a:t>APP</a:t>
            </a:r>
            <a:r>
              <a:rPr lang="zh-CN" altLang="en-US" sz="900" dirty="0">
                <a:solidFill>
                  <a:schemeClr val="bg1"/>
                </a:solidFill>
              </a:rPr>
              <a:t>包含什麼服務</a:t>
            </a:r>
            <a:r>
              <a:rPr lang="en-US" altLang="zh-CN" sz="900" dirty="0">
                <a:solidFill>
                  <a:schemeClr val="bg1"/>
                </a:solidFill>
              </a:rPr>
              <a:t>)</a:t>
            </a:r>
          </a:p>
          <a:p>
            <a:pPr lvl="1">
              <a:lnSpc>
                <a:spcPct val="100000"/>
              </a:lnSpc>
            </a:pPr>
            <a:r>
              <a:rPr lang="zh-CN" altLang="en-US" sz="900" dirty="0">
                <a:solidFill>
                  <a:schemeClr val="bg1"/>
                </a:solidFill>
              </a:rPr>
              <a:t>金融融資情況</a:t>
            </a:r>
            <a:r>
              <a:rPr lang="en-US" altLang="zh-CN" sz="900" dirty="0">
                <a:solidFill>
                  <a:schemeClr val="bg1"/>
                </a:solidFill>
              </a:rPr>
              <a:t>(</a:t>
            </a:r>
            <a:r>
              <a:rPr lang="zh-CN" altLang="en-US" sz="900" dirty="0">
                <a:solidFill>
                  <a:schemeClr val="bg1"/>
                </a:solidFill>
              </a:rPr>
              <a:t>比較相似旅遊</a:t>
            </a:r>
            <a:r>
              <a:rPr lang="en-US" altLang="zh-CN" sz="900" dirty="0">
                <a:solidFill>
                  <a:schemeClr val="bg1"/>
                </a:solidFill>
              </a:rPr>
              <a:t>APP</a:t>
            </a:r>
            <a:r>
              <a:rPr lang="zh-CN" altLang="en-US" sz="900" dirty="0">
                <a:solidFill>
                  <a:schemeClr val="bg1"/>
                </a:solidFill>
              </a:rPr>
              <a:t>資金來源與比較年分至做成年份圖</a:t>
            </a:r>
            <a:r>
              <a:rPr lang="en-US" altLang="zh-CN" sz="900" dirty="0">
                <a:solidFill>
                  <a:schemeClr val="bg1"/>
                </a:solidFill>
              </a:rPr>
              <a:t>)</a:t>
            </a:r>
          </a:p>
          <a:p>
            <a:pPr lvl="1">
              <a:lnSpc>
                <a:spcPct val="100000"/>
              </a:lnSpc>
            </a:pPr>
            <a:r>
              <a:rPr lang="zh-CN" altLang="en-US" sz="900" dirty="0">
                <a:solidFill>
                  <a:schemeClr val="bg1"/>
                </a:solidFill>
              </a:rPr>
              <a:t>用戶研究、典型用戶畫像</a:t>
            </a:r>
            <a:r>
              <a:rPr lang="en-US" altLang="zh-CN" sz="900" dirty="0">
                <a:solidFill>
                  <a:schemeClr val="bg1"/>
                </a:solidFill>
              </a:rPr>
              <a:t>(</a:t>
            </a:r>
            <a:r>
              <a:rPr lang="zh-CN" altLang="en-US" sz="900" dirty="0">
                <a:solidFill>
                  <a:schemeClr val="bg1"/>
                </a:solidFill>
              </a:rPr>
              <a:t>依照需求找出適合我們的用戶膜板</a:t>
            </a:r>
            <a:r>
              <a:rPr lang="en-US" altLang="zh-CN" sz="900" dirty="0">
                <a:solidFill>
                  <a:schemeClr val="bg1"/>
                </a:solidFill>
              </a:rPr>
              <a:t>)</a:t>
            </a:r>
            <a:r>
              <a:rPr lang="zh-CN" altLang="en-US" sz="900" dirty="0">
                <a:solidFill>
                  <a:schemeClr val="bg1"/>
                </a:solidFill>
              </a:rPr>
              <a:t>、用戶認知情況、用戶出行習慣</a:t>
            </a:r>
          </a:p>
          <a:p>
            <a:pPr>
              <a:lnSpc>
                <a:spcPct val="100000"/>
              </a:lnSpc>
            </a:pPr>
            <a:r>
              <a:rPr lang="zh-CN" altLang="en-US" sz="1200" dirty="0">
                <a:solidFill>
                  <a:schemeClr val="bg1"/>
                </a:solidFill>
              </a:rPr>
              <a:t>案例分析</a:t>
            </a:r>
          </a:p>
          <a:p>
            <a:pPr lvl="1">
              <a:lnSpc>
                <a:spcPct val="100000"/>
              </a:lnSpc>
            </a:pPr>
            <a:r>
              <a:rPr lang="zh-CN" altLang="en-US" sz="900" dirty="0">
                <a:solidFill>
                  <a:schemeClr val="bg1"/>
                </a:solidFill>
              </a:rPr>
              <a:t>利用相似</a:t>
            </a:r>
            <a:r>
              <a:rPr lang="en-US" altLang="zh-CN" sz="900" dirty="0">
                <a:solidFill>
                  <a:schemeClr val="bg1"/>
                </a:solidFill>
              </a:rPr>
              <a:t>APP</a:t>
            </a:r>
            <a:r>
              <a:rPr lang="zh-CN" altLang="en-US" sz="900" dirty="0">
                <a:solidFill>
                  <a:schemeClr val="bg1"/>
                </a:solidFill>
              </a:rPr>
              <a:t>且分析其優缺點、策略、產品、經營模式、市場、用戶回饋及社會責任</a:t>
            </a:r>
          </a:p>
          <a:p>
            <a:pPr>
              <a:lnSpc>
                <a:spcPct val="100000"/>
              </a:lnSpc>
            </a:pPr>
            <a:r>
              <a:rPr lang="zh-CN" altLang="en-US" sz="1200" dirty="0">
                <a:solidFill>
                  <a:schemeClr val="bg1"/>
                </a:solidFill>
              </a:rPr>
              <a:t>未來發展趨勢</a:t>
            </a:r>
          </a:p>
          <a:p>
            <a:pPr lvl="1">
              <a:lnSpc>
                <a:spcPct val="100000"/>
              </a:lnSpc>
            </a:pPr>
            <a:r>
              <a:rPr lang="zh-CN" altLang="en-US" sz="900" dirty="0">
                <a:solidFill>
                  <a:schemeClr val="bg1"/>
                </a:solidFill>
              </a:rPr>
              <a:t>市場需求及容量</a:t>
            </a:r>
            <a:r>
              <a:rPr lang="en-US" altLang="zh-CN" sz="900" dirty="0">
                <a:solidFill>
                  <a:schemeClr val="bg1"/>
                </a:solidFill>
              </a:rPr>
              <a:t>(</a:t>
            </a:r>
            <a:r>
              <a:rPr lang="zh-CN" altLang="en-US" sz="900" dirty="0">
                <a:solidFill>
                  <a:schemeClr val="bg1"/>
                </a:solidFill>
              </a:rPr>
              <a:t>城市佈局、使用場景、用戶人群</a:t>
            </a:r>
            <a:r>
              <a:rPr lang="en-US" altLang="zh-CN" sz="900" dirty="0">
                <a:solidFill>
                  <a:schemeClr val="bg1"/>
                </a:solidFill>
              </a:rPr>
              <a:t>)</a:t>
            </a:r>
          </a:p>
        </p:txBody>
      </p:sp>
    </p:spTree>
    <p:extLst>
      <p:ext uri="{BB962C8B-B14F-4D97-AF65-F5344CB8AC3E}">
        <p14:creationId xmlns:p14="http://schemas.microsoft.com/office/powerpoint/2010/main" val="5517877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358290" y="1258087"/>
            <a:ext cx="7519087" cy="3260102"/>
            <a:chOff x="1788158" y="1716959"/>
            <a:chExt cx="8453113" cy="4346802"/>
          </a:xfrm>
        </p:grpSpPr>
        <p:grpSp>
          <p:nvGrpSpPr>
            <p:cNvPr id="7" name="组合 6"/>
            <p:cNvGrpSpPr/>
            <p:nvPr/>
          </p:nvGrpSpPr>
          <p:grpSpPr>
            <a:xfrm>
              <a:off x="1788158" y="1717895"/>
              <a:ext cx="8453113"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9" name="直角三角形 8"/>
            <p:cNvSpPr/>
            <p:nvPr/>
          </p:nvSpPr>
          <p:spPr>
            <a:xfrm rot="5400000" flipV="1">
              <a:off x="3377222"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7" name="直角三角形 26"/>
            <p:cNvSpPr/>
            <p:nvPr/>
          </p:nvSpPr>
          <p:spPr>
            <a:xfrm rot="5400000" flipV="1">
              <a:off x="5522586"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8" name="直角三角形 27"/>
            <p:cNvSpPr/>
            <p:nvPr/>
          </p:nvSpPr>
          <p:spPr>
            <a:xfrm rot="5400000" flipV="1">
              <a:off x="7600819"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8" name="Rounded Rectangle 7"/>
          <p:cNvSpPr/>
          <p:nvPr/>
        </p:nvSpPr>
        <p:spPr>
          <a:xfrm>
            <a:off x="1266928"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4" name="Rounded Rectangle 3"/>
          <p:cNvSpPr/>
          <p:nvPr/>
        </p:nvSpPr>
        <p:spPr>
          <a:xfrm>
            <a:off x="1266928"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rgbClr val="F1F3F2"/>
              </a:solidFill>
              <a:latin typeface="Lantinghei SC Demibold" charset="-122"/>
              <a:ea typeface="Lantinghei SC Demibold" charset="-122"/>
              <a:cs typeface="Lantinghei SC Demibold" charset="-122"/>
            </a:endParaRPr>
          </a:p>
        </p:txBody>
      </p:sp>
      <p:sp>
        <p:nvSpPr>
          <p:cNvPr id="16" name="Rounded Rectangle 15"/>
          <p:cNvSpPr/>
          <p:nvPr/>
        </p:nvSpPr>
        <p:spPr>
          <a:xfrm>
            <a:off x="1266927"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18" name="Rounded Rectangle 7"/>
          <p:cNvSpPr/>
          <p:nvPr/>
        </p:nvSpPr>
        <p:spPr>
          <a:xfrm>
            <a:off x="1266928" y="709779"/>
            <a:ext cx="1015096"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目标</a:t>
            </a:r>
            <a:endParaRPr lang="en-US" sz="2100" b="1" dirty="0">
              <a:solidFill>
                <a:srgbClr val="F1F3F2"/>
              </a:solidFill>
              <a:latin typeface="Lantinghei SC Demibold" charset="-122"/>
              <a:ea typeface="Lantinghei SC Demibold" charset="-122"/>
              <a:cs typeface="Lantinghei SC Demibold" charset="-122"/>
            </a:endParaRPr>
          </a:p>
        </p:txBody>
      </p:sp>
      <p:sp>
        <p:nvSpPr>
          <p:cNvPr id="19" name="Rounded Rectangle 7"/>
          <p:cNvSpPr/>
          <p:nvPr/>
        </p:nvSpPr>
        <p:spPr>
          <a:xfrm>
            <a:off x="1266927" y="116554"/>
            <a:ext cx="1015097"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背景</a:t>
            </a:r>
            <a:endParaRPr lang="en-US" sz="2100" b="1" dirty="0">
              <a:solidFill>
                <a:srgbClr val="F1F3F2"/>
              </a:solidFill>
              <a:latin typeface="Lantinghei SC Demibold" charset="-122"/>
              <a:ea typeface="Lantinghei SC Demibold" charset="-122"/>
              <a:cs typeface="Lantinghei SC Demibold" charset="-122"/>
            </a:endParaRPr>
          </a:p>
        </p:txBody>
      </p:sp>
      <p:sp>
        <p:nvSpPr>
          <p:cNvPr id="22" name="Rounded Rectangle 7"/>
          <p:cNvSpPr/>
          <p:nvPr/>
        </p:nvSpPr>
        <p:spPr>
          <a:xfrm>
            <a:off x="1287984" y="4562403"/>
            <a:ext cx="1376641"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外部因素</a:t>
            </a:r>
            <a:endParaRPr lang="en-US" sz="2100" b="1" dirty="0">
              <a:solidFill>
                <a:srgbClr val="F1F3F2"/>
              </a:solidFill>
              <a:latin typeface="Lantinghei SC Demibold" charset="-122"/>
              <a:ea typeface="Lantinghei SC Demibold" charset="-122"/>
              <a:cs typeface="Lantinghei SC Demibold" charset="-122"/>
            </a:endParaRPr>
          </a:p>
        </p:txBody>
      </p:sp>
      <p:sp>
        <p:nvSpPr>
          <p:cNvPr id="50" name="任意多边形 49"/>
          <p:cNvSpPr/>
          <p:nvPr/>
        </p:nvSpPr>
        <p:spPr>
          <a:xfrm rot="16200000" flipV="1">
            <a:off x="-1806680" y="1802839"/>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51" name="任意多边形 50"/>
          <p:cNvSpPr/>
          <p:nvPr/>
        </p:nvSpPr>
        <p:spPr>
          <a:xfrm rot="16200000" flipV="1">
            <a:off x="-1857786" y="2200057"/>
            <a:ext cx="4797389" cy="108228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cxnSp>
        <p:nvCxnSpPr>
          <p:cNvPr id="52" name="直接连接符 51"/>
          <p:cNvCxnSpPr/>
          <p:nvPr/>
        </p:nvCxnSpPr>
        <p:spPr>
          <a:xfrm rot="16200000" flipV="1">
            <a:off x="-336633" y="485640"/>
            <a:ext cx="1814306" cy="82740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089" y="889256"/>
            <a:ext cx="553998" cy="3661181"/>
          </a:xfrm>
          <a:prstGeom prst="rect">
            <a:avLst/>
          </a:prstGeom>
          <a:noFill/>
        </p:spPr>
        <p:txBody>
          <a:bodyPr vert="eaVert" wrap="square" rtlCol="0">
            <a:spAutoFit/>
          </a:bodyPr>
          <a:lstStyle/>
          <a:p>
            <a:pPr algn="ctr"/>
            <a:r>
              <a:rPr lang="zh-CN" altLang="en-US" sz="2400" b="1" dirty="0" smtClean="0">
                <a:solidFill>
                  <a:srgbClr val="F1F3F2"/>
                </a:solidFill>
                <a:latin typeface="Lantinghei SC Demibold" charset="-122"/>
                <a:ea typeface="Lantinghei SC Demibold" charset="-122"/>
                <a:cs typeface="Lantinghei SC Demibold" charset="-122"/>
              </a:rPr>
              <a:t> </a:t>
            </a:r>
            <a:r>
              <a:rPr lang="en-US" altLang="zh-CN" sz="2400" b="1" dirty="0" err="1" smtClean="0">
                <a:solidFill>
                  <a:srgbClr val="F1F3F2"/>
                </a:solidFill>
                <a:latin typeface="Lantinghei SC Demibold" charset="-122"/>
                <a:ea typeface="Lantinghei SC Demibold" charset="-122"/>
                <a:cs typeface="Lantinghei SC Demibold" charset="-122"/>
              </a:rPr>
              <a:t>YouBar</a:t>
            </a:r>
            <a:r>
              <a:rPr lang="zh-CN" altLang="en-US" sz="2400" b="1" dirty="0" smtClean="0">
                <a:solidFill>
                  <a:srgbClr val="F1F3F2"/>
                </a:solidFill>
                <a:latin typeface="Lantinghei SC Demibold" charset="-122"/>
                <a:ea typeface="Lantinghei SC Demibold" charset="-122"/>
                <a:cs typeface="Lantinghei SC Demibold" charset="-122"/>
              </a:rPr>
              <a:t> 逻辑</a:t>
            </a:r>
            <a:r>
              <a:rPr lang="zh-CN" altLang="en-US" sz="2400" b="1" dirty="0">
                <a:solidFill>
                  <a:srgbClr val="F1F3F2"/>
                </a:solidFill>
                <a:latin typeface="Lantinghei SC Demibold" charset="-122"/>
                <a:ea typeface="Lantinghei SC Demibold" charset="-122"/>
                <a:cs typeface="Lantinghei SC Demibold" charset="-122"/>
              </a:rPr>
              <a:t>模型</a:t>
            </a:r>
          </a:p>
        </p:txBody>
      </p:sp>
      <p:sp>
        <p:nvSpPr>
          <p:cNvPr id="31" name="Rectangle 11"/>
          <p:cNvSpPr/>
          <p:nvPr/>
        </p:nvSpPr>
        <p:spPr>
          <a:xfrm>
            <a:off x="7108440" y="1760532"/>
            <a:ext cx="1855797" cy="1546577"/>
          </a:xfrm>
          <a:prstGeom prst="rect">
            <a:avLst/>
          </a:prstGeom>
        </p:spPr>
        <p:txBody>
          <a:bodyPr wrap="square">
            <a:spAutoFit/>
          </a:bodyPr>
          <a:lstStyle/>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参</a:t>
            </a:r>
            <a:r>
              <a:rPr lang="zh-TW" altLang="en-US" sz="900" dirty="0" smtClean="0">
                <a:solidFill>
                  <a:srgbClr val="F1F3F2"/>
                </a:solidFill>
                <a:latin typeface="Lantinghei SC Extralight" charset="-122"/>
                <a:ea typeface="Lantinghei SC Extralight" charset="-122"/>
                <a:cs typeface="Lantinghei SC Extralight" charset="-122"/>
              </a:rPr>
              <a:t>考</a:t>
            </a:r>
            <a:r>
              <a:rPr lang="zh-CN" altLang="en-US" sz="900" dirty="0" smtClean="0">
                <a:solidFill>
                  <a:srgbClr val="F1F3F2"/>
                </a:solidFill>
                <a:latin typeface="Lantinghei SC Extralight" charset="-122"/>
                <a:ea typeface="Lantinghei SC Extralight" charset="-122"/>
                <a:cs typeface="Lantinghei SC Extralight" charset="-122"/>
              </a:rPr>
              <a:t>文献和相关产业分析报告的数据整合和输入</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课程知识的吸取与运用</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en-US" altLang="zh-CN" sz="900" dirty="0">
                <a:solidFill>
                  <a:srgbClr val="F1F3F2"/>
                </a:solidFill>
                <a:latin typeface="Lantinghei SC Extralight" charset="-122"/>
                <a:ea typeface="Lantinghei SC Extralight" charset="-122"/>
                <a:cs typeface="Lantinghei SC Extralight" charset="-122"/>
              </a:rPr>
              <a:t> </a:t>
            </a:r>
            <a:r>
              <a:rPr lang="zh-TW" altLang="en-US" sz="900" dirty="0" smtClean="0">
                <a:solidFill>
                  <a:schemeClr val="bg1"/>
                </a:solidFill>
                <a:latin typeface="Lantinghei SC Demibold"/>
                <a:ea typeface="Lantinghei SC Extralight" charset="-122"/>
                <a:cs typeface="Lantinghei SC Demibold"/>
              </a:rPr>
              <a:t>其他</a:t>
            </a:r>
            <a:r>
              <a:rPr lang="zh-CN" altLang="en-US" sz="900" dirty="0" smtClean="0">
                <a:solidFill>
                  <a:schemeClr val="bg1"/>
                </a:solidFill>
                <a:latin typeface="Lantinghei SC Demibold"/>
                <a:ea typeface="Lantinghei SC Extralight" charset="-122"/>
                <a:cs typeface="Lantinghei SC Demibold"/>
              </a:rPr>
              <a:t>创业</a:t>
            </a:r>
            <a:r>
              <a:rPr lang="zh-TW" altLang="en-US" sz="900" dirty="0" smtClean="0">
                <a:solidFill>
                  <a:schemeClr val="bg1"/>
                </a:solidFill>
                <a:latin typeface="Lantinghei SC Demibold"/>
                <a:ea typeface="Lantinghei SC Extralight" charset="-122"/>
                <a:cs typeface="Lantinghei SC Demibold"/>
              </a:rPr>
              <a:t>小組</a:t>
            </a:r>
            <a:r>
              <a:rPr lang="zh-CN" altLang="en-US" sz="900" dirty="0" smtClean="0">
                <a:solidFill>
                  <a:schemeClr val="bg1"/>
                </a:solidFill>
                <a:latin typeface="Lantinghei SC Demibold"/>
                <a:ea typeface="Lantinghei SC Extralight" charset="-122"/>
                <a:cs typeface="Lantinghei SC Demibold"/>
              </a:rPr>
              <a:t>及工作人员</a:t>
            </a:r>
            <a:r>
              <a:rPr lang="zh-TW" altLang="en-US" sz="900" dirty="0" smtClean="0">
                <a:solidFill>
                  <a:schemeClr val="bg1"/>
                </a:solidFill>
                <a:latin typeface="Lantinghei SC Demibold"/>
                <a:ea typeface="Lantinghei SC Extralight" charset="-122"/>
                <a:cs typeface="Lantinghei SC Demibold"/>
              </a:rPr>
              <a:t>的</a:t>
            </a:r>
            <a:r>
              <a:rPr lang="zh-CN" altLang="en-US" sz="900" dirty="0" smtClean="0">
                <a:solidFill>
                  <a:schemeClr val="bg1"/>
                </a:solidFill>
                <a:latin typeface="Lantinghei SC Demibold"/>
                <a:ea typeface="Lantinghei SC Extralight" charset="-122"/>
                <a:cs typeface="Lantinghei SC Demibold"/>
              </a:rPr>
              <a:t>合作</a:t>
            </a:r>
            <a:endParaRPr lang="en-US" altLang="zh-CN" sz="900" dirty="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CN" altLang="en-US" sz="900" dirty="0" smtClean="0">
                <a:solidFill>
                  <a:schemeClr val="bg1"/>
                </a:solidFill>
                <a:latin typeface="Lantinghei SC Demibold"/>
                <a:ea typeface="Lantinghei SC Extralight" charset="-122"/>
                <a:cs typeface="Lantinghei SC Demibold"/>
              </a:rPr>
              <a:t>本小组人员时间，人力和专业知识</a:t>
            </a:r>
            <a:endParaRPr lang="en-US" altLang="zh-TW" sz="900" dirty="0">
              <a:solidFill>
                <a:schemeClr val="bg1"/>
              </a:solidFill>
              <a:latin typeface="Lantinghei SC Demibold"/>
              <a:ea typeface="Lantinghei SC Extralight" charset="-122"/>
              <a:cs typeface="Lantinghei SC Demibold"/>
            </a:endParaRPr>
          </a:p>
        </p:txBody>
      </p:sp>
      <p:sp>
        <p:nvSpPr>
          <p:cNvPr id="34" name="TextBox 12"/>
          <p:cNvSpPr txBox="1"/>
          <p:nvPr/>
        </p:nvSpPr>
        <p:spPr>
          <a:xfrm>
            <a:off x="5134393" y="1784138"/>
            <a:ext cx="1957487" cy="1754326"/>
          </a:xfrm>
          <a:prstGeom prst="rect">
            <a:avLst/>
          </a:prstGeom>
          <a:noFill/>
        </p:spPr>
        <p:txBody>
          <a:bodyPr wrap="square" rtlCol="0">
            <a:spAutoFit/>
          </a:bodyPr>
          <a:lstStyle/>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建立创业产业报告大纲</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分析整理参考文献</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小组分工</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编写调查问卷并分析结果</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进行报告审稿</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寻找并参考受欢</a:t>
            </a:r>
            <a:r>
              <a:rPr lang="zh-TW" altLang="en-US" sz="900" dirty="0">
                <a:solidFill>
                  <a:srgbClr val="F1F3F2"/>
                </a:solidFill>
                <a:latin typeface="Lantinghei SC Extralight" charset="-122"/>
                <a:ea typeface="Lantinghei SC Extralight" charset="-122"/>
                <a:cs typeface="Lantinghei SC Extralight" charset="-122"/>
              </a:rPr>
              <a:t>迎的网站模型</a:t>
            </a: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设计网站模型</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持续跟新逻辑模型跟</a:t>
            </a:r>
            <a:r>
              <a:rPr lang="en-US" altLang="zh-TW" sz="900" dirty="0">
                <a:solidFill>
                  <a:srgbClr val="F1F3F2"/>
                </a:solidFill>
                <a:latin typeface="Lantinghei SC Extralight" charset="-122"/>
                <a:ea typeface="Lantinghei SC Extralight" charset="-122"/>
                <a:cs typeface="Lantinghei SC Extralight" charset="-122"/>
              </a:rPr>
              <a:t>wiki</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5" name="TextBox 25"/>
          <p:cNvSpPr txBox="1"/>
          <p:nvPr/>
        </p:nvSpPr>
        <p:spPr>
          <a:xfrm>
            <a:off x="3378597" y="1812382"/>
            <a:ext cx="1728706" cy="923330"/>
          </a:xfrm>
          <a:prstGeom prst="rect">
            <a:avLst/>
          </a:prstGeom>
          <a:noFill/>
          <a:ln>
            <a:noFill/>
          </a:ln>
        </p:spPr>
        <p:txBody>
          <a:bodyPr wrap="square" rtlCol="0">
            <a:spAutoFit/>
          </a:bodyPr>
          <a:lstStyle/>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旅游边界，认知讨论</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产业报告</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CN" altLang="en-US" sz="900" dirty="0" smtClean="0">
                <a:solidFill>
                  <a:srgbClr val="F1F3F2"/>
                </a:solidFill>
                <a:latin typeface="Lantinghei SC Extralight" charset="-122"/>
                <a:ea typeface="Lantinghei SC Extralight" charset="-122"/>
                <a:cs typeface="Lantinghei SC Extralight" charset="-122"/>
              </a:rPr>
              <a:t>上课学习，下课讨论</a:t>
            </a:r>
            <a:endParaRPr lang="en-US" altLang="zh-CN"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6" name="TextBox 27"/>
          <p:cNvSpPr txBox="1"/>
          <p:nvPr/>
        </p:nvSpPr>
        <p:spPr>
          <a:xfrm>
            <a:off x="1472923" y="1802726"/>
            <a:ext cx="1618201" cy="715581"/>
          </a:xfrm>
          <a:prstGeom prst="rect">
            <a:avLst/>
          </a:prstGeom>
          <a:noFill/>
        </p:spPr>
        <p:txBody>
          <a:bodyPr wrap="square" rtlCol="0">
            <a:spAutoFit/>
          </a:bodyPr>
          <a:lstStyle/>
          <a:p>
            <a:pPr marL="128588" indent="-128588">
              <a:lnSpc>
                <a:spcPct val="150000"/>
              </a:lnSpc>
              <a:buFont typeface="Arial" charset="0"/>
              <a:buChar char="•"/>
            </a:pPr>
            <a:r>
              <a:rPr lang="zh-CN" altLang="en-US" sz="900" dirty="0" smtClean="0">
                <a:solidFill>
                  <a:schemeClr val="bg1"/>
                </a:solidFill>
                <a:latin typeface="Lantinghei SC Extralight" charset="-122"/>
                <a:ea typeface="Lantinghei SC Extralight" charset="-122"/>
                <a:cs typeface="Lantinghei SC Extralight" charset="-122"/>
              </a:rPr>
              <a:t>旅游共同定义</a:t>
            </a:r>
            <a:endParaRPr lang="en-US" altLang="zh-CN" sz="900" dirty="0" smtClean="0">
              <a:solidFill>
                <a:schemeClr val="bg1"/>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把课程变得有意义</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个人成长</a:t>
            </a:r>
            <a:r>
              <a:rPr lang="zh-TW" altLang="en-US" sz="900" dirty="0">
                <a:solidFill>
                  <a:srgbClr val="F1F3F2"/>
                </a:solidFill>
                <a:latin typeface="Lantinghei SC Extralight" charset="-122"/>
                <a:ea typeface="Lantinghei SC Extralight" charset="-122"/>
                <a:cs typeface="Lantinghei SC Extralight" charset="-122"/>
              </a:rPr>
              <a:t> </a:t>
            </a:r>
          </a:p>
        </p:txBody>
      </p:sp>
      <p:sp>
        <p:nvSpPr>
          <p:cNvPr id="38" name="TextBox 25"/>
          <p:cNvSpPr txBox="1"/>
          <p:nvPr/>
        </p:nvSpPr>
        <p:spPr>
          <a:xfrm>
            <a:off x="2022921" y="137893"/>
            <a:ext cx="6644995" cy="507831"/>
          </a:xfrm>
          <a:prstGeom prst="rect">
            <a:avLst/>
          </a:prstGeom>
          <a:noFill/>
        </p:spPr>
        <p:txBody>
          <a:bodyPr wrap="square" rtlCol="0">
            <a:spAutoFit/>
          </a:bodyPr>
          <a:lstStyle/>
          <a:p>
            <a:r>
              <a:rPr lang="zh-TW" altLang="en-US" sz="900" b="1" dirty="0">
                <a:solidFill>
                  <a:srgbClr val="F1F3F2"/>
                </a:solidFill>
                <a:latin typeface="Lantinghei SC Extralight" charset="-122"/>
                <a:ea typeface="Lantinghei SC Extralight" charset="-122"/>
                <a:cs typeface="Lantinghei SC Extralight" charset="-122"/>
              </a:rPr>
              <a:t>宏观：</a:t>
            </a:r>
            <a:r>
              <a:rPr lang="en-US" altLang="zh-TW" sz="900" b="1" dirty="0">
                <a:solidFill>
                  <a:srgbClr val="F1F3F2"/>
                </a:solidFill>
                <a:latin typeface="Lantinghei SC Extralight" charset="-122"/>
                <a:ea typeface="Lantinghei SC Extralight" charset="-122"/>
                <a:cs typeface="Lantinghei SC Extralight" charset="-122"/>
              </a:rPr>
              <a:t>2016</a:t>
            </a:r>
            <a:r>
              <a:rPr lang="zh-TW" altLang="en-US" sz="900" b="1" dirty="0">
                <a:solidFill>
                  <a:srgbClr val="F1F3F2"/>
                </a:solidFill>
                <a:latin typeface="Lantinghei SC Extralight" charset="-122"/>
                <a:ea typeface="Lantinghei SC Extralight" charset="-122"/>
                <a:cs typeface="Lantinghei SC Extralight" charset="-122"/>
              </a:rPr>
              <a:t>年中国在线旅游市场交易规模约</a:t>
            </a:r>
            <a:r>
              <a:rPr lang="en-US" altLang="zh-TW" sz="900" b="1" dirty="0">
                <a:solidFill>
                  <a:srgbClr val="F1F3F2"/>
                </a:solidFill>
                <a:latin typeface="Lantinghei SC Extralight" charset="-122"/>
                <a:ea typeface="Lantinghei SC Extralight" charset="-122"/>
                <a:cs typeface="Lantinghei SC Extralight" charset="-122"/>
              </a:rPr>
              <a:t>6</a:t>
            </a:r>
            <a:r>
              <a:rPr lang="zh-TW" altLang="en-US" sz="900" b="1" dirty="0">
                <a:solidFill>
                  <a:srgbClr val="F1F3F2"/>
                </a:solidFill>
                <a:latin typeface="Lantinghei SC Extralight" charset="-122"/>
                <a:ea typeface="Lantinghei SC Extralight" charset="-122"/>
                <a:cs typeface="Lantinghei SC Extralight" charset="-122"/>
              </a:rPr>
              <a:t>千亿元，增长率</a:t>
            </a:r>
            <a:r>
              <a:rPr lang="en-US" altLang="zh-TW" sz="900" b="1" dirty="0">
                <a:solidFill>
                  <a:srgbClr val="F1F3F2"/>
                </a:solidFill>
                <a:latin typeface="Lantinghei SC Extralight" charset="-122"/>
                <a:ea typeface="Lantinghei SC Extralight" charset="-122"/>
                <a:cs typeface="Lantinghei SC Extralight" charset="-122"/>
              </a:rPr>
              <a:t>34%</a:t>
            </a:r>
            <a:r>
              <a:rPr lang="zh-TW" altLang="en-US" sz="900" b="1" dirty="0">
                <a:solidFill>
                  <a:srgbClr val="F1F3F2"/>
                </a:solidFill>
                <a:latin typeface="Lantinghei SC Extralight" charset="-122"/>
                <a:ea typeface="Lantinghei SC Extralight" charset="-122"/>
                <a:cs typeface="Lantinghei SC Extralight" charset="-122"/>
              </a:rPr>
              <a:t>，线上渗透率</a:t>
            </a:r>
            <a:r>
              <a:rPr lang="en-US" altLang="zh-TW" sz="900" b="1" dirty="0">
                <a:solidFill>
                  <a:srgbClr val="F1F3F2"/>
                </a:solidFill>
                <a:latin typeface="Lantinghei SC Extralight" charset="-122"/>
                <a:ea typeface="Lantinghei SC Extralight" charset="-122"/>
                <a:cs typeface="Lantinghei SC Extralight" charset="-122"/>
              </a:rPr>
              <a:t>12.1%</a:t>
            </a:r>
            <a:r>
              <a:rPr lang="zh-TW" altLang="en-US" sz="900" b="1" dirty="0">
                <a:solidFill>
                  <a:srgbClr val="F1F3F2"/>
                </a:solidFill>
                <a:latin typeface="Lantinghei SC Extralight" charset="-122"/>
                <a:ea typeface="Lantinghei SC Extralight" charset="-122"/>
                <a:cs typeface="Lantinghei SC Extralight" charset="-122"/>
              </a:rPr>
              <a:t>，伴随着信息爆炸和共享经济兴起。</a:t>
            </a:r>
          </a:p>
          <a:p>
            <a:r>
              <a:rPr lang="zh-TW" altLang="en-US" sz="900" b="1" dirty="0">
                <a:solidFill>
                  <a:srgbClr val="F1F3F2"/>
                </a:solidFill>
                <a:latin typeface="Lantinghei SC Extralight" charset="-122"/>
                <a:ea typeface="Lantinghei SC Extralight" charset="-122"/>
                <a:cs typeface="Lantinghei SC Extralight" charset="-122"/>
              </a:rPr>
              <a:t>中观：倾向自由旅行的游客在互联网大数据环境下找不到准确适合的旅游指导和信息</a:t>
            </a:r>
            <a:r>
              <a:rPr lang="zh-TW" altLang="en-US" sz="900" b="1" dirty="0" smtClean="0">
                <a:solidFill>
                  <a:srgbClr val="F1F3F2"/>
                </a:solidFill>
                <a:latin typeface="Lantinghei SC Extralight" charset="-122"/>
                <a:ea typeface="Lantinghei SC Extralight" charset="-122"/>
                <a:cs typeface="Lantinghei SC Extralight" charset="-122"/>
              </a:rPr>
              <a:t>。</a:t>
            </a:r>
            <a:endParaRPr lang="zh-TW" altLang="en-US" sz="900" b="1" dirty="0">
              <a:solidFill>
                <a:srgbClr val="F1F3F2"/>
              </a:solidFill>
              <a:latin typeface="Lantinghei SC Extralight" charset="-122"/>
              <a:ea typeface="Lantinghei SC Extralight" charset="-122"/>
              <a:cs typeface="Lantinghei SC Extralight" charset="-122"/>
            </a:endParaRPr>
          </a:p>
          <a:p>
            <a:r>
              <a:rPr lang="zh-TW" altLang="en-US" sz="900" b="1" dirty="0">
                <a:solidFill>
                  <a:srgbClr val="F1F3F2"/>
                </a:solidFill>
                <a:latin typeface="Lantinghei SC Extralight" charset="-122"/>
                <a:ea typeface="Lantinghei SC Extralight" charset="-122"/>
                <a:cs typeface="Lantinghei SC Extralight" charset="-122"/>
              </a:rPr>
              <a:t>微观：旅游倾向于自由旅行模式，这种服务平台有很大存在空间。</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9" name="TextBox 25"/>
          <p:cNvSpPr txBox="1"/>
          <p:nvPr/>
        </p:nvSpPr>
        <p:spPr>
          <a:xfrm>
            <a:off x="2664625" y="4584587"/>
            <a:ext cx="6188777" cy="507831"/>
          </a:xfrm>
          <a:prstGeom prst="rect">
            <a:avLst/>
          </a:prstGeom>
          <a:noFill/>
        </p:spPr>
        <p:txBody>
          <a:bodyPr wrap="square" rtlCol="0">
            <a:spAutoFit/>
          </a:bodyPr>
          <a:lstStyle/>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网络设施不规律断线</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缺少课后讨论区</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身体素质</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40" name="Rounded Rectangle 7"/>
          <p:cNvSpPr/>
          <p:nvPr/>
        </p:nvSpPr>
        <p:spPr>
          <a:xfrm>
            <a:off x="1894163" y="1331366"/>
            <a:ext cx="87388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效果</a:t>
            </a:r>
            <a:endParaRPr lang="en-US" sz="1800" b="1" dirty="0">
              <a:solidFill>
                <a:srgbClr val="F1F3F2"/>
              </a:solidFill>
              <a:latin typeface="Lantinghei SC Demibold" charset="-122"/>
              <a:ea typeface="Lantinghei SC Demibold" charset="-122"/>
              <a:cs typeface="Lantinghei SC Demibold" charset="-122"/>
            </a:endParaRPr>
          </a:p>
        </p:txBody>
      </p:sp>
      <p:sp>
        <p:nvSpPr>
          <p:cNvPr id="41" name="Rounded Rectangle 7"/>
          <p:cNvSpPr/>
          <p:nvPr/>
        </p:nvSpPr>
        <p:spPr>
          <a:xfrm>
            <a:off x="3771854" y="1339002"/>
            <a:ext cx="91458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输出</a:t>
            </a:r>
            <a:endParaRPr lang="en-US" sz="1800" b="1" dirty="0">
              <a:solidFill>
                <a:srgbClr val="F1F3F2"/>
              </a:solidFill>
              <a:latin typeface="Lantinghei SC Demibold" charset="-122"/>
              <a:ea typeface="Lantinghei SC Demibold" charset="-122"/>
              <a:cs typeface="Lantinghei SC Demibold" charset="-122"/>
            </a:endParaRPr>
          </a:p>
        </p:txBody>
      </p:sp>
      <p:sp>
        <p:nvSpPr>
          <p:cNvPr id="42" name="Rounded Rectangle 7"/>
          <p:cNvSpPr/>
          <p:nvPr/>
        </p:nvSpPr>
        <p:spPr>
          <a:xfrm>
            <a:off x="5631654" y="1331366"/>
            <a:ext cx="89330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过程</a:t>
            </a:r>
            <a:endParaRPr lang="en-US" sz="1800" b="1" dirty="0">
              <a:solidFill>
                <a:srgbClr val="F1F3F2"/>
              </a:solidFill>
              <a:latin typeface="Lantinghei SC Demibold" charset="-122"/>
              <a:ea typeface="Lantinghei SC Demibold" charset="-122"/>
              <a:cs typeface="Lantinghei SC Demibold" charset="-122"/>
            </a:endParaRPr>
          </a:p>
        </p:txBody>
      </p:sp>
      <p:sp>
        <p:nvSpPr>
          <p:cNvPr id="43" name="Rounded Rectangle 7"/>
          <p:cNvSpPr/>
          <p:nvPr/>
        </p:nvSpPr>
        <p:spPr>
          <a:xfrm>
            <a:off x="7503146" y="1331366"/>
            <a:ext cx="81839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输入</a:t>
            </a:r>
            <a:endParaRPr lang="en-US" sz="1800" b="1" dirty="0">
              <a:solidFill>
                <a:srgbClr val="F1F3F2"/>
              </a:solidFill>
              <a:latin typeface="Lantinghei SC Demibold" charset="-122"/>
              <a:ea typeface="Lantinghei SC Demibold" charset="-122"/>
              <a:cs typeface="Lantinghei SC Demibold" charset="-122"/>
            </a:endParaRPr>
          </a:p>
        </p:txBody>
      </p:sp>
      <p:sp>
        <p:nvSpPr>
          <p:cNvPr id="45" name="TextBox 25"/>
          <p:cNvSpPr txBox="1"/>
          <p:nvPr/>
        </p:nvSpPr>
        <p:spPr>
          <a:xfrm>
            <a:off x="2244193" y="744972"/>
            <a:ext cx="7029639" cy="230832"/>
          </a:xfrm>
          <a:prstGeom prst="rect">
            <a:avLst/>
          </a:prstGeom>
          <a:noFill/>
        </p:spPr>
        <p:txBody>
          <a:bodyPr wrap="square" rtlCol="0">
            <a:spAutoFit/>
          </a:bodyPr>
          <a:lstStyle/>
          <a:p>
            <a:r>
              <a:rPr lang="zh-TW" altLang="en-US" sz="900" b="1" dirty="0" smtClean="0">
                <a:solidFill>
                  <a:srgbClr val="F1F3F2"/>
                </a:solidFill>
                <a:latin typeface="Lantinghei SC Extralight" charset="-122"/>
                <a:ea typeface="Lantinghei SC Extralight" charset="-122"/>
                <a:cs typeface="Lantinghei SC Extralight" charset="-122"/>
              </a:rPr>
              <a:t>七</a:t>
            </a:r>
            <a:r>
              <a:rPr lang="zh-TW" altLang="en-US" sz="900" b="1" dirty="0">
                <a:solidFill>
                  <a:srgbClr val="F1F3F2"/>
                </a:solidFill>
                <a:latin typeface="Lantinghei SC Extralight" charset="-122"/>
                <a:ea typeface="Lantinghei SC Extralight" charset="-122"/>
                <a:cs typeface="Lantinghei SC Extralight" charset="-122"/>
              </a:rPr>
              <a:t>天</a:t>
            </a:r>
            <a:r>
              <a:rPr lang="zh-TW" altLang="en-US" sz="900" b="1" dirty="0" smtClean="0">
                <a:solidFill>
                  <a:srgbClr val="F1F3F2"/>
                </a:solidFill>
                <a:latin typeface="Lantinghei SC Extralight" charset="-122"/>
                <a:ea typeface="Lantinghei SC Extralight" charset="-122"/>
                <a:cs typeface="Lantinghei SC Extralight" charset="-122"/>
              </a:rPr>
              <a:t>完成</a:t>
            </a:r>
            <a:r>
              <a:rPr lang="en-US" altLang="zh-CN" sz="900" b="1" dirty="0" smtClean="0">
                <a:solidFill>
                  <a:srgbClr val="F1F3F2"/>
                </a:solidFill>
                <a:latin typeface="Lantinghei SC Extralight" charset="-122"/>
                <a:ea typeface="Lantinghei SC Extralight" charset="-122"/>
                <a:cs typeface="Lantinghei SC Extralight" charset="-122"/>
              </a:rPr>
              <a:t>20</a:t>
            </a:r>
            <a:r>
              <a:rPr lang="zh-CN" altLang="en-US" sz="900" b="1" dirty="0" smtClean="0">
                <a:solidFill>
                  <a:srgbClr val="F1F3F2"/>
                </a:solidFill>
                <a:latin typeface="Lantinghei SC Extralight" charset="-122"/>
                <a:ea typeface="Lantinghei SC Extralight" charset="-122"/>
                <a:cs typeface="Lantinghei SC Extralight" charset="-122"/>
              </a:rPr>
              <a:t>多岁人群对</a:t>
            </a:r>
            <a:r>
              <a:rPr lang="zh-TW" altLang="en-US" sz="900" b="1" dirty="0" smtClean="0">
                <a:solidFill>
                  <a:srgbClr val="F1F3F2"/>
                </a:solidFill>
                <a:latin typeface="Lantinghei SC Extralight" charset="-122"/>
                <a:ea typeface="Lantinghei SC Extralight" charset="-122"/>
                <a:cs typeface="Lantinghei SC Extralight" charset="-122"/>
              </a:rPr>
              <a:t>旅游产业</a:t>
            </a:r>
            <a:r>
              <a:rPr lang="zh-TW" altLang="en-US" sz="900" b="1" dirty="0">
                <a:solidFill>
                  <a:srgbClr val="F1F3F2"/>
                </a:solidFill>
                <a:latin typeface="Lantinghei SC Extralight" charset="-122"/>
                <a:ea typeface="Lantinghei SC Extralight" charset="-122"/>
                <a:cs typeface="Lantinghei SC Extralight" charset="-122"/>
              </a:rPr>
              <a:t>分析报告。</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Tree>
    <p:extLst>
      <p:ext uri="{BB962C8B-B14F-4D97-AF65-F5344CB8AC3E}">
        <p14:creationId xmlns:p14="http://schemas.microsoft.com/office/powerpoint/2010/main" val="163418354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64606" y="356123"/>
            <a:ext cx="3868737" cy="619124"/>
          </a:xfrm>
        </p:spPr>
        <p:txBody>
          <a:bodyPr/>
          <a:lstStyle/>
          <a:p>
            <a:pPr algn="ctr"/>
            <a:r>
              <a:rPr lang="en-US" altLang="zh-CN" sz="3600" dirty="0" err="1" smtClean="0">
                <a:solidFill>
                  <a:srgbClr val="F7BC00"/>
                </a:solidFill>
              </a:rPr>
              <a:t>Worktile</a:t>
            </a:r>
            <a:r>
              <a:rPr lang="en-US" altLang="zh-CN" sz="3600" dirty="0" smtClean="0">
                <a:solidFill>
                  <a:srgbClr val="F7BC00"/>
                </a:solidFill>
              </a:rPr>
              <a:t> </a:t>
            </a:r>
            <a:r>
              <a:rPr lang="zh-CN" altLang="en-US" sz="3600" dirty="0" smtClean="0">
                <a:solidFill>
                  <a:srgbClr val="F7BC00"/>
                </a:solidFill>
              </a:rPr>
              <a:t>修改</a:t>
            </a:r>
            <a:endParaRPr lang="en-US" sz="3600" dirty="0">
              <a:solidFill>
                <a:srgbClr val="F7BC00"/>
              </a:solidFill>
            </a:endParaRPr>
          </a:p>
        </p:txBody>
      </p:sp>
      <p:sp>
        <p:nvSpPr>
          <p:cNvPr id="4" name="Content Placeholder 3"/>
          <p:cNvSpPr>
            <a:spLocks noGrp="1"/>
          </p:cNvSpPr>
          <p:nvPr>
            <p:ph sz="half" idx="2"/>
          </p:nvPr>
        </p:nvSpPr>
        <p:spPr>
          <a:xfrm>
            <a:off x="630238" y="1427424"/>
            <a:ext cx="3868737" cy="3868057"/>
          </a:xfrm>
        </p:spPr>
        <p:txBody>
          <a:bodyPr/>
          <a:lstStyle/>
          <a:p>
            <a:r>
              <a:rPr lang="zh-CN" altLang="en-US" sz="2500" dirty="0" smtClean="0">
                <a:solidFill>
                  <a:schemeClr val="bg1"/>
                </a:solidFill>
              </a:rPr>
              <a:t>记录工作流</a:t>
            </a:r>
            <a:endParaRPr lang="en-US" altLang="zh-CN" sz="2500" dirty="0" smtClean="0">
              <a:solidFill>
                <a:schemeClr val="bg1"/>
              </a:solidFill>
            </a:endParaRPr>
          </a:p>
          <a:p>
            <a:endParaRPr lang="en-US" altLang="zh-CN" sz="2500" dirty="0">
              <a:solidFill>
                <a:schemeClr val="bg1"/>
              </a:solidFill>
            </a:endParaRPr>
          </a:p>
          <a:p>
            <a:r>
              <a:rPr lang="zh-CN" altLang="en-US" sz="2500" dirty="0" smtClean="0">
                <a:solidFill>
                  <a:schemeClr val="bg1"/>
                </a:solidFill>
              </a:rPr>
              <a:t>自主添加模块内容</a:t>
            </a:r>
            <a:endParaRPr lang="en-US" altLang="zh-CN" sz="2500" dirty="0" smtClean="0">
              <a:solidFill>
                <a:schemeClr val="bg1"/>
              </a:solidFill>
            </a:endParaRPr>
          </a:p>
        </p:txBody>
      </p:sp>
    </p:spTree>
    <p:extLst>
      <p:ext uri="{BB962C8B-B14F-4D97-AF65-F5344CB8AC3E}">
        <p14:creationId xmlns:p14="http://schemas.microsoft.com/office/powerpoint/2010/main" val="9415008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10000" b="1" dirty="0" smtClean="0">
                <a:solidFill>
                  <a:srgbClr val="F7BC00"/>
                </a:solidFill>
              </a:rPr>
              <a:t>Thank</a:t>
            </a:r>
            <a:r>
              <a:rPr lang="zh-CN" altLang="en-US" sz="10000" b="1" dirty="0" smtClean="0">
                <a:solidFill>
                  <a:srgbClr val="F7BC00"/>
                </a:solidFill>
              </a:rPr>
              <a:t> </a:t>
            </a:r>
            <a:r>
              <a:rPr lang="en-US" altLang="zh-CN" sz="10000" b="1" dirty="0" smtClean="0">
                <a:solidFill>
                  <a:srgbClr val="F7BC00"/>
                </a:solidFill>
              </a:rPr>
              <a:t>You</a:t>
            </a:r>
            <a:endParaRPr lang="en-US" sz="10000" b="1" dirty="0">
              <a:solidFill>
                <a:srgbClr val="F7BC00"/>
              </a:solidFill>
            </a:endParaRPr>
          </a:p>
        </p:txBody>
      </p:sp>
    </p:spTree>
    <p:extLst>
      <p:ext uri="{BB962C8B-B14F-4D97-AF65-F5344CB8AC3E}">
        <p14:creationId xmlns:p14="http://schemas.microsoft.com/office/powerpoint/2010/main" val="80864979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FEFFFF"/>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2624</TotalTime>
  <Pages>0</Pages>
  <Words>622</Words>
  <Characters>0</Characters>
  <Application>Microsoft Macintosh PowerPoint</Application>
  <DocSecurity>0</DocSecurity>
  <PresentationFormat>On-screen Show (16:9)</PresentationFormat>
  <Lines>0</Lines>
  <Paragraphs>102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Calibri Light</vt:lpstr>
      <vt:lpstr>Lantinghei SC Demibold</vt:lpstr>
      <vt:lpstr>Lantinghei SC Extralight</vt:lpstr>
      <vt:lpstr>宋体</vt:lpstr>
      <vt:lpstr>Arial</vt:lpstr>
      <vt:lpstr>Office 主题</vt:lpstr>
      <vt:lpstr>游吧 YouBar</vt:lpstr>
      <vt:lpstr>询问</vt:lpstr>
      <vt:lpstr>共同认知</vt:lpstr>
      <vt:lpstr>PowerPoint Presentation</vt:lpstr>
      <vt:lpstr>PowerPoint Presentation</vt:lpstr>
      <vt:lpstr>PowerPoint Presentation</vt:lpstr>
      <vt:lpstr>PowerPoint Presentation</vt:lpstr>
      <vt:lpstr>Thank You</vt:lpstr>
    </vt:vector>
  </TitlesOfParts>
  <Manager/>
  <Company/>
  <LinksUpToDate>false</LinksUpToDate>
  <CharactersWithSpaces>0</CharactersWithSpaces>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逻辑模型 撰写与修订过程</dc:title>
  <dc:subject/>
  <dc:creator>Microsoft Office 用户</dc:creator>
  <cp:keywords/>
  <dc:description/>
  <cp:lastModifiedBy>Microsoft Office User</cp:lastModifiedBy>
  <cp:revision>81</cp:revision>
  <dcterms:created xsi:type="dcterms:W3CDTF">2017-07-13T17:17:07Z</dcterms:created>
  <dcterms:modified xsi:type="dcterms:W3CDTF">2017-08-09T00:32:58Z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