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04" r:id="rId2"/>
    <p:sldId id="318" r:id="rId3"/>
    <p:sldId id="319" r:id="rId4"/>
    <p:sldId id="316" r:id="rId5"/>
    <p:sldId id="321" r:id="rId6"/>
    <p:sldId id="322" r:id="rId7"/>
    <p:sldId id="308" r:id="rId8"/>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EFAFB233-063F-42B5-8137-9DF3F51BA10A}">
      <p15:sldGuideLst xmlns:p15="http://schemas.microsoft.com/office/powerpoint/2012/main">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C00"/>
    <a:srgbClr val="D5B55A"/>
    <a:srgbClr val="E2C044"/>
    <a:srgbClr val="F1F3F2"/>
    <a:srgbClr val="1E1E1E"/>
    <a:srgbClr val="282828"/>
    <a:srgbClr val="000000"/>
    <a:srgbClr val="DBB76C"/>
    <a:srgbClr val="D6A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50"/>
    <p:restoredTop sz="94676"/>
  </p:normalViewPr>
  <p:slideViewPr>
    <p:cSldViewPr snapToGrid="0">
      <p:cViewPr>
        <p:scale>
          <a:sx n="127" d="100"/>
          <a:sy n="127" d="100"/>
        </p:scale>
        <p:origin x="128" y="304"/>
      </p:cViewPr>
      <p:guideLst>
        <p:guide orient="horz" pos="1597"/>
        <p:guide pos="2880"/>
        <p:guide pos="249"/>
      </p:guideLst>
    </p:cSldViewPr>
  </p:slideViewPr>
  <p:outlineViewPr>
    <p:cViewPr>
      <p:scale>
        <a:sx n="33" d="100"/>
        <a:sy n="33" d="100"/>
      </p:scale>
      <p:origin x="0" y="-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F6222-585D-F844-8D2B-B48F1C5C99D0}" type="datetimeFigureOut">
              <a:rPr lang="en-US" smtClean="0"/>
              <a:pPr/>
              <a:t>8/9/17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55017-8F17-8C4B-BBBD-30F3B1AEEB12}" type="slidenum">
              <a:rPr lang="en-US" smtClean="0"/>
              <a:pPr/>
              <a:t>‹#›</a:t>
            </a:fld>
            <a:endParaRPr lang="en-US"/>
          </a:p>
        </p:txBody>
      </p:sp>
    </p:spTree>
    <p:extLst>
      <p:ext uri="{BB962C8B-B14F-4D97-AF65-F5344CB8AC3E}">
        <p14:creationId xmlns:p14="http://schemas.microsoft.com/office/powerpoint/2010/main" val="44925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线上招募专业导游</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设立导游的验证标准</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顾客评价机制</a:t>
            </a:r>
            <a:endParaRPr lang="en-US" altLang="zh-TW"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选择盈利模式</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通过收集数据再进行数据筛选（客户兴趣）</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TW" sz="12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事後導遊評價標準（如守時，準備充足，友善等）</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各地旅游資訊</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区块链</a:t>
            </a:r>
            <a:endParaRPr lang="en-US" altLang="zh-CN" sz="900" dirty="0" smtClean="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開發及設計 </a:t>
            </a:r>
            <a:r>
              <a:rPr lang="en-US" altLang="zh-TW" sz="900" dirty="0" smtClean="0">
                <a:solidFill>
                  <a:srgbClr val="F1F3F2"/>
                </a:solidFill>
                <a:latin typeface="Lantinghei SC Extralight" charset="-122"/>
                <a:ea typeface="Lantinghei SC Extralight" charset="-122"/>
                <a:cs typeface="Lantinghei SC Extralight" charset="-122"/>
              </a:rPr>
              <a:t>APP</a:t>
            </a:r>
            <a:r>
              <a:rPr lang="zh-TW" altLang="en-US" sz="900" dirty="0" smtClean="0">
                <a:solidFill>
                  <a:srgbClr val="F1F3F2"/>
                </a:solidFill>
                <a:latin typeface="Lantinghei SC Extralight" charset="-122"/>
                <a:ea typeface="Lantinghei SC Extralight" charset="-122"/>
                <a:cs typeface="Lantinghei SC Extralight" charset="-122"/>
              </a:rPr>
              <a:t> 之成本</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旅遊視頻供應</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資金開發軟件及宣傳</a:t>
            </a: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旅行社合作，導遊招募及合約</a:t>
            </a: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人才资源</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客務管理</a:t>
            </a:r>
          </a:p>
          <a:p>
            <a:pPr marL="128588" lvl="1" indent="-128588" fontAlgn="auto">
              <a:lnSpc>
                <a:spcPct val="150000"/>
              </a:lnSpc>
              <a:spcBef>
                <a:spcPts val="0"/>
              </a:spcBef>
              <a:spcAft>
                <a:spcPts val="0"/>
              </a:spcAft>
              <a:buFont typeface="Arial" charset="0"/>
              <a:buChar char="•"/>
              <a:defRPr/>
            </a:pPr>
            <a:r>
              <a:rPr lang="en-US" altLang="zh-TW" sz="900" dirty="0" smtClean="0">
                <a:solidFill>
                  <a:schemeClr val="bg1"/>
                </a:solidFill>
                <a:latin typeface="Lantinghei SC Demibold"/>
                <a:ea typeface="Lantinghei SC Extralight" charset="-122"/>
                <a:cs typeface="Lantinghei SC Demibold"/>
              </a:rPr>
              <a:t>GPS</a:t>
            </a:r>
            <a:r>
              <a:rPr lang="zh-TW" altLang="en-US" sz="900" dirty="0" smtClean="0">
                <a:solidFill>
                  <a:schemeClr val="bg1"/>
                </a:solidFill>
                <a:latin typeface="Lantinghei SC Demibold"/>
                <a:ea typeface="Lantinghei SC Extralight" charset="-122"/>
                <a:cs typeface="Lantinghei SC Demibold"/>
              </a:rPr>
              <a:t>定位技術</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政府支持</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市场推广</a:t>
            </a:r>
            <a:endParaRPr lang="en-US" altLang="zh-TW" sz="900" dirty="0" smtClean="0">
              <a:solidFill>
                <a:schemeClr val="bg1"/>
              </a:solidFill>
              <a:latin typeface="Lantinghei SC Demibold"/>
              <a:ea typeface="Lantinghei SC Extralight" charset="-122"/>
              <a:cs typeface="Lantinghei SC Demibold"/>
            </a:endParaRPr>
          </a:p>
          <a:p>
            <a:pPr marL="128588" marR="0" lvl="1" indent="-128588" algn="l" defTabSz="914400" rtl="0" eaLnBrk="1" fontAlgn="auto" latinLnBrk="0" hangingPunct="1">
              <a:lnSpc>
                <a:spcPct val="150000"/>
              </a:lnSpc>
              <a:spcBef>
                <a:spcPts val="0"/>
              </a:spcBef>
              <a:spcAft>
                <a:spcPts val="0"/>
              </a:spcAft>
              <a:buClrTx/>
              <a:buSzTx/>
              <a:buFont typeface="Arial" charset="0"/>
              <a:buChar char="•"/>
              <a:tabLst/>
              <a:defRPr/>
            </a:pPr>
            <a:r>
              <a:rPr lang="zh-TW" altLang="en-US" sz="900" dirty="0" smtClean="0">
                <a:solidFill>
                  <a:srgbClr val="F1F3F2"/>
                </a:solidFill>
                <a:latin typeface="Lantinghei SC Extralight" charset="-122"/>
                <a:ea typeface="Lantinghei SC Extralight" charset="-122"/>
                <a:cs typeface="Lantinghei SC Extralight" charset="-122"/>
              </a:rPr>
              <a:t>完成旅遊</a:t>
            </a:r>
            <a:r>
              <a:rPr lang="zh-CN" altLang="en-US" sz="900" dirty="0" smtClean="0">
                <a:solidFill>
                  <a:srgbClr val="F1F3F2"/>
                </a:solidFill>
                <a:latin typeface="Lantinghei SC Extralight" charset="-122"/>
                <a:ea typeface="Lantinghei SC Extralight" charset="-122"/>
                <a:cs typeface="Lantinghei SC Extralight" charset="-122"/>
              </a:rPr>
              <a:t>业产业</a:t>
            </a:r>
            <a:r>
              <a:rPr lang="zh-TW" altLang="en-US" sz="900" dirty="0" smtClean="0">
                <a:solidFill>
                  <a:srgbClr val="F1F3F2"/>
                </a:solidFill>
                <a:latin typeface="Lantinghei SC Extralight" charset="-122"/>
                <a:ea typeface="Lantinghei SC Extralight" charset="-122"/>
                <a:cs typeface="Lantinghei SC Extralight" charset="-122"/>
              </a:rPr>
              <a:t>分析</a:t>
            </a:r>
            <a:r>
              <a:rPr lang="zh-CN" altLang="en-US" sz="900" dirty="0" smtClean="0">
                <a:solidFill>
                  <a:srgbClr val="F1F3F2"/>
                </a:solidFill>
                <a:latin typeface="Lantinghei SC Extralight" charset="-122"/>
                <a:ea typeface="Lantinghei SC Extralight" charset="-122"/>
                <a:cs typeface="Lantinghei SC Extralight" charset="-122"/>
              </a:rPr>
              <a:t>报告</a:t>
            </a:r>
            <a:r>
              <a:rPr lang="zh-TW" altLang="en-US" sz="900" dirty="0" smtClean="0">
                <a:solidFill>
                  <a:srgbClr val="F1F3F2"/>
                </a:solidFill>
                <a:latin typeface="Lantinghei SC Extralight" charset="-122"/>
                <a:ea typeface="Lantinghei SC Extralight" charset="-122"/>
                <a:cs typeface="Lantinghei SC Extralight" charset="-122"/>
              </a:rPr>
              <a:t>，完成</a:t>
            </a:r>
            <a:r>
              <a:rPr lang="zh-CN" altLang="en-US" sz="900" dirty="0" smtClean="0">
                <a:solidFill>
                  <a:srgbClr val="F1F3F2"/>
                </a:solidFill>
                <a:latin typeface="Lantinghei SC Extralight" charset="-122"/>
                <a:ea typeface="Lantinghei SC Extralight" charset="-122"/>
                <a:cs typeface="Lantinghei SC Extralight" charset="-122"/>
              </a:rPr>
              <a:t>网站模型</a:t>
            </a:r>
            <a:r>
              <a:rPr lang="zh-TW" altLang="en-US" sz="900" dirty="0" smtClean="0">
                <a:solidFill>
                  <a:srgbClr val="F1F3F2"/>
                </a:solidFill>
                <a:latin typeface="Lantinghei SC Extralight" charset="-122"/>
                <a:ea typeface="Lantinghei SC Extralight" charset="-122"/>
                <a:cs typeface="Lantinghei SC Extralight" charset="-122"/>
              </a:rPr>
              <a:t>。</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endParaRPr lang="en-US" altLang="zh-CN" sz="900" dirty="0" smtClean="0">
              <a:solidFill>
                <a:schemeClr val="bg1"/>
              </a:solidFill>
              <a:latin typeface="Lantinghei SC Demibold"/>
              <a:ea typeface="Lantinghei SC Extralight" charset="-122"/>
              <a:cs typeface="Lantinghei SC Demibold"/>
            </a:endParaRPr>
          </a:p>
          <a:p>
            <a:pPr marL="128588" indent="-128588">
              <a:lnSpc>
                <a:spcPct val="120000"/>
              </a:lnSpc>
              <a:buFont typeface="Arial" charset="0"/>
              <a:buChar char="•"/>
            </a:pPr>
            <a:endParaRPr lang="en-US" altLang="zh-TW" sz="1200" dirty="0" smtClean="0">
              <a:solidFill>
                <a:srgbClr val="F1F3F2"/>
              </a:solidFill>
              <a:latin typeface="Lantinghei SC Extralight" charset="-122"/>
              <a:ea typeface="Lantinghei SC Extralight" charset="-122"/>
              <a:cs typeface="Lantinghei SC Extralight" charset="-122"/>
            </a:endParaRPr>
          </a:p>
          <a:p>
            <a:endParaRPr lang="en-US" dirty="0"/>
          </a:p>
        </p:txBody>
      </p:sp>
      <p:sp>
        <p:nvSpPr>
          <p:cNvPr id="4" name="Slide Number Placeholder 3"/>
          <p:cNvSpPr>
            <a:spLocks noGrp="1"/>
          </p:cNvSpPr>
          <p:nvPr>
            <p:ph type="sldNum" sz="quarter" idx="10"/>
          </p:nvPr>
        </p:nvSpPr>
        <p:spPr/>
        <p:txBody>
          <a:bodyPr/>
          <a:lstStyle/>
          <a:p>
            <a:fld id="{BCF55017-8F17-8C4B-BBBD-30F3B1AEEB12}" type="slidenum">
              <a:rPr lang="en-US" smtClean="0"/>
              <a:t>3</a:t>
            </a:fld>
            <a:endParaRPr lang="en-US"/>
          </a:p>
        </p:txBody>
      </p:sp>
    </p:spTree>
    <p:extLst>
      <p:ext uri="{BB962C8B-B14F-4D97-AF65-F5344CB8AC3E}">
        <p14:creationId xmlns:p14="http://schemas.microsoft.com/office/powerpoint/2010/main" val="1964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2017/8/9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2017/8/9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2017/8/9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2017/8/9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2017/8/9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2017/8/9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2017/8/9</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752600"/>
            <a:ext cx="7886700" cy="1130300"/>
          </a:xfrm>
        </p:spPr>
        <p:txBody>
          <a:bodyPr anchor="ctr"/>
          <a:lstStyle/>
          <a:p>
            <a:pPr algn="ctr"/>
            <a:r>
              <a:rPr lang="zh-CN" altLang="en-US" b="1" dirty="0" smtClean="0">
                <a:solidFill>
                  <a:schemeClr val="bg1"/>
                </a:solidFill>
              </a:rPr>
              <a:t>游吧 </a:t>
            </a:r>
            <a:r>
              <a:rPr lang="en-US" altLang="zh-CN" b="1" dirty="0" err="1" smtClean="0">
                <a:solidFill>
                  <a:schemeClr val="bg1"/>
                </a:solidFill>
              </a:rPr>
              <a:t>YouBar</a:t>
            </a:r>
            <a:endParaRPr lang="en-US" b="1" dirty="0">
              <a:solidFill>
                <a:schemeClr val="bg1"/>
              </a:solidFill>
            </a:endParaRPr>
          </a:p>
        </p:txBody>
      </p:sp>
      <p:sp>
        <p:nvSpPr>
          <p:cNvPr id="3" name="Text Placeholder 2"/>
          <p:cNvSpPr>
            <a:spLocks noGrp="1"/>
          </p:cNvSpPr>
          <p:nvPr>
            <p:ph type="body" idx="1"/>
          </p:nvPr>
        </p:nvSpPr>
        <p:spPr>
          <a:xfrm>
            <a:off x="623888" y="3098800"/>
            <a:ext cx="7886700" cy="1125538"/>
          </a:xfrm>
        </p:spPr>
        <p:txBody>
          <a:bodyPr/>
          <a:lstStyle/>
          <a:p>
            <a:pPr algn="ctr"/>
            <a:r>
              <a:rPr lang="zh-CN" altLang="en-US" sz="3600" dirty="0" smtClean="0">
                <a:solidFill>
                  <a:schemeClr val="bg1"/>
                </a:solidFill>
              </a:rPr>
              <a:t>旅游组</a:t>
            </a:r>
            <a:endParaRPr lang="en-US" sz="3600" dirty="0">
              <a:solidFill>
                <a:schemeClr val="bg1"/>
              </a:solidFill>
            </a:endParaRPr>
          </a:p>
        </p:txBody>
      </p:sp>
      <p:cxnSp>
        <p:nvCxnSpPr>
          <p:cNvPr id="5" name="Straight Connector 4"/>
          <p:cNvCxnSpPr/>
          <p:nvPr/>
        </p:nvCxnSpPr>
        <p:spPr bwMode="auto">
          <a:xfrm>
            <a:off x="2070100" y="2921000"/>
            <a:ext cx="5105400" cy="0"/>
          </a:xfrm>
          <a:prstGeom prst="line">
            <a:avLst/>
          </a:prstGeom>
          <a:solidFill>
            <a:schemeClr val="accent1"/>
          </a:solidFill>
          <a:ln w="762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313714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4642340" y="793816"/>
            <a:ext cx="3016180" cy="1386673"/>
          </a:xfrm>
          <a:prstGeom prst="roundRect">
            <a:avLst/>
          </a:prstGeom>
          <a:solidFill>
            <a:srgbClr val="F7BC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zh-CN" altLang="en-US" sz="4000" dirty="0" smtClean="0"/>
              <a:t>逻辑模型 </a:t>
            </a:r>
            <a:r>
              <a:rPr lang="en-US" altLang="zh-CN" sz="4000" dirty="0" smtClean="0"/>
              <a:t>4.0</a:t>
            </a:r>
            <a:endParaRPr kumimoji="0" lang="en-US" sz="4000" b="0" i="0" u="none" strike="noStrike" cap="none" normalizeH="0" baseline="0" dirty="0">
              <a:ln>
                <a:noFill/>
              </a:ln>
              <a:solidFill>
                <a:schemeClr val="tx1"/>
              </a:solidFill>
              <a:effectLst/>
            </a:endParaRPr>
          </a:p>
        </p:txBody>
      </p:sp>
      <p:sp>
        <p:nvSpPr>
          <p:cNvPr id="3" name="Rounded Rectangle 2"/>
          <p:cNvSpPr/>
          <p:nvPr/>
        </p:nvSpPr>
        <p:spPr bwMode="auto">
          <a:xfrm>
            <a:off x="1294565" y="2473565"/>
            <a:ext cx="3016180" cy="1386673"/>
          </a:xfrm>
          <a:prstGeom prst="roundRect">
            <a:avLst/>
          </a:prstGeom>
          <a:solidFill>
            <a:srgbClr val="F7BC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en-US" altLang="zh-CN" sz="4000" b="0" i="0" u="none" strike="noStrike" cap="none" normalizeH="0" baseline="0" dirty="0" smtClean="0">
                <a:ln>
                  <a:noFill/>
                </a:ln>
                <a:solidFill>
                  <a:schemeClr val="tx1"/>
                </a:solidFill>
                <a:effectLst/>
                <a:latin typeface="Calibri" charset="0"/>
                <a:ea typeface="宋体" charset="-122"/>
              </a:rPr>
              <a:t>Wiki</a:t>
            </a:r>
            <a:r>
              <a:rPr kumimoji="0" lang="zh-CN" altLang="en-US" sz="4000" b="0" i="0" u="none" strike="noStrike" cap="none" normalizeH="0" baseline="0" dirty="0" smtClean="0">
                <a:ln>
                  <a:noFill/>
                </a:ln>
                <a:solidFill>
                  <a:schemeClr val="tx1"/>
                </a:solidFill>
                <a:effectLst/>
                <a:latin typeface="Calibri" charset="0"/>
                <a:ea typeface="宋体" charset="-122"/>
              </a:rPr>
              <a:t> 更新</a:t>
            </a:r>
            <a:endParaRPr kumimoji="0" lang="en-US" sz="4000" b="0" i="0" u="none" strike="noStrike" cap="none" normalizeH="0" baseline="0" dirty="0">
              <a:ln>
                <a:noFill/>
              </a:ln>
              <a:solidFill>
                <a:schemeClr val="tx1"/>
              </a:solidFill>
              <a:effectLst/>
              <a:latin typeface="Calibri" charset="0"/>
              <a:ea typeface="宋体" charset="-122"/>
            </a:endParaRPr>
          </a:p>
        </p:txBody>
      </p:sp>
      <p:sp>
        <p:nvSpPr>
          <p:cNvPr id="4" name="Rounded Rectangle 3"/>
          <p:cNvSpPr/>
          <p:nvPr/>
        </p:nvSpPr>
        <p:spPr bwMode="auto">
          <a:xfrm>
            <a:off x="4642340" y="2473565"/>
            <a:ext cx="3016180" cy="1386673"/>
          </a:xfrm>
          <a:prstGeom prst="roundRect">
            <a:avLst/>
          </a:prstGeom>
          <a:solidFill>
            <a:srgbClr val="F7BC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en-US" altLang="zh-CN" sz="4000" b="0" i="0" u="none" strike="noStrike" cap="none" normalizeH="0" baseline="0" dirty="0" err="1" smtClean="0">
                <a:ln>
                  <a:noFill/>
                </a:ln>
                <a:solidFill>
                  <a:schemeClr val="tx1"/>
                </a:solidFill>
                <a:effectLst/>
                <a:latin typeface="Calibri" charset="0"/>
                <a:ea typeface="宋体" charset="-122"/>
              </a:rPr>
              <a:t>Worktile</a:t>
            </a:r>
            <a:endParaRPr kumimoji="0" lang="en-US" altLang="zh-CN" sz="4000" b="0" i="0" u="none" strike="noStrike" cap="none" normalizeH="0" baseline="0" dirty="0" smtClean="0">
              <a:ln>
                <a:noFill/>
              </a:ln>
              <a:solidFill>
                <a:schemeClr val="tx1"/>
              </a:solidFill>
              <a:effectLst/>
              <a:latin typeface="Calibri" charset="0"/>
              <a:ea typeface="宋体" charset="-122"/>
            </a:endParaRPr>
          </a:p>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4000" b="0" i="0" u="none" strike="noStrike" cap="none" normalizeH="0" baseline="0" dirty="0" smtClean="0">
                <a:ln>
                  <a:noFill/>
                </a:ln>
                <a:solidFill>
                  <a:schemeClr val="tx1"/>
                </a:solidFill>
                <a:effectLst/>
                <a:latin typeface="Calibri" charset="0"/>
                <a:ea typeface="宋体" charset="-122"/>
              </a:rPr>
              <a:t>架构</a:t>
            </a:r>
            <a:endParaRPr kumimoji="0" lang="en-US" sz="4000" b="0" i="0" u="none" strike="noStrike" cap="none" normalizeH="0" baseline="0" dirty="0">
              <a:ln>
                <a:noFill/>
              </a:ln>
              <a:solidFill>
                <a:schemeClr val="tx1"/>
              </a:solidFill>
              <a:effectLst/>
              <a:latin typeface="Calibri" charset="0"/>
              <a:ea typeface="宋体" charset="-122"/>
            </a:endParaRPr>
          </a:p>
        </p:txBody>
      </p:sp>
      <p:sp>
        <p:nvSpPr>
          <p:cNvPr id="5" name="Rounded Rectangle 4"/>
          <p:cNvSpPr/>
          <p:nvPr/>
        </p:nvSpPr>
        <p:spPr bwMode="auto">
          <a:xfrm>
            <a:off x="1294565" y="793817"/>
            <a:ext cx="3016180" cy="1386673"/>
          </a:xfrm>
          <a:prstGeom prst="roundRect">
            <a:avLst/>
          </a:prstGeom>
          <a:solidFill>
            <a:srgbClr val="F7BC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4000" b="0" i="0" u="none" strike="noStrike" cap="none" normalizeH="0" baseline="0" dirty="0" smtClean="0">
                <a:ln>
                  <a:noFill/>
                </a:ln>
                <a:solidFill>
                  <a:schemeClr val="tx1"/>
                </a:solidFill>
                <a:effectLst/>
                <a:latin typeface="Calibri" charset="0"/>
                <a:ea typeface="宋体" charset="-122"/>
              </a:rPr>
              <a:t>产业分析</a:t>
            </a:r>
            <a:endParaRPr kumimoji="0" lang="en-US" sz="4000" b="0" i="0" u="none" strike="noStrike" cap="none" normalizeH="0" baseline="0" dirty="0">
              <a:ln>
                <a:noFill/>
              </a:ln>
              <a:solidFill>
                <a:schemeClr val="tx1"/>
              </a:solidFill>
              <a:effectLst/>
              <a:latin typeface="Calibri" charset="0"/>
              <a:ea typeface="宋体" charset="-122"/>
            </a:endParaRPr>
          </a:p>
        </p:txBody>
      </p:sp>
    </p:spTree>
    <p:extLst>
      <p:ext uri="{BB962C8B-B14F-4D97-AF65-F5344CB8AC3E}">
        <p14:creationId xmlns:p14="http://schemas.microsoft.com/office/powerpoint/2010/main" val="314767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358290" y="1258087"/>
            <a:ext cx="7519087" cy="3260102"/>
            <a:chOff x="1788158" y="1716959"/>
            <a:chExt cx="8453113" cy="4346802"/>
          </a:xfrm>
        </p:grpSpPr>
        <p:grpSp>
          <p:nvGrpSpPr>
            <p:cNvPr id="7" name="组合 6"/>
            <p:cNvGrpSpPr/>
            <p:nvPr/>
          </p:nvGrpSpPr>
          <p:grpSpPr>
            <a:xfrm>
              <a:off x="1788158" y="1717895"/>
              <a:ext cx="8453113"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5" name="矩形 24"/>
              <p:cNvSpPr/>
              <p:nvPr/>
            </p:nvSpPr>
            <p:spPr>
              <a:xfrm>
                <a:off x="5890549"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4" name="矩形 23"/>
              <p:cNvSpPr/>
              <p:nvPr/>
            </p:nvSpPr>
            <p:spPr>
              <a:xfrm>
                <a:off x="3848389" y="1717895"/>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6" name="矩形 5"/>
              <p:cNvSpPr/>
              <p:nvPr/>
            </p:nvSpPr>
            <p:spPr>
              <a:xfrm>
                <a:off x="1788160" y="1717896"/>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9" name="直角三角形 8"/>
            <p:cNvSpPr/>
            <p:nvPr/>
          </p:nvSpPr>
          <p:spPr>
            <a:xfrm rot="5400000" flipV="1">
              <a:off x="3377222"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7" name="直角三角形 26"/>
            <p:cNvSpPr/>
            <p:nvPr/>
          </p:nvSpPr>
          <p:spPr>
            <a:xfrm rot="5400000" flipV="1">
              <a:off x="5522586"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8" name="直角三角形 27"/>
            <p:cNvSpPr/>
            <p:nvPr/>
          </p:nvSpPr>
          <p:spPr>
            <a:xfrm rot="5400000" flipV="1">
              <a:off x="7600819"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8" name="Rounded Rectangle 7"/>
          <p:cNvSpPr/>
          <p:nvPr/>
        </p:nvSpPr>
        <p:spPr>
          <a:xfrm>
            <a:off x="1266928" y="715956"/>
            <a:ext cx="7701812"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4" name="Rounded Rectangle 3"/>
          <p:cNvSpPr/>
          <p:nvPr/>
        </p:nvSpPr>
        <p:spPr>
          <a:xfrm>
            <a:off x="1266928" y="116554"/>
            <a:ext cx="7701812" cy="535382"/>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rgbClr val="F1F3F2"/>
              </a:solidFill>
              <a:latin typeface="Lantinghei SC Demibold" charset="-122"/>
              <a:ea typeface="Lantinghei SC Demibold" charset="-122"/>
              <a:cs typeface="Lantinghei SC Demibold" charset="-122"/>
            </a:endParaRPr>
          </a:p>
        </p:txBody>
      </p:sp>
      <p:sp>
        <p:nvSpPr>
          <p:cNvPr id="16" name="Rounded Rectangle 15"/>
          <p:cNvSpPr/>
          <p:nvPr/>
        </p:nvSpPr>
        <p:spPr>
          <a:xfrm>
            <a:off x="1266927" y="4562403"/>
            <a:ext cx="7701813"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18" name="Rounded Rectangle 7"/>
          <p:cNvSpPr/>
          <p:nvPr/>
        </p:nvSpPr>
        <p:spPr>
          <a:xfrm>
            <a:off x="1266928" y="709779"/>
            <a:ext cx="1015096"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目标</a:t>
            </a:r>
            <a:endParaRPr lang="en-US" sz="2100" b="1" dirty="0">
              <a:solidFill>
                <a:srgbClr val="F1F3F2"/>
              </a:solidFill>
              <a:latin typeface="Lantinghei SC Demibold" charset="-122"/>
              <a:ea typeface="Lantinghei SC Demibold" charset="-122"/>
              <a:cs typeface="Lantinghei SC Demibold" charset="-122"/>
            </a:endParaRPr>
          </a:p>
        </p:txBody>
      </p:sp>
      <p:sp>
        <p:nvSpPr>
          <p:cNvPr id="19" name="Rounded Rectangle 7"/>
          <p:cNvSpPr/>
          <p:nvPr/>
        </p:nvSpPr>
        <p:spPr>
          <a:xfrm>
            <a:off x="1266927" y="116554"/>
            <a:ext cx="1015097"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背景</a:t>
            </a:r>
            <a:endParaRPr lang="en-US" sz="2100" b="1" dirty="0">
              <a:solidFill>
                <a:srgbClr val="F1F3F2"/>
              </a:solidFill>
              <a:latin typeface="Lantinghei SC Demibold" charset="-122"/>
              <a:ea typeface="Lantinghei SC Demibold" charset="-122"/>
              <a:cs typeface="Lantinghei SC Demibold" charset="-122"/>
            </a:endParaRPr>
          </a:p>
        </p:txBody>
      </p:sp>
      <p:sp>
        <p:nvSpPr>
          <p:cNvPr id="22" name="Rounded Rectangle 7"/>
          <p:cNvSpPr/>
          <p:nvPr/>
        </p:nvSpPr>
        <p:spPr>
          <a:xfrm>
            <a:off x="1287984" y="4562403"/>
            <a:ext cx="1376641"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外部因素</a:t>
            </a:r>
            <a:endParaRPr lang="en-US" sz="2100" b="1" dirty="0">
              <a:solidFill>
                <a:srgbClr val="F1F3F2"/>
              </a:solidFill>
              <a:latin typeface="Lantinghei SC Demibold" charset="-122"/>
              <a:ea typeface="Lantinghei SC Demibold" charset="-122"/>
              <a:cs typeface="Lantinghei SC Demibold" charset="-122"/>
            </a:endParaRPr>
          </a:p>
        </p:txBody>
      </p:sp>
      <p:sp>
        <p:nvSpPr>
          <p:cNvPr id="50" name="任意多边形 49"/>
          <p:cNvSpPr/>
          <p:nvPr/>
        </p:nvSpPr>
        <p:spPr>
          <a:xfrm rot="16200000" flipV="1">
            <a:off x="-1806680" y="1802839"/>
            <a:ext cx="4695179" cy="108228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51" name="任意多边形 50"/>
          <p:cNvSpPr/>
          <p:nvPr/>
        </p:nvSpPr>
        <p:spPr>
          <a:xfrm rot="16200000" flipV="1">
            <a:off x="-1857786" y="2200057"/>
            <a:ext cx="4797389" cy="108228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cxnSp>
        <p:nvCxnSpPr>
          <p:cNvPr id="52" name="直接连接符 51"/>
          <p:cNvCxnSpPr/>
          <p:nvPr/>
        </p:nvCxnSpPr>
        <p:spPr>
          <a:xfrm rot="16200000" flipV="1">
            <a:off x="-336633" y="485640"/>
            <a:ext cx="1814306" cy="827403"/>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089" y="889256"/>
            <a:ext cx="553998" cy="3661181"/>
          </a:xfrm>
          <a:prstGeom prst="rect">
            <a:avLst/>
          </a:prstGeom>
          <a:noFill/>
        </p:spPr>
        <p:txBody>
          <a:bodyPr vert="eaVert" wrap="square" rtlCol="0">
            <a:spAutoFit/>
          </a:bodyPr>
          <a:lstStyle/>
          <a:p>
            <a:pPr algn="ctr"/>
            <a:r>
              <a:rPr lang="zh-CN" altLang="en-US" sz="2400" b="1" dirty="0" smtClean="0">
                <a:solidFill>
                  <a:srgbClr val="F1F3F2"/>
                </a:solidFill>
                <a:latin typeface="Lantinghei SC Demibold" charset="-122"/>
                <a:ea typeface="Lantinghei SC Demibold" charset="-122"/>
                <a:cs typeface="Lantinghei SC Demibold" charset="-122"/>
              </a:rPr>
              <a:t> </a:t>
            </a:r>
            <a:r>
              <a:rPr lang="en-US" altLang="zh-CN" sz="2400" b="1" dirty="0" err="1" smtClean="0">
                <a:solidFill>
                  <a:srgbClr val="F1F3F2"/>
                </a:solidFill>
                <a:latin typeface="Lantinghei SC Demibold" charset="-122"/>
                <a:ea typeface="Lantinghei SC Demibold" charset="-122"/>
                <a:cs typeface="Lantinghei SC Demibold" charset="-122"/>
              </a:rPr>
              <a:t>YouBar</a:t>
            </a:r>
            <a:r>
              <a:rPr lang="zh-CN" altLang="en-US" sz="2400" b="1" dirty="0" smtClean="0">
                <a:solidFill>
                  <a:srgbClr val="F1F3F2"/>
                </a:solidFill>
                <a:latin typeface="Lantinghei SC Demibold" charset="-122"/>
                <a:ea typeface="Lantinghei SC Demibold" charset="-122"/>
                <a:cs typeface="Lantinghei SC Demibold" charset="-122"/>
              </a:rPr>
              <a:t> 逻辑</a:t>
            </a:r>
            <a:r>
              <a:rPr lang="zh-CN" altLang="en-US" sz="2400" b="1" dirty="0">
                <a:solidFill>
                  <a:srgbClr val="F1F3F2"/>
                </a:solidFill>
                <a:latin typeface="Lantinghei SC Demibold" charset="-122"/>
                <a:ea typeface="Lantinghei SC Demibold" charset="-122"/>
                <a:cs typeface="Lantinghei SC Demibold" charset="-122"/>
              </a:rPr>
              <a:t>模型</a:t>
            </a:r>
          </a:p>
        </p:txBody>
      </p:sp>
      <p:sp>
        <p:nvSpPr>
          <p:cNvPr id="31" name="Rectangle 11"/>
          <p:cNvSpPr/>
          <p:nvPr/>
        </p:nvSpPr>
        <p:spPr>
          <a:xfrm>
            <a:off x="7108440" y="1760532"/>
            <a:ext cx="1855797" cy="1754326"/>
          </a:xfrm>
          <a:prstGeom prst="rect">
            <a:avLst/>
          </a:prstGeom>
        </p:spPr>
        <p:txBody>
          <a:bodyPr wrap="square">
            <a:spAutoFit/>
          </a:bodyPr>
          <a:lstStyle/>
          <a:p>
            <a:pPr marL="128588" lvl="1"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参</a:t>
            </a:r>
            <a:r>
              <a:rPr lang="zh-TW" altLang="en-US" sz="900" dirty="0" smtClean="0">
                <a:solidFill>
                  <a:srgbClr val="F1F3F2"/>
                </a:solidFill>
                <a:latin typeface="Lantinghei SC Extralight" charset="-122"/>
                <a:ea typeface="Lantinghei SC Extralight" charset="-122"/>
                <a:cs typeface="Lantinghei SC Extralight" charset="-122"/>
              </a:rPr>
              <a:t>考</a:t>
            </a:r>
            <a:r>
              <a:rPr lang="zh-CN" altLang="en-US" sz="900" dirty="0" smtClean="0">
                <a:solidFill>
                  <a:srgbClr val="F1F3F2"/>
                </a:solidFill>
                <a:latin typeface="Lantinghei SC Extralight" charset="-122"/>
                <a:ea typeface="Lantinghei SC Extralight" charset="-122"/>
                <a:cs typeface="Lantinghei SC Extralight" charset="-122"/>
              </a:rPr>
              <a:t>文献和相关产业分析报告的数据整合和输入</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课程知识的吸取与运用</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en-US" altLang="zh-CN" sz="900" dirty="0">
                <a:solidFill>
                  <a:srgbClr val="F1F3F2"/>
                </a:solidFill>
                <a:latin typeface="Lantinghei SC Extralight" charset="-122"/>
                <a:ea typeface="Lantinghei SC Extralight" charset="-122"/>
                <a:cs typeface="Lantinghei SC Extralight" charset="-122"/>
              </a:rPr>
              <a:t> </a:t>
            </a:r>
            <a:r>
              <a:rPr lang="zh-TW" altLang="en-US" sz="900" dirty="0" smtClean="0">
                <a:solidFill>
                  <a:schemeClr val="bg1"/>
                </a:solidFill>
                <a:latin typeface="Lantinghei SC Demibold"/>
                <a:ea typeface="Lantinghei SC Extralight" charset="-122"/>
                <a:cs typeface="Lantinghei SC Demibold"/>
              </a:rPr>
              <a:t>其他</a:t>
            </a:r>
            <a:r>
              <a:rPr lang="zh-CN" altLang="en-US" sz="900" dirty="0" smtClean="0">
                <a:solidFill>
                  <a:schemeClr val="bg1"/>
                </a:solidFill>
                <a:latin typeface="Lantinghei SC Demibold"/>
                <a:ea typeface="Lantinghei SC Extralight" charset="-122"/>
                <a:cs typeface="Lantinghei SC Demibold"/>
              </a:rPr>
              <a:t>创业</a:t>
            </a:r>
            <a:r>
              <a:rPr lang="zh-TW" altLang="en-US" sz="900" dirty="0" smtClean="0">
                <a:solidFill>
                  <a:schemeClr val="bg1"/>
                </a:solidFill>
                <a:latin typeface="Lantinghei SC Demibold"/>
                <a:ea typeface="Lantinghei SC Extralight" charset="-122"/>
                <a:cs typeface="Lantinghei SC Demibold"/>
              </a:rPr>
              <a:t>小組</a:t>
            </a:r>
            <a:r>
              <a:rPr lang="zh-CN" altLang="en-US" sz="900" dirty="0" smtClean="0">
                <a:solidFill>
                  <a:schemeClr val="bg1"/>
                </a:solidFill>
                <a:latin typeface="Lantinghei SC Demibold"/>
                <a:ea typeface="Lantinghei SC Extralight" charset="-122"/>
                <a:cs typeface="Lantinghei SC Demibold"/>
              </a:rPr>
              <a:t>及工作人员</a:t>
            </a:r>
            <a:r>
              <a:rPr lang="zh-TW" altLang="en-US" sz="900" dirty="0" smtClean="0">
                <a:solidFill>
                  <a:schemeClr val="bg1"/>
                </a:solidFill>
                <a:latin typeface="Lantinghei SC Demibold"/>
                <a:ea typeface="Lantinghei SC Extralight" charset="-122"/>
                <a:cs typeface="Lantinghei SC Demibold"/>
              </a:rPr>
              <a:t>的</a:t>
            </a:r>
            <a:r>
              <a:rPr lang="zh-CN" altLang="en-US" sz="900" dirty="0" smtClean="0">
                <a:solidFill>
                  <a:schemeClr val="bg1"/>
                </a:solidFill>
                <a:latin typeface="Lantinghei SC Demibold"/>
                <a:ea typeface="Lantinghei SC Extralight" charset="-122"/>
                <a:cs typeface="Lantinghei SC Demibold"/>
              </a:rPr>
              <a:t>合作</a:t>
            </a:r>
            <a:endParaRPr lang="en-US" altLang="zh-CN" sz="900" dirty="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r>
              <a:rPr lang="zh-CN" altLang="en-US" sz="900" dirty="0" smtClean="0">
                <a:solidFill>
                  <a:schemeClr val="bg1"/>
                </a:solidFill>
                <a:latin typeface="Lantinghei SC Demibold"/>
                <a:ea typeface="Lantinghei SC Extralight" charset="-122"/>
                <a:cs typeface="Lantinghei SC Demibold"/>
              </a:rPr>
              <a:t>本小组人员时间，人力和专业知识</a:t>
            </a:r>
            <a:endParaRPr lang="en-US" altLang="zh-CN" sz="900" dirty="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r>
              <a:rPr lang="zh-CN" altLang="en-US" sz="900" dirty="0" smtClean="0">
                <a:solidFill>
                  <a:schemeClr val="bg1"/>
                </a:solidFill>
                <a:latin typeface="Lantinghei SC Demibold"/>
                <a:ea typeface="Lantinghei SC Extralight" charset="-122"/>
                <a:cs typeface="Lantinghei SC Demibold"/>
              </a:rPr>
              <a:t>公司参观的启发和创意分享</a:t>
            </a:r>
            <a:endParaRPr lang="en-US" altLang="zh-CN" sz="900" dirty="0" smtClean="0">
              <a:solidFill>
                <a:schemeClr val="bg1"/>
              </a:solidFill>
              <a:latin typeface="Lantinghei SC Demibold"/>
              <a:ea typeface="Lantinghei SC Extralight" charset="-122"/>
              <a:cs typeface="Lantinghei SC Demibold"/>
            </a:endParaRPr>
          </a:p>
        </p:txBody>
      </p:sp>
      <p:sp>
        <p:nvSpPr>
          <p:cNvPr id="34" name="TextBox 12"/>
          <p:cNvSpPr txBox="1"/>
          <p:nvPr/>
        </p:nvSpPr>
        <p:spPr>
          <a:xfrm>
            <a:off x="5134393" y="1784138"/>
            <a:ext cx="1957487" cy="1754326"/>
          </a:xfrm>
          <a:prstGeom prst="rect">
            <a:avLst/>
          </a:prstGeom>
          <a:noFill/>
        </p:spPr>
        <p:txBody>
          <a:bodyPr wrap="square" rtlCol="0">
            <a:spAutoFit/>
          </a:bodyPr>
          <a:lstStyle/>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建立创业产业报告大纲</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参观前沿科技</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小组“认知”讨论</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分析整理参考文献</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小组分工</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en-US" altLang="zh-CN" sz="900" dirty="0" err="1" smtClean="0">
                <a:solidFill>
                  <a:srgbClr val="F1F3F2"/>
                </a:solidFill>
                <a:latin typeface="Lantinghei SC Extralight" charset="-122"/>
                <a:ea typeface="Lantinghei SC Extralight" charset="-122"/>
                <a:cs typeface="Lantinghei SC Extralight" charset="-122"/>
              </a:rPr>
              <a:t>Worktile</a:t>
            </a:r>
            <a:r>
              <a:rPr lang="zh-CN" altLang="en-US" sz="900" dirty="0" smtClean="0">
                <a:solidFill>
                  <a:srgbClr val="F1F3F2"/>
                </a:solidFill>
                <a:latin typeface="Lantinghei SC Extralight" charset="-122"/>
                <a:ea typeface="Lantinghei SC Extralight" charset="-122"/>
                <a:cs typeface="Lantinghei SC Extralight" charset="-122"/>
              </a:rPr>
              <a:t> 分项</a:t>
            </a:r>
            <a:r>
              <a:rPr lang="zh-CN" altLang="en-US" sz="900" dirty="0" smtClean="0">
                <a:solidFill>
                  <a:srgbClr val="F1F3F2"/>
                </a:solidFill>
                <a:latin typeface="Lantinghei SC Extralight" charset="-122"/>
                <a:ea typeface="Lantinghei SC Extralight" charset="-122"/>
                <a:cs typeface="Lantinghei SC Extralight" charset="-122"/>
              </a:rPr>
              <a:t>确定</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进行报告审稿</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持续跟新逻辑模型跟</a:t>
            </a:r>
            <a:r>
              <a:rPr lang="en-US" altLang="zh-TW" sz="900" dirty="0">
                <a:solidFill>
                  <a:srgbClr val="F1F3F2"/>
                </a:solidFill>
                <a:latin typeface="Lantinghei SC Extralight" charset="-122"/>
                <a:ea typeface="Lantinghei SC Extralight" charset="-122"/>
                <a:cs typeface="Lantinghei SC Extralight" charset="-122"/>
              </a:rPr>
              <a:t>wiki</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35" name="TextBox 25"/>
          <p:cNvSpPr txBox="1"/>
          <p:nvPr/>
        </p:nvSpPr>
        <p:spPr>
          <a:xfrm>
            <a:off x="3417522" y="1782898"/>
            <a:ext cx="1728706" cy="1962076"/>
          </a:xfrm>
          <a:prstGeom prst="rect">
            <a:avLst/>
          </a:prstGeom>
          <a:noFill/>
          <a:ln>
            <a:noFill/>
          </a:ln>
        </p:spPr>
        <p:txBody>
          <a:bodyPr wrap="square" rtlCol="0">
            <a:spAutoFit/>
          </a:bodyPr>
          <a:lstStyle/>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小组讨论</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课程知识吸收与运用</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图书馆，网络，知乎资源收集</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每日心得，自我测评</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与老师，助教沟通</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跟其他组的交流</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晨报分享中逻辑模型版块的问题</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36" name="TextBox 27"/>
          <p:cNvSpPr txBox="1"/>
          <p:nvPr/>
        </p:nvSpPr>
        <p:spPr>
          <a:xfrm>
            <a:off x="1460844" y="1793259"/>
            <a:ext cx="1618201" cy="1131079"/>
          </a:xfrm>
          <a:prstGeom prst="rect">
            <a:avLst/>
          </a:prstGeom>
          <a:noFill/>
        </p:spPr>
        <p:txBody>
          <a:bodyPr wrap="square" rtlCol="0">
            <a:spAutoFit/>
          </a:bodyPr>
          <a:lstStyle/>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形成旅游业产业报告。</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把</a:t>
            </a:r>
            <a:r>
              <a:rPr lang="zh-CN" altLang="en-US" sz="900" dirty="0" smtClean="0">
                <a:solidFill>
                  <a:srgbClr val="F1F3F2"/>
                </a:solidFill>
                <a:latin typeface="Lantinghei SC Extralight" charset="-122"/>
                <a:ea typeface="Lantinghei SC Extralight" charset="-122"/>
                <a:cs typeface="Lantinghei SC Extralight" charset="-122"/>
              </a:rPr>
              <a:t>课程知识运用到产业报告的编写中</a:t>
            </a:r>
            <a:r>
              <a:rPr lang="zh-TW" altLang="en-US" sz="900" dirty="0">
                <a:solidFill>
                  <a:srgbClr val="F1F3F2"/>
                </a:solidFill>
                <a:latin typeface="Lantinghei SC Extralight" charset="-122"/>
                <a:ea typeface="Lantinghei SC Extralight" charset="-122"/>
                <a:cs typeface="Lantinghei SC Extralight" charset="-122"/>
              </a:rPr>
              <a:t> </a:t>
            </a:r>
            <a:r>
              <a:rPr lang="zh-CN" altLang="en-US" sz="900" dirty="0" smtClean="0">
                <a:solidFill>
                  <a:srgbClr val="F1F3F2"/>
                </a:solidFill>
                <a:latin typeface="Lantinghei SC Extralight" charset="-122"/>
                <a:ea typeface="Lantinghei SC Extralight" charset="-122"/>
                <a:cs typeface="Lantinghei SC Extralight" charset="-122"/>
              </a:rPr>
              <a:t>。</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利用逻辑</a:t>
            </a:r>
            <a:r>
              <a:rPr lang="zh-CN" altLang="en-US" sz="900" dirty="0" smtClean="0">
                <a:solidFill>
                  <a:srgbClr val="F1F3F2"/>
                </a:solidFill>
                <a:latin typeface="Lantinghei SC Extralight" charset="-122"/>
                <a:ea typeface="Lantinghei SC Extralight" charset="-122"/>
                <a:cs typeface="Lantinghei SC Extralight" charset="-122"/>
              </a:rPr>
              <a:t>模型，</a:t>
            </a:r>
            <a:r>
              <a:rPr lang="zh-CN" altLang="en-US" sz="900" dirty="0" smtClean="0">
                <a:solidFill>
                  <a:srgbClr val="F1F3F2"/>
                </a:solidFill>
                <a:latin typeface="Lantinghei SC Extralight" charset="-122"/>
                <a:ea typeface="Lantinghei SC Extralight" charset="-122"/>
                <a:cs typeface="Lantinghei SC Extralight" charset="-122"/>
              </a:rPr>
              <a:t>解决其他</a:t>
            </a:r>
            <a:r>
              <a:rPr lang="zh-CN" altLang="en-US" sz="900" dirty="0" smtClean="0">
                <a:solidFill>
                  <a:srgbClr val="F1F3F2"/>
                </a:solidFill>
                <a:latin typeface="Lantinghei SC Extralight" charset="-122"/>
                <a:ea typeface="Lantinghei SC Extralight" charset="-122"/>
                <a:cs typeface="Lantinghei SC Extralight" charset="-122"/>
              </a:rPr>
              <a:t>问题。</a:t>
            </a:r>
            <a:endParaRPr lang="zh-TW" altLang="en-US" sz="900" dirty="0">
              <a:solidFill>
                <a:srgbClr val="F1F3F2"/>
              </a:solidFill>
              <a:latin typeface="Lantinghei SC Extralight" charset="-122"/>
              <a:ea typeface="Lantinghei SC Extralight" charset="-122"/>
              <a:cs typeface="Lantinghei SC Extralight" charset="-122"/>
            </a:endParaRPr>
          </a:p>
        </p:txBody>
      </p:sp>
      <p:sp>
        <p:nvSpPr>
          <p:cNvPr id="38" name="TextBox 25"/>
          <p:cNvSpPr txBox="1"/>
          <p:nvPr/>
        </p:nvSpPr>
        <p:spPr>
          <a:xfrm>
            <a:off x="2022921" y="137893"/>
            <a:ext cx="6644995" cy="507831"/>
          </a:xfrm>
          <a:prstGeom prst="rect">
            <a:avLst/>
          </a:prstGeom>
          <a:noFill/>
        </p:spPr>
        <p:txBody>
          <a:bodyPr wrap="square" rtlCol="0">
            <a:spAutoFit/>
          </a:bodyPr>
          <a:lstStyle/>
          <a:p>
            <a:r>
              <a:rPr lang="zh-TW" altLang="en-US" sz="900" b="1" dirty="0">
                <a:solidFill>
                  <a:srgbClr val="F1F3F2"/>
                </a:solidFill>
                <a:latin typeface="Lantinghei SC Extralight" charset="-122"/>
                <a:ea typeface="Lantinghei SC Extralight" charset="-122"/>
                <a:cs typeface="Lantinghei SC Extralight" charset="-122"/>
              </a:rPr>
              <a:t>宏观：</a:t>
            </a:r>
            <a:r>
              <a:rPr lang="en-US" altLang="zh-TW" sz="900" b="1" dirty="0">
                <a:solidFill>
                  <a:srgbClr val="F1F3F2"/>
                </a:solidFill>
                <a:latin typeface="Lantinghei SC Extralight" charset="-122"/>
                <a:ea typeface="Lantinghei SC Extralight" charset="-122"/>
                <a:cs typeface="Lantinghei SC Extralight" charset="-122"/>
              </a:rPr>
              <a:t>2016</a:t>
            </a:r>
            <a:r>
              <a:rPr lang="zh-TW" altLang="en-US" sz="900" b="1" dirty="0">
                <a:solidFill>
                  <a:srgbClr val="F1F3F2"/>
                </a:solidFill>
                <a:latin typeface="Lantinghei SC Extralight" charset="-122"/>
                <a:ea typeface="Lantinghei SC Extralight" charset="-122"/>
                <a:cs typeface="Lantinghei SC Extralight" charset="-122"/>
              </a:rPr>
              <a:t>年中国在线旅游市场交易规模约</a:t>
            </a:r>
            <a:r>
              <a:rPr lang="en-US" altLang="zh-TW" sz="900" b="1" dirty="0">
                <a:solidFill>
                  <a:srgbClr val="F1F3F2"/>
                </a:solidFill>
                <a:latin typeface="Lantinghei SC Extralight" charset="-122"/>
                <a:ea typeface="Lantinghei SC Extralight" charset="-122"/>
                <a:cs typeface="Lantinghei SC Extralight" charset="-122"/>
              </a:rPr>
              <a:t>6</a:t>
            </a:r>
            <a:r>
              <a:rPr lang="zh-TW" altLang="en-US" sz="900" b="1" dirty="0">
                <a:solidFill>
                  <a:srgbClr val="F1F3F2"/>
                </a:solidFill>
                <a:latin typeface="Lantinghei SC Extralight" charset="-122"/>
                <a:ea typeface="Lantinghei SC Extralight" charset="-122"/>
                <a:cs typeface="Lantinghei SC Extralight" charset="-122"/>
              </a:rPr>
              <a:t>千亿元，增长率</a:t>
            </a:r>
            <a:r>
              <a:rPr lang="en-US" altLang="zh-TW" sz="900" b="1" dirty="0">
                <a:solidFill>
                  <a:srgbClr val="F1F3F2"/>
                </a:solidFill>
                <a:latin typeface="Lantinghei SC Extralight" charset="-122"/>
                <a:ea typeface="Lantinghei SC Extralight" charset="-122"/>
                <a:cs typeface="Lantinghei SC Extralight" charset="-122"/>
              </a:rPr>
              <a:t>34%</a:t>
            </a:r>
            <a:r>
              <a:rPr lang="zh-TW" altLang="en-US" sz="900" b="1" dirty="0">
                <a:solidFill>
                  <a:srgbClr val="F1F3F2"/>
                </a:solidFill>
                <a:latin typeface="Lantinghei SC Extralight" charset="-122"/>
                <a:ea typeface="Lantinghei SC Extralight" charset="-122"/>
                <a:cs typeface="Lantinghei SC Extralight" charset="-122"/>
              </a:rPr>
              <a:t>，线上渗透率</a:t>
            </a:r>
            <a:r>
              <a:rPr lang="en-US" altLang="zh-TW" sz="900" b="1" dirty="0">
                <a:solidFill>
                  <a:srgbClr val="F1F3F2"/>
                </a:solidFill>
                <a:latin typeface="Lantinghei SC Extralight" charset="-122"/>
                <a:ea typeface="Lantinghei SC Extralight" charset="-122"/>
                <a:cs typeface="Lantinghei SC Extralight" charset="-122"/>
              </a:rPr>
              <a:t>12.1%</a:t>
            </a:r>
            <a:r>
              <a:rPr lang="zh-TW" altLang="en-US" sz="900" b="1" dirty="0">
                <a:solidFill>
                  <a:srgbClr val="F1F3F2"/>
                </a:solidFill>
                <a:latin typeface="Lantinghei SC Extralight" charset="-122"/>
                <a:ea typeface="Lantinghei SC Extralight" charset="-122"/>
                <a:cs typeface="Lantinghei SC Extralight" charset="-122"/>
              </a:rPr>
              <a:t>，伴随着信息爆炸和共享经济兴起。</a:t>
            </a:r>
          </a:p>
          <a:p>
            <a:r>
              <a:rPr lang="zh-TW" altLang="en-US" sz="900" b="1" dirty="0">
                <a:solidFill>
                  <a:srgbClr val="F1F3F2"/>
                </a:solidFill>
                <a:latin typeface="Lantinghei SC Extralight" charset="-122"/>
                <a:ea typeface="Lantinghei SC Extralight" charset="-122"/>
                <a:cs typeface="Lantinghei SC Extralight" charset="-122"/>
              </a:rPr>
              <a:t>中观：倾向自由旅行的游客在互联网大数据环境下找不到准确适合的旅游指导和信息</a:t>
            </a:r>
            <a:r>
              <a:rPr lang="zh-TW" altLang="en-US" sz="900" b="1" dirty="0" smtClean="0">
                <a:solidFill>
                  <a:srgbClr val="F1F3F2"/>
                </a:solidFill>
                <a:latin typeface="Lantinghei SC Extralight" charset="-122"/>
                <a:ea typeface="Lantinghei SC Extralight" charset="-122"/>
                <a:cs typeface="Lantinghei SC Extralight" charset="-122"/>
              </a:rPr>
              <a:t>。</a:t>
            </a:r>
            <a:endParaRPr lang="zh-TW" altLang="en-US" sz="900" b="1" dirty="0">
              <a:solidFill>
                <a:srgbClr val="F1F3F2"/>
              </a:solidFill>
              <a:latin typeface="Lantinghei SC Extralight" charset="-122"/>
              <a:ea typeface="Lantinghei SC Extralight" charset="-122"/>
              <a:cs typeface="Lantinghei SC Extralight" charset="-122"/>
            </a:endParaRPr>
          </a:p>
          <a:p>
            <a:r>
              <a:rPr lang="zh-TW" altLang="en-US" sz="900" b="1" dirty="0">
                <a:solidFill>
                  <a:srgbClr val="F1F3F2"/>
                </a:solidFill>
                <a:latin typeface="Lantinghei SC Extralight" charset="-122"/>
                <a:ea typeface="Lantinghei SC Extralight" charset="-122"/>
                <a:cs typeface="Lantinghei SC Extralight" charset="-122"/>
              </a:rPr>
              <a:t>微观</a:t>
            </a:r>
            <a:r>
              <a:rPr lang="zh-TW" altLang="en-US" sz="900" b="1" dirty="0" smtClean="0">
                <a:solidFill>
                  <a:srgbClr val="F1F3F2"/>
                </a:solidFill>
                <a:latin typeface="Lantinghei SC Extralight" charset="-122"/>
                <a:ea typeface="Lantinghei SC Extralight" charset="-122"/>
                <a:cs typeface="Lantinghei SC Extralight" charset="-122"/>
              </a:rPr>
              <a:t>：</a:t>
            </a:r>
            <a:r>
              <a:rPr lang="en-US" altLang="zh-CN" sz="900" b="1" dirty="0" smtClean="0">
                <a:solidFill>
                  <a:srgbClr val="F1F3F2"/>
                </a:solidFill>
                <a:latin typeface="Lantinghei SC Extralight" charset="-122"/>
                <a:ea typeface="Lantinghei SC Extralight" charset="-122"/>
                <a:cs typeface="Lantinghei SC Extralight" charset="-122"/>
              </a:rPr>
              <a:t>8</a:t>
            </a:r>
            <a:r>
              <a:rPr lang="zh-CN" altLang="en-US" sz="900" b="1" dirty="0" smtClean="0">
                <a:solidFill>
                  <a:srgbClr val="F1F3F2"/>
                </a:solidFill>
                <a:latin typeface="Lantinghei SC Extralight" charset="-122"/>
                <a:ea typeface="Lantinghei SC Extralight" charset="-122"/>
                <a:cs typeface="Lantinghei SC Extralight" charset="-122"/>
              </a:rPr>
              <a:t>位成员组成小组，对旅游业都感兴趣</a:t>
            </a: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9" name="TextBox 25"/>
          <p:cNvSpPr txBox="1"/>
          <p:nvPr/>
        </p:nvSpPr>
        <p:spPr>
          <a:xfrm>
            <a:off x="2664625" y="4584587"/>
            <a:ext cx="6188777" cy="507831"/>
          </a:xfrm>
          <a:prstGeom prst="rect">
            <a:avLst/>
          </a:prstGeom>
          <a:noFill/>
        </p:spPr>
        <p:txBody>
          <a:bodyPr wrap="square" rtlCol="0">
            <a:spAutoFit/>
          </a:bodyPr>
          <a:lstStyle/>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网络设施不规律断线</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缺少课后讨论区</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身体素质</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40" name="Rounded Rectangle 7"/>
          <p:cNvSpPr/>
          <p:nvPr/>
        </p:nvSpPr>
        <p:spPr>
          <a:xfrm>
            <a:off x="1894163" y="1331366"/>
            <a:ext cx="87388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效果</a:t>
            </a:r>
            <a:endParaRPr lang="en-US" sz="1800" b="1" dirty="0">
              <a:solidFill>
                <a:srgbClr val="F1F3F2"/>
              </a:solidFill>
              <a:latin typeface="Lantinghei SC Demibold" charset="-122"/>
              <a:ea typeface="Lantinghei SC Demibold" charset="-122"/>
              <a:cs typeface="Lantinghei SC Demibold" charset="-122"/>
            </a:endParaRPr>
          </a:p>
        </p:txBody>
      </p:sp>
      <p:sp>
        <p:nvSpPr>
          <p:cNvPr id="41" name="Rounded Rectangle 7"/>
          <p:cNvSpPr/>
          <p:nvPr/>
        </p:nvSpPr>
        <p:spPr>
          <a:xfrm>
            <a:off x="3771854" y="1339002"/>
            <a:ext cx="91458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输出</a:t>
            </a:r>
            <a:endParaRPr lang="en-US" sz="1800" b="1" dirty="0">
              <a:solidFill>
                <a:srgbClr val="F1F3F2"/>
              </a:solidFill>
              <a:latin typeface="Lantinghei SC Demibold" charset="-122"/>
              <a:ea typeface="Lantinghei SC Demibold" charset="-122"/>
              <a:cs typeface="Lantinghei SC Demibold" charset="-122"/>
            </a:endParaRPr>
          </a:p>
        </p:txBody>
      </p:sp>
      <p:sp>
        <p:nvSpPr>
          <p:cNvPr id="42" name="Rounded Rectangle 7"/>
          <p:cNvSpPr/>
          <p:nvPr/>
        </p:nvSpPr>
        <p:spPr>
          <a:xfrm>
            <a:off x="5631654" y="1331366"/>
            <a:ext cx="89330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过程</a:t>
            </a:r>
            <a:endParaRPr lang="en-US" sz="1800" b="1" dirty="0">
              <a:solidFill>
                <a:srgbClr val="F1F3F2"/>
              </a:solidFill>
              <a:latin typeface="Lantinghei SC Demibold" charset="-122"/>
              <a:ea typeface="Lantinghei SC Demibold" charset="-122"/>
              <a:cs typeface="Lantinghei SC Demibold" charset="-122"/>
            </a:endParaRPr>
          </a:p>
        </p:txBody>
      </p:sp>
      <p:sp>
        <p:nvSpPr>
          <p:cNvPr id="43" name="Rounded Rectangle 7"/>
          <p:cNvSpPr/>
          <p:nvPr/>
        </p:nvSpPr>
        <p:spPr>
          <a:xfrm>
            <a:off x="7503146" y="1331366"/>
            <a:ext cx="81839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输入</a:t>
            </a:r>
            <a:endParaRPr lang="en-US" sz="1800" b="1" dirty="0">
              <a:solidFill>
                <a:srgbClr val="F1F3F2"/>
              </a:solidFill>
              <a:latin typeface="Lantinghei SC Demibold" charset="-122"/>
              <a:ea typeface="Lantinghei SC Demibold" charset="-122"/>
              <a:cs typeface="Lantinghei SC Demibold" charset="-122"/>
            </a:endParaRPr>
          </a:p>
        </p:txBody>
      </p:sp>
      <p:sp>
        <p:nvSpPr>
          <p:cNvPr id="45" name="TextBox 25"/>
          <p:cNvSpPr txBox="1"/>
          <p:nvPr/>
        </p:nvSpPr>
        <p:spPr>
          <a:xfrm>
            <a:off x="2244193" y="744972"/>
            <a:ext cx="7029639" cy="507831"/>
          </a:xfrm>
          <a:prstGeom prst="rect">
            <a:avLst/>
          </a:prstGeom>
          <a:noFill/>
        </p:spPr>
        <p:txBody>
          <a:bodyPr wrap="square" rtlCol="0">
            <a:spAutoFit/>
          </a:bodyPr>
          <a:lstStyle/>
          <a:p>
            <a:r>
              <a:rPr lang="zh-CN" altLang="en-US" sz="900" dirty="0" smtClean="0">
                <a:solidFill>
                  <a:srgbClr val="F1F3F2"/>
                </a:solidFill>
                <a:latin typeface="Lantinghei SC Extralight" charset="-122"/>
                <a:ea typeface="Lantinghei SC Extralight" charset="-122"/>
                <a:cs typeface="Lantinghei SC Extralight" charset="-122"/>
              </a:rPr>
              <a:t>长期：我们的设想编写成商业计划书</a:t>
            </a:r>
            <a:endParaRPr lang="en-US" altLang="zh-CN" sz="900" dirty="0" smtClean="0">
              <a:solidFill>
                <a:srgbClr val="F1F3F2"/>
              </a:solidFill>
              <a:latin typeface="Lantinghei SC Extralight" charset="-122"/>
              <a:ea typeface="Lantinghei SC Extralight" charset="-122"/>
              <a:cs typeface="Lantinghei SC Extralight" charset="-122"/>
            </a:endParaRPr>
          </a:p>
          <a:p>
            <a:r>
              <a:rPr lang="zh-CN" altLang="en-US" sz="900" dirty="0" smtClean="0">
                <a:solidFill>
                  <a:srgbClr val="F1F3F2"/>
                </a:solidFill>
                <a:latin typeface="Lantinghei SC Extralight" charset="-122"/>
                <a:ea typeface="Lantinghei SC Extralight" charset="-122"/>
                <a:cs typeface="Lantinghei SC Extralight" charset="-122"/>
              </a:rPr>
              <a:t>中期：结合其他小组的产业数据，提出我们对旅游产业的未来设想</a:t>
            </a:r>
            <a:endParaRPr lang="en-US" altLang="zh-CN" sz="900" dirty="0" smtClean="0">
              <a:solidFill>
                <a:srgbClr val="F1F3F2"/>
              </a:solidFill>
              <a:latin typeface="Lantinghei SC Extralight" charset="-122"/>
              <a:ea typeface="Lantinghei SC Extralight" charset="-122"/>
              <a:cs typeface="Lantinghei SC Extralight" charset="-122"/>
            </a:endParaRPr>
          </a:p>
          <a:p>
            <a:r>
              <a:rPr lang="zh-CN" altLang="en-US" sz="900" dirty="0" smtClean="0">
                <a:solidFill>
                  <a:srgbClr val="F1F3F2"/>
                </a:solidFill>
                <a:latin typeface="Lantinghei SC Extralight" charset="-122"/>
                <a:ea typeface="Lantinghei SC Extralight" charset="-122"/>
                <a:cs typeface="Lantinghei SC Extralight" charset="-122"/>
              </a:rPr>
              <a:t>短期：完成小组的旅游产业报告</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Tree>
    <p:extLst>
      <p:ext uri="{BB962C8B-B14F-4D97-AF65-F5344CB8AC3E}">
        <p14:creationId xmlns:p14="http://schemas.microsoft.com/office/powerpoint/2010/main" val="7745621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64606" y="356123"/>
            <a:ext cx="3868737" cy="619124"/>
          </a:xfrm>
        </p:spPr>
        <p:txBody>
          <a:bodyPr/>
          <a:lstStyle/>
          <a:p>
            <a:pPr algn="ctr"/>
            <a:r>
              <a:rPr lang="en-US" altLang="zh-CN" sz="3600" dirty="0" smtClean="0">
                <a:solidFill>
                  <a:srgbClr val="F7BC00"/>
                </a:solidFill>
              </a:rPr>
              <a:t>Wiki</a:t>
            </a:r>
            <a:r>
              <a:rPr lang="zh-CN" altLang="en-US" sz="3600" dirty="0" smtClean="0">
                <a:solidFill>
                  <a:srgbClr val="F7BC00"/>
                </a:solidFill>
              </a:rPr>
              <a:t> 更新</a:t>
            </a:r>
            <a:endParaRPr lang="en-US" sz="3600" dirty="0">
              <a:solidFill>
                <a:srgbClr val="F7BC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4" y="1196310"/>
            <a:ext cx="8837852" cy="3536463"/>
          </a:xfrm>
          <a:prstGeom prst="rect">
            <a:avLst/>
          </a:prstGeom>
        </p:spPr>
      </p:pic>
    </p:spTree>
    <p:extLst>
      <p:ext uri="{BB962C8B-B14F-4D97-AF65-F5344CB8AC3E}">
        <p14:creationId xmlns:p14="http://schemas.microsoft.com/office/powerpoint/2010/main" val="9415008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64606" y="356123"/>
            <a:ext cx="3868737" cy="619124"/>
          </a:xfrm>
        </p:spPr>
        <p:txBody>
          <a:bodyPr/>
          <a:lstStyle/>
          <a:p>
            <a:pPr algn="ctr"/>
            <a:r>
              <a:rPr lang="en-US" altLang="zh-CN" sz="3600" dirty="0" err="1" smtClean="0">
                <a:solidFill>
                  <a:srgbClr val="F7BC00"/>
                </a:solidFill>
              </a:rPr>
              <a:t>Worktile</a:t>
            </a:r>
            <a:r>
              <a:rPr lang="zh-CN" altLang="en-US" sz="3600" dirty="0" smtClean="0">
                <a:solidFill>
                  <a:srgbClr val="F7BC00"/>
                </a:solidFill>
              </a:rPr>
              <a:t> 架构</a:t>
            </a:r>
            <a:endParaRPr lang="en-US" sz="3600" dirty="0">
              <a:solidFill>
                <a:srgbClr val="F7BC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69" y="975247"/>
            <a:ext cx="7388609" cy="4327478"/>
          </a:xfrm>
          <a:prstGeom prst="rect">
            <a:avLst/>
          </a:prstGeom>
        </p:spPr>
      </p:pic>
    </p:spTree>
    <p:extLst>
      <p:ext uri="{BB962C8B-B14F-4D97-AF65-F5344CB8AC3E}">
        <p14:creationId xmlns:p14="http://schemas.microsoft.com/office/powerpoint/2010/main" val="15416095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1294565" y="2473565"/>
            <a:ext cx="3016180" cy="1386673"/>
          </a:xfrm>
          <a:prstGeom prst="roundRect">
            <a:avLst/>
          </a:prstGeom>
          <a:solidFill>
            <a:srgbClr val="F7BC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en-US" altLang="zh-CN" sz="4000" b="0" i="0" u="none" strike="noStrike" cap="none" normalizeH="0" baseline="0" dirty="0" smtClean="0">
                <a:ln>
                  <a:noFill/>
                </a:ln>
                <a:solidFill>
                  <a:schemeClr val="tx1"/>
                </a:solidFill>
                <a:effectLst/>
                <a:latin typeface="Calibri" charset="0"/>
                <a:ea typeface="宋体" charset="-122"/>
              </a:rPr>
              <a:t>Wiki</a:t>
            </a:r>
            <a:r>
              <a:rPr kumimoji="0" lang="zh-CN" altLang="en-US" sz="4000" b="0" i="0" u="none" strike="noStrike" cap="none" normalizeH="0" baseline="0" dirty="0" smtClean="0">
                <a:ln>
                  <a:noFill/>
                </a:ln>
                <a:solidFill>
                  <a:schemeClr val="tx1"/>
                </a:solidFill>
                <a:effectLst/>
                <a:latin typeface="Calibri" charset="0"/>
                <a:ea typeface="宋体" charset="-122"/>
              </a:rPr>
              <a:t> 更新</a:t>
            </a:r>
            <a:endParaRPr kumimoji="0" lang="en-US" sz="4000" b="0" i="0" u="none" strike="noStrike" cap="none" normalizeH="0" baseline="0" dirty="0">
              <a:ln>
                <a:noFill/>
              </a:ln>
              <a:solidFill>
                <a:schemeClr val="tx1"/>
              </a:solidFill>
              <a:effectLst/>
              <a:latin typeface="Calibri" charset="0"/>
              <a:ea typeface="宋体" charset="-122"/>
            </a:endParaRPr>
          </a:p>
        </p:txBody>
      </p:sp>
      <p:sp>
        <p:nvSpPr>
          <p:cNvPr id="4" name="Rounded Rectangle 3"/>
          <p:cNvSpPr/>
          <p:nvPr/>
        </p:nvSpPr>
        <p:spPr bwMode="auto">
          <a:xfrm>
            <a:off x="4642340" y="2473565"/>
            <a:ext cx="3016180" cy="1386673"/>
          </a:xfrm>
          <a:prstGeom prst="roundRect">
            <a:avLst/>
          </a:prstGeom>
          <a:solidFill>
            <a:srgbClr val="F7BC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lang="en-US" altLang="zh-CN" sz="4000" dirty="0" smtClean="0"/>
              <a:t>GitHub</a:t>
            </a:r>
          </a:p>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4000" b="0" i="0" u="none" strike="noStrike" cap="none" normalizeH="0" baseline="0" dirty="0" smtClean="0">
                <a:ln>
                  <a:noFill/>
                </a:ln>
                <a:solidFill>
                  <a:schemeClr val="tx1"/>
                </a:solidFill>
                <a:effectLst/>
                <a:latin typeface="Calibri" charset="0"/>
                <a:ea typeface="宋体" charset="-122"/>
              </a:rPr>
              <a:t>学习与使用</a:t>
            </a:r>
            <a:endParaRPr kumimoji="0" lang="en-US" altLang="zh-CN" sz="4000" b="0" i="0" u="none" strike="noStrike" cap="none" normalizeH="0" baseline="0" dirty="0" smtClean="0">
              <a:ln>
                <a:noFill/>
              </a:ln>
              <a:solidFill>
                <a:schemeClr val="tx1"/>
              </a:solidFill>
              <a:effectLst/>
              <a:latin typeface="Calibri" charset="0"/>
              <a:ea typeface="宋体" charset="-122"/>
            </a:endParaRPr>
          </a:p>
        </p:txBody>
      </p:sp>
      <p:sp>
        <p:nvSpPr>
          <p:cNvPr id="5" name="Rounded Rectangle 4"/>
          <p:cNvSpPr/>
          <p:nvPr/>
        </p:nvSpPr>
        <p:spPr bwMode="auto">
          <a:xfrm>
            <a:off x="1294564" y="793817"/>
            <a:ext cx="6363955" cy="1386673"/>
          </a:xfrm>
          <a:prstGeom prst="roundRect">
            <a:avLst/>
          </a:prstGeom>
          <a:solidFill>
            <a:srgbClr val="F7BC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charset="0"/>
              <a:buNone/>
              <a:tabLst/>
            </a:pPr>
            <a:r>
              <a:rPr kumimoji="0" lang="zh-CN" altLang="en-US" sz="4000" b="0" i="0" u="none" strike="noStrike" cap="none" normalizeH="0" baseline="0" dirty="0" smtClean="0">
                <a:ln>
                  <a:noFill/>
                </a:ln>
                <a:solidFill>
                  <a:schemeClr val="tx1"/>
                </a:solidFill>
                <a:effectLst/>
                <a:latin typeface="Calibri" charset="0"/>
                <a:ea typeface="宋体" charset="-122"/>
              </a:rPr>
              <a:t>产业分析报告</a:t>
            </a:r>
            <a:endParaRPr kumimoji="0" lang="en-US" sz="4000" b="0" i="0" u="none" strike="noStrike" cap="none" normalizeH="0" baseline="0" dirty="0">
              <a:ln>
                <a:noFill/>
              </a:ln>
              <a:solidFill>
                <a:schemeClr val="tx1"/>
              </a:solidFill>
              <a:effectLst/>
              <a:latin typeface="Calibri" charset="0"/>
              <a:ea typeface="宋体" charset="-122"/>
            </a:endParaRPr>
          </a:p>
        </p:txBody>
      </p:sp>
    </p:spTree>
    <p:extLst>
      <p:ext uri="{BB962C8B-B14F-4D97-AF65-F5344CB8AC3E}">
        <p14:creationId xmlns:p14="http://schemas.microsoft.com/office/powerpoint/2010/main" val="147873775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10000" b="1" dirty="0" smtClean="0">
                <a:solidFill>
                  <a:srgbClr val="F7BC00"/>
                </a:solidFill>
              </a:rPr>
              <a:t>Thank</a:t>
            </a:r>
            <a:r>
              <a:rPr lang="zh-CN" altLang="en-US" sz="10000" b="1" dirty="0" smtClean="0">
                <a:solidFill>
                  <a:srgbClr val="F7BC00"/>
                </a:solidFill>
              </a:rPr>
              <a:t> </a:t>
            </a:r>
            <a:r>
              <a:rPr lang="en-US" altLang="zh-CN" sz="10000" b="1" dirty="0" smtClean="0">
                <a:solidFill>
                  <a:srgbClr val="F7BC00"/>
                </a:solidFill>
              </a:rPr>
              <a:t>You</a:t>
            </a:r>
            <a:endParaRPr lang="en-US" sz="10000" b="1" dirty="0">
              <a:solidFill>
                <a:srgbClr val="F7BC00"/>
              </a:solidFill>
            </a:endParaRPr>
          </a:p>
        </p:txBody>
      </p:sp>
    </p:spTree>
    <p:extLst>
      <p:ext uri="{BB962C8B-B14F-4D97-AF65-F5344CB8AC3E}">
        <p14:creationId xmlns:p14="http://schemas.microsoft.com/office/powerpoint/2010/main" val="80864979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FEFFFF"/>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孟琪-商业计划PPT模板 (19)" id="{30428E57-210E-8A48-AFC2-3B0A556AE7DF}" vid="{80471B2D-BE42-FF44-87D8-28E9C59BEE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3232</TotalTime>
  <Pages>0</Pages>
  <Words>378</Words>
  <Characters>0</Characters>
  <Application>Microsoft Macintosh PowerPoint</Application>
  <DocSecurity>0</DocSecurity>
  <PresentationFormat>On-screen Show (16:9)</PresentationFormat>
  <Lines>0</Lines>
  <Paragraphs>75</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Calibri Light</vt:lpstr>
      <vt:lpstr>Lantinghei SC Demibold</vt:lpstr>
      <vt:lpstr>Lantinghei SC Extralight</vt:lpstr>
      <vt:lpstr>宋体</vt:lpstr>
      <vt:lpstr>Arial</vt:lpstr>
      <vt:lpstr>Office 主题</vt:lpstr>
      <vt:lpstr>游吧 YouBar</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CharactersWithSpaces>0</CharactersWithSpaces>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逻辑模型 撰写与修订过程</dc:title>
  <dc:subject/>
  <dc:creator>Microsoft Office 用户</dc:creator>
  <cp:keywords/>
  <dc:description/>
  <cp:lastModifiedBy>Microsoft Office User</cp:lastModifiedBy>
  <cp:revision>93</cp:revision>
  <dcterms:created xsi:type="dcterms:W3CDTF">2017-07-13T17:17:07Z</dcterms:created>
  <dcterms:modified xsi:type="dcterms:W3CDTF">2017-08-09T22:32:22Z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