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304" r:id="rId2"/>
    <p:sldId id="316" r:id="rId3"/>
    <p:sldId id="323" r:id="rId4"/>
    <p:sldId id="331" r:id="rId5"/>
    <p:sldId id="321" r:id="rId6"/>
    <p:sldId id="329" r:id="rId7"/>
    <p:sldId id="330" r:id="rId8"/>
    <p:sldId id="308" r:id="rId9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2"/>
    <a:srgbClr val="F7BC00"/>
    <a:srgbClr val="D5B55A"/>
    <a:srgbClr val="E2C044"/>
    <a:srgbClr val="1E1E1E"/>
    <a:srgbClr val="282828"/>
    <a:srgbClr val="000000"/>
    <a:srgbClr val="DBB76C"/>
    <a:srgbClr val="D6A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/>
    <p:restoredTop sz="94676"/>
  </p:normalViewPr>
  <p:slideViewPr>
    <p:cSldViewPr snapToGrid="0">
      <p:cViewPr>
        <p:scale>
          <a:sx n="127" d="100"/>
          <a:sy n="127" d="100"/>
        </p:scale>
        <p:origin x="1240" y="304"/>
      </p:cViewPr>
      <p:guideLst>
        <p:guide orient="horz" pos="1597"/>
        <p:guide pos="2880"/>
        <p:guide pos="249"/>
      </p:guideLst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F6222-585D-F844-8D2B-B48F1C5C99D0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5017-8F17-8C4B-BBBD-30F3B1AEEB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2017/8/12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52600"/>
            <a:ext cx="7886700" cy="1130300"/>
          </a:xfrm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游吧 </a:t>
            </a:r>
            <a:r>
              <a:rPr lang="en-US" altLang="zh-CN" b="1" dirty="0" err="1" smtClean="0">
                <a:solidFill>
                  <a:schemeClr val="bg1"/>
                </a:solidFill>
              </a:rPr>
              <a:t>YouBar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98800"/>
            <a:ext cx="7886700" cy="1125538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旅游组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70100" y="2921000"/>
            <a:ext cx="51054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1371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606" y="356123"/>
            <a:ext cx="3868737" cy="619124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7BC00"/>
                </a:solidFill>
              </a:rPr>
              <a:t>产业分析报告进度</a:t>
            </a:r>
            <a:endParaRPr lang="en-US" sz="3600" dirty="0">
              <a:solidFill>
                <a:srgbClr val="F7BC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2800" y="2321711"/>
            <a:ext cx="432079" cy="432079"/>
            <a:chOff x="793820" y="2401557"/>
            <a:chExt cx="432079" cy="432079"/>
          </a:xfrm>
        </p:grpSpPr>
        <p:sp>
          <p:nvSpPr>
            <p:cNvPr id="8" name="Oval 7"/>
            <p:cNvSpPr/>
            <p:nvPr/>
          </p:nvSpPr>
          <p:spPr bwMode="auto">
            <a:xfrm>
              <a:off x="793820" y="2401557"/>
              <a:ext cx="432079" cy="432079"/>
            </a:xfrm>
            <a:prstGeom prst="ellipse">
              <a:avLst/>
            </a:prstGeom>
            <a:noFill/>
            <a:ln w="76200" cap="flat" cmpd="sng" algn="ctr">
              <a:solidFill>
                <a:srgbClr val="F7B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69183" y="2476920"/>
              <a:ext cx="276329" cy="276329"/>
            </a:xfrm>
            <a:prstGeom prst="ellipse">
              <a:avLst/>
            </a:prstGeom>
            <a:solidFill>
              <a:srgbClr val="F7BC00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34380" y="2324224"/>
            <a:ext cx="432079" cy="432079"/>
            <a:chOff x="793820" y="2401557"/>
            <a:chExt cx="432079" cy="432079"/>
          </a:xfrm>
        </p:grpSpPr>
        <p:sp>
          <p:nvSpPr>
            <p:cNvPr id="14" name="Oval 13"/>
            <p:cNvSpPr/>
            <p:nvPr/>
          </p:nvSpPr>
          <p:spPr bwMode="auto">
            <a:xfrm>
              <a:off x="793820" y="2401557"/>
              <a:ext cx="432079" cy="432079"/>
            </a:xfrm>
            <a:prstGeom prst="ellipse">
              <a:avLst/>
            </a:prstGeom>
            <a:noFill/>
            <a:ln w="76200" cap="flat" cmpd="sng" algn="ctr">
              <a:solidFill>
                <a:srgbClr val="F7B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69183" y="2476920"/>
              <a:ext cx="276329" cy="276329"/>
            </a:xfrm>
            <a:prstGeom prst="ellipse">
              <a:avLst/>
            </a:prstGeom>
            <a:solidFill>
              <a:srgbClr val="F7BC00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4552" y="322552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</a:rPr>
              <a:t>确定大纲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6132" y="322552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</a:rPr>
              <a:t>筛选咨询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9901" y="3225522"/>
            <a:ext cx="1534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</a:rPr>
              <a:t>完成 </a:t>
            </a:r>
            <a:r>
              <a:rPr lang="en-US" altLang="zh-CN" sz="3000" b="1" dirty="0" smtClean="0">
                <a:solidFill>
                  <a:schemeClr val="bg1"/>
                </a:solidFill>
              </a:rPr>
              <a:t>1.0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4383" y="3225522"/>
            <a:ext cx="678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</a:rPr>
              <a:t>2.0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5746" y="3225522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</a:rPr>
              <a:t>最终版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977540" y="2319198"/>
            <a:ext cx="432079" cy="432079"/>
          </a:xfrm>
          <a:prstGeom prst="ellipse">
            <a:avLst/>
          </a:prstGeom>
          <a:noFill/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599121" y="2319198"/>
            <a:ext cx="432079" cy="432079"/>
          </a:xfrm>
          <a:prstGeom prst="ellipse">
            <a:avLst/>
          </a:prstGeom>
          <a:noFill/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cxnSp>
        <p:nvCxnSpPr>
          <p:cNvPr id="28" name="Straight Connector 27"/>
          <p:cNvCxnSpPr>
            <a:stCxn id="8" idx="6"/>
            <a:endCxn id="14" idx="2"/>
          </p:cNvCxnSpPr>
          <p:nvPr/>
        </p:nvCxnSpPr>
        <p:spPr bwMode="auto">
          <a:xfrm>
            <a:off x="1544879" y="2537751"/>
            <a:ext cx="1189501" cy="25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3161435" y="2535238"/>
            <a:ext cx="1189501" cy="25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4788039" y="2532724"/>
            <a:ext cx="1189501" cy="25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6433343" y="2530211"/>
            <a:ext cx="1189501" cy="25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Oval 21"/>
          <p:cNvSpPr/>
          <p:nvPr/>
        </p:nvSpPr>
        <p:spPr bwMode="auto">
          <a:xfrm>
            <a:off x="4350936" y="2319198"/>
            <a:ext cx="432079" cy="432079"/>
          </a:xfrm>
          <a:prstGeom prst="ellipse">
            <a:avLst/>
          </a:prstGeom>
          <a:noFill/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" name="Pie 1"/>
          <p:cNvSpPr/>
          <p:nvPr/>
        </p:nvSpPr>
        <p:spPr bwMode="auto">
          <a:xfrm rot="16200000">
            <a:off x="4409214" y="2377976"/>
            <a:ext cx="305475" cy="305475"/>
          </a:xfrm>
          <a:prstGeom prst="pie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500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340" y="1916114"/>
            <a:ext cx="3868737" cy="619124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7BC00"/>
                </a:solidFill>
              </a:rPr>
              <a:t>产业分析报告</a:t>
            </a:r>
            <a:endParaRPr lang="en-US" sz="3600" dirty="0">
              <a:solidFill>
                <a:srgbClr val="F7BC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62" y="229769"/>
            <a:ext cx="3258323" cy="461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71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606" y="356123"/>
            <a:ext cx="3868737" cy="619124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7BC00"/>
                </a:solidFill>
              </a:rPr>
              <a:t>Wiki</a:t>
            </a:r>
            <a:r>
              <a:rPr lang="zh-CN" altLang="en-US" sz="3600" dirty="0" smtClean="0">
                <a:solidFill>
                  <a:srgbClr val="F7BC00"/>
                </a:solidFill>
              </a:rPr>
              <a:t> 更新</a:t>
            </a:r>
            <a:endParaRPr lang="en-US" sz="3600" dirty="0">
              <a:solidFill>
                <a:srgbClr val="F7BC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97" y="1055634"/>
            <a:ext cx="7629606" cy="38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30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606" y="356123"/>
            <a:ext cx="3868737" cy="619124"/>
          </a:xfrm>
        </p:spPr>
        <p:txBody>
          <a:bodyPr/>
          <a:lstStyle/>
          <a:p>
            <a:pPr algn="ctr"/>
            <a:r>
              <a:rPr lang="en-US" altLang="zh-CN" sz="3600" dirty="0" err="1" smtClean="0">
                <a:solidFill>
                  <a:srgbClr val="F7BC00"/>
                </a:solidFill>
              </a:rPr>
              <a:t>Worktile</a:t>
            </a:r>
            <a:r>
              <a:rPr lang="zh-CN" altLang="en-US" sz="3600" dirty="0" smtClean="0">
                <a:solidFill>
                  <a:srgbClr val="F7BC00"/>
                </a:solidFill>
              </a:rPr>
              <a:t> 架构</a:t>
            </a:r>
            <a:endParaRPr lang="en-US" sz="3600" dirty="0">
              <a:solidFill>
                <a:srgbClr val="F7BC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9144000" cy="46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09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0566" y="356123"/>
            <a:ext cx="5222867" cy="619124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7BC00"/>
                </a:solidFill>
              </a:rPr>
              <a:t>与其他产业</a:t>
            </a:r>
            <a:r>
              <a:rPr lang="zh-CN" altLang="en-US" sz="3600" smtClean="0">
                <a:solidFill>
                  <a:srgbClr val="F7BC00"/>
                </a:solidFill>
              </a:rPr>
              <a:t>合作的可能性</a:t>
            </a:r>
            <a:endParaRPr lang="en-US" sz="3600" dirty="0">
              <a:solidFill>
                <a:srgbClr val="F7BC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288" y="1095270"/>
            <a:ext cx="827643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solidFill>
                  <a:schemeClr val="bg1"/>
                </a:solidFill>
              </a:rPr>
              <a:t>人工智能组</a:t>
            </a:r>
            <a:endParaRPr lang="en-US" altLang="zh-CN" sz="2500" b="1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可完善智能推荐功能，更可能日后完成口袋导游的发展、甚至于 </a:t>
            </a:r>
            <a:r>
              <a:rPr lang="en-US" altLang="zh-CN" sz="2000" dirty="0" smtClean="0">
                <a:solidFill>
                  <a:schemeClr val="bg1"/>
                </a:solidFill>
              </a:rPr>
              <a:t>AR</a:t>
            </a:r>
            <a:r>
              <a:rPr lang="zh-CN" altLang="en-US" sz="2000" dirty="0" smtClean="0">
                <a:solidFill>
                  <a:schemeClr val="bg1"/>
                </a:solidFill>
              </a:rPr>
              <a:t> 等未来趋势。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500" b="1" dirty="0" smtClean="0">
                <a:solidFill>
                  <a:schemeClr val="bg1"/>
                </a:solidFill>
              </a:rPr>
              <a:t>文化组</a:t>
            </a:r>
            <a:endParaRPr lang="en-US" altLang="zh-CN" sz="2500" b="1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旅游与文化原本就有非常强的产业关联，可透过与文化产业合作，推出文化之旅等。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500" b="1" dirty="0" smtClean="0">
                <a:solidFill>
                  <a:schemeClr val="bg1"/>
                </a:solidFill>
              </a:rPr>
              <a:t>金融组</a:t>
            </a:r>
            <a:endParaRPr lang="en-US" altLang="zh-CN" sz="2500" b="1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将机票的里程数或优惠点数</a:t>
            </a:r>
            <a:r>
              <a:rPr lang="zh-CN" altLang="en-US" sz="2000" dirty="0" smtClean="0">
                <a:solidFill>
                  <a:schemeClr val="bg1"/>
                </a:solidFill>
              </a:rPr>
              <a:t>等</a:t>
            </a:r>
            <a:r>
              <a:rPr lang="zh-CN" altLang="en-US" sz="2000" smtClean="0">
                <a:solidFill>
                  <a:schemeClr val="bg1"/>
                </a:solidFill>
              </a:rPr>
              <a:t>区块链化，</a:t>
            </a:r>
            <a:r>
              <a:rPr lang="zh-CN" altLang="en-US" sz="2000" dirty="0" smtClean="0">
                <a:solidFill>
                  <a:schemeClr val="bg1"/>
                </a:solidFill>
              </a:rPr>
              <a:t>提高大部分消费者里程数的效益。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79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0566" y="356123"/>
            <a:ext cx="5222867" cy="619124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7BC00"/>
                </a:solidFill>
              </a:rPr>
              <a:t>可改进的部分</a:t>
            </a:r>
            <a:endParaRPr lang="en-US" sz="3600" dirty="0">
              <a:solidFill>
                <a:srgbClr val="F7BC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358550" y="1344508"/>
            <a:ext cx="2893925" cy="2893925"/>
          </a:xfrm>
          <a:prstGeom prst="ellipse">
            <a:avLst/>
          </a:prstGeom>
          <a:solidFill>
            <a:srgbClr val="F1F3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000" b="1" i="0" u="none" strike="noStrike" cap="none" normalizeH="0" baseline="0" dirty="0" err="1" smtClean="0">
                <a:ln>
                  <a:noFill/>
                </a:ln>
                <a:effectLst/>
                <a:latin typeface="Calibri" charset="0"/>
                <a:ea typeface="宋体" charset="-122"/>
              </a:rPr>
              <a:t>Git</a:t>
            </a:r>
            <a:endParaRPr kumimoji="0" lang="en-US" sz="4000" b="1" i="0" u="none" strike="noStrike" cap="none" normalizeH="0" baseline="0" dirty="0">
              <a:ln>
                <a:noFill/>
              </a:ln>
              <a:effectLst/>
              <a:latin typeface="Calibri" charset="0"/>
              <a:ea typeface="宋体" charset="-122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289508" y="1344508"/>
            <a:ext cx="2893925" cy="2893925"/>
          </a:xfrm>
          <a:prstGeom prst="ellipse">
            <a:avLst/>
          </a:prstGeom>
          <a:solidFill>
            <a:srgbClr val="F7B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000" b="1" i="0" u="none" strike="noStrike" cap="none" normalizeH="0" baseline="0" dirty="0" smtClean="0">
                <a:ln>
                  <a:noFill/>
                </a:ln>
                <a:effectLst/>
                <a:latin typeface="Calibri" charset="0"/>
                <a:ea typeface="宋体" charset="-122"/>
              </a:rPr>
              <a:t>Wiki</a:t>
            </a:r>
            <a:endParaRPr kumimoji="0" lang="en-US" sz="4000" b="1" i="0" u="none" strike="noStrike" cap="none" normalizeH="0" baseline="0" dirty="0">
              <a:ln>
                <a:noFill/>
              </a:ln>
              <a:effectLst/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5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10000" b="1" dirty="0" smtClean="0">
                <a:solidFill>
                  <a:srgbClr val="F7BC00"/>
                </a:solidFill>
              </a:rPr>
              <a:t>Thank</a:t>
            </a:r>
            <a:r>
              <a:rPr lang="zh-CN" altLang="en-US" sz="10000" b="1" dirty="0" smtClean="0">
                <a:solidFill>
                  <a:srgbClr val="F7BC00"/>
                </a:solidFill>
              </a:rPr>
              <a:t> </a:t>
            </a:r>
            <a:r>
              <a:rPr lang="en-US" altLang="zh-CN" sz="10000" b="1" dirty="0" smtClean="0">
                <a:solidFill>
                  <a:srgbClr val="F7BC00"/>
                </a:solidFill>
              </a:rPr>
              <a:t>You</a:t>
            </a:r>
            <a:endParaRPr lang="en-US" sz="10000" b="1" dirty="0">
              <a:solidFill>
                <a:srgbClr val="F7B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49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FEFFFF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孟琪-商业计划PPT模板 (19)" id="{30428E57-210E-8A48-AFC2-3B0A556AE7DF}" vid="{80471B2D-BE42-FF44-87D8-28E9C59BEE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</TotalTime>
  <Pages>0</Pages>
  <Words>40</Words>
  <Characters>0</Characters>
  <Application>Microsoft Macintosh PowerPoint</Application>
  <DocSecurity>0</DocSecurity>
  <PresentationFormat>On-screen Show (16:9)</PresentationFormat>
  <Lines>0</Lines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Office 主题</vt:lpstr>
      <vt:lpstr>游吧 YouBar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逻辑模型 撰写与修订过程</dc:title>
  <dc:subject/>
  <dc:creator>Microsoft Office 用户</dc:creator>
  <cp:keywords/>
  <dc:description/>
  <cp:lastModifiedBy>Microsoft Office User</cp:lastModifiedBy>
  <cp:revision>120</cp:revision>
  <dcterms:created xsi:type="dcterms:W3CDTF">2017-07-13T17:17:07Z</dcterms:created>
  <dcterms:modified xsi:type="dcterms:W3CDTF">2017-08-11T23:40:01Z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