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82" r:id="rId3"/>
    <p:sldId id="314" r:id="rId4"/>
    <p:sldId id="315" r:id="rId5"/>
    <p:sldId id="279" r:id="rId6"/>
    <p:sldId id="267" r:id="rId7"/>
    <p:sldId id="262" r:id="rId8"/>
    <p:sldId id="263" r:id="rId9"/>
    <p:sldId id="264" r:id="rId10"/>
    <p:sldId id="266" r:id="rId11"/>
    <p:sldId id="268" r:id="rId12"/>
    <p:sldId id="280" r:id="rId13"/>
    <p:sldId id="270" r:id="rId14"/>
    <p:sldId id="271" r:id="rId15"/>
    <p:sldId id="269" r:id="rId16"/>
    <p:sldId id="260" r:id="rId17"/>
    <p:sldId id="274" r:id="rId18"/>
    <p:sldId id="259" r:id="rId19"/>
    <p:sldId id="273" r:id="rId20"/>
    <p:sldId id="275" r:id="rId21"/>
    <p:sldId id="276" r:id="rId22"/>
    <p:sldId id="284" r:id="rId23"/>
    <p:sldId id="292" r:id="rId24"/>
    <p:sldId id="293" r:id="rId25"/>
    <p:sldId id="295" r:id="rId26"/>
    <p:sldId id="286" r:id="rId27"/>
    <p:sldId id="310" r:id="rId28"/>
    <p:sldId id="311" r:id="rId29"/>
    <p:sldId id="312" r:id="rId30"/>
    <p:sldId id="316" r:id="rId31"/>
    <p:sldId id="309" r:id="rId32"/>
    <p:sldId id="305" r:id="rId33"/>
    <p:sldId id="308" r:id="rId34"/>
    <p:sldId id="306" r:id="rId35"/>
    <p:sldId id="288" r:id="rId36"/>
    <p:sldId id="304" r:id="rId37"/>
    <p:sldId id="302" r:id="rId38"/>
    <p:sldId id="301" r:id="rId39"/>
    <p:sldId id="300" r:id="rId40"/>
    <p:sldId id="303" r:id="rId41"/>
    <p:sldId id="290" r:id="rId42"/>
    <p:sldId id="291" r:id="rId43"/>
    <p:sldId id="297" r:id="rId44"/>
    <p:sldId id="298" r:id="rId45"/>
    <p:sldId id="296" r:id="rId46"/>
    <p:sldId id="281" r:id="rId47"/>
    <p:sldId id="258" r:id="rId48"/>
    <p:sldId id="261"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2AEDFB-3D11-9198-CE79-64A0752B1C39}" name="Zielke, Willi" initials="ZW" userId="S::wzielke@allegion.com::0659bff6-128e-4b26-bcf3-c304cf3bf5a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80141" autoAdjust="0"/>
  </p:normalViewPr>
  <p:slideViewPr>
    <p:cSldViewPr snapToGrid="0">
      <p:cViewPr varScale="1">
        <p:scale>
          <a:sx n="95" d="100"/>
          <a:sy n="95" d="100"/>
        </p:scale>
        <p:origin x="5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63770-852D-404A-B8A4-7B9AAD26BEE7}" type="datetimeFigureOut">
              <a:rPr lang="de-DE" smtClean="0"/>
              <a:t>14.08.2024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E8C3-C840-4488-8C03-4769915C2179}" type="slidenum">
              <a:rPr lang="de-DE" smtClean="0"/>
              <a:t>‹Nr.›</a:t>
            </a:fld>
            <a:endParaRPr lang="de-DE"/>
          </a:p>
        </p:txBody>
      </p:sp>
    </p:spTree>
    <p:extLst>
      <p:ext uri="{BB962C8B-B14F-4D97-AF65-F5344CB8AC3E}">
        <p14:creationId xmlns:p14="http://schemas.microsoft.com/office/powerpoint/2010/main" val="322733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CCDE8C3-C840-4488-8C03-4769915C2179}" type="slidenum">
              <a:rPr lang="de-DE" smtClean="0"/>
              <a:t>6</a:t>
            </a:fld>
            <a:endParaRPr lang="de-DE"/>
          </a:p>
        </p:txBody>
      </p:sp>
    </p:spTree>
    <p:extLst>
      <p:ext uri="{BB962C8B-B14F-4D97-AF65-F5344CB8AC3E}">
        <p14:creationId xmlns:p14="http://schemas.microsoft.com/office/powerpoint/2010/main" val="28596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242424"/>
                </a:solidFill>
                <a:effectLst/>
                <a:latin typeface="Segoe UI" panose="020B0502040204020203" pitchFamily="34" charset="0"/>
              </a:rPr>
              <a:t>Anwendungsschicht (</a:t>
            </a:r>
            <a:r>
              <a:rPr lang="de-DE" b="1" i="0" dirty="0" err="1">
                <a:solidFill>
                  <a:srgbClr val="242424"/>
                </a:solidFill>
                <a:effectLst/>
                <a:latin typeface="Segoe UI" panose="020B0502040204020203" pitchFamily="34" charset="0"/>
              </a:rPr>
              <a:t>Application</a:t>
            </a:r>
            <a:r>
              <a:rPr lang="de-DE" b="1" i="0" dirty="0">
                <a:solidFill>
                  <a:srgbClr val="242424"/>
                </a:solidFill>
                <a:effectLst/>
                <a:latin typeface="Segoe UI" panose="020B0502040204020203" pitchFamily="34" charset="0"/>
              </a:rPr>
              <a:t> Layer):</a:t>
            </a:r>
            <a:endParaRPr lang="de-DE" b="0" i="0" dirty="0">
              <a:solidFill>
                <a:srgbClr val="242424"/>
              </a:solidFill>
              <a:effectLst/>
              <a:latin typeface="Segoe UI" panose="020B0502040204020203" pitchFamily="34" charset="0"/>
            </a:endParaRPr>
          </a:p>
          <a:p>
            <a:pPr algn="l">
              <a:buFont typeface="Arial" panose="020B0604020202020204" pitchFamily="34" charset="0"/>
              <a:buChar char="•"/>
            </a:pPr>
            <a:r>
              <a:rPr lang="de-DE" b="0" i="0" dirty="0" err="1">
                <a:solidFill>
                  <a:srgbClr val="242424"/>
                </a:solidFill>
                <a:effectLst/>
                <a:latin typeface="Segoe UI" panose="020B0502040204020203" pitchFamily="34" charset="0"/>
              </a:rPr>
              <a:t>CompetitionCreationManager</a:t>
            </a:r>
            <a:r>
              <a:rPr lang="de-DE" b="0" i="0" dirty="0">
                <a:solidFill>
                  <a:srgbClr val="242424"/>
                </a:solidFill>
                <a:effectLst/>
                <a:latin typeface="Segoe UI" panose="020B0502040204020203" pitchFamily="34" charset="0"/>
              </a:rPr>
              <a:t>: Verantwortlich für die Orchestrierung der Wettbewerbserstellung.</a:t>
            </a:r>
          </a:p>
          <a:p>
            <a:pPr algn="l">
              <a:buFont typeface="Arial" panose="020B0604020202020204" pitchFamily="34" charset="0"/>
              <a:buChar char="•"/>
            </a:pPr>
            <a:r>
              <a:rPr lang="de-DE" b="0" i="0" dirty="0" err="1">
                <a:solidFill>
                  <a:srgbClr val="242424"/>
                </a:solidFill>
                <a:effectLst/>
                <a:latin typeface="Segoe UI" panose="020B0502040204020203" pitchFamily="34" charset="0"/>
              </a:rPr>
              <a:t>PlayerManager</a:t>
            </a:r>
            <a:r>
              <a:rPr lang="de-DE" b="0" i="0" dirty="0">
                <a:solidFill>
                  <a:srgbClr val="242424"/>
                </a:solidFill>
                <a:effectLst/>
                <a:latin typeface="Segoe UI" panose="020B0502040204020203" pitchFamily="34" charset="0"/>
              </a:rPr>
              <a:t>: Verantwortlich für die Verwaltung von Spielern (Erstellen, Laden).</a:t>
            </a:r>
          </a:p>
          <a:p>
            <a:pPr algn="l">
              <a:buFont typeface="Arial" panose="020B0604020202020204" pitchFamily="34" charset="0"/>
              <a:buChar char="•"/>
            </a:pPr>
            <a:r>
              <a:rPr lang="de-DE" b="0" i="0" dirty="0" err="1">
                <a:solidFill>
                  <a:srgbClr val="242424"/>
                </a:solidFill>
                <a:effectLst/>
                <a:latin typeface="Segoe UI" panose="020B0502040204020203" pitchFamily="34" charset="0"/>
              </a:rPr>
              <a:t>CompetitionRulesFactory</a:t>
            </a:r>
            <a:r>
              <a:rPr lang="de-DE" b="0" i="0" dirty="0">
                <a:solidFill>
                  <a:srgbClr val="242424"/>
                </a:solidFill>
                <a:effectLst/>
                <a:latin typeface="Segoe UI" panose="020B0502040204020203" pitchFamily="34" charset="0"/>
              </a:rPr>
              <a:t>: Verantwortlich für die Erstellung von </a:t>
            </a:r>
            <a:r>
              <a:rPr lang="de-DE" b="0" i="0" dirty="0" err="1">
                <a:solidFill>
                  <a:srgbClr val="242424"/>
                </a:solidFill>
                <a:effectLst/>
                <a:latin typeface="Segoe UI" panose="020B0502040204020203" pitchFamily="34" charset="0"/>
              </a:rPr>
              <a:t>CompetitionRules</a:t>
            </a:r>
            <a:r>
              <a:rPr lang="de-DE" b="0" i="0" dirty="0">
                <a:solidFill>
                  <a:srgbClr val="242424"/>
                </a:solidFill>
                <a:effectLst/>
                <a:latin typeface="Segoe UI" panose="020B0502040204020203" pitchFamily="34" charset="0"/>
              </a:rPr>
              <a:t>-Objekten.</a:t>
            </a:r>
          </a:p>
          <a:p>
            <a:pPr algn="l">
              <a:buFont typeface="Arial" panose="020B0604020202020204" pitchFamily="34" charset="0"/>
              <a:buChar char="•"/>
            </a:pPr>
            <a:r>
              <a:rPr lang="de-DE" b="0" i="0" dirty="0" err="1">
                <a:solidFill>
                  <a:srgbClr val="242424"/>
                </a:solidFill>
                <a:effectLst/>
                <a:latin typeface="Segoe UI" panose="020B0502040204020203" pitchFamily="34" charset="0"/>
              </a:rPr>
              <a:t>MatchRulesFactory</a:t>
            </a:r>
            <a:r>
              <a:rPr lang="de-DE" b="0" i="0" dirty="0">
                <a:solidFill>
                  <a:srgbClr val="242424"/>
                </a:solidFill>
                <a:effectLst/>
                <a:latin typeface="Segoe UI" panose="020B0502040204020203" pitchFamily="34" charset="0"/>
              </a:rPr>
              <a:t>: Verantwortlich für die Erstellung von </a:t>
            </a:r>
            <a:r>
              <a:rPr lang="de-DE" b="0" i="0" dirty="0" err="1">
                <a:solidFill>
                  <a:srgbClr val="242424"/>
                </a:solidFill>
                <a:effectLst/>
                <a:latin typeface="Segoe UI" panose="020B0502040204020203" pitchFamily="34" charset="0"/>
              </a:rPr>
              <a:t>MatchRules</a:t>
            </a:r>
            <a:r>
              <a:rPr lang="de-DE" b="0" i="0" dirty="0">
                <a:solidFill>
                  <a:srgbClr val="242424"/>
                </a:solidFill>
                <a:effectLst/>
                <a:latin typeface="Segoe UI" panose="020B0502040204020203" pitchFamily="34" charset="0"/>
              </a:rPr>
              <a:t>-Objekten.</a:t>
            </a:r>
          </a:p>
        </p:txBody>
      </p:sp>
      <p:sp>
        <p:nvSpPr>
          <p:cNvPr id="4" name="Foliennummernplatzhalter 3"/>
          <p:cNvSpPr>
            <a:spLocks noGrp="1"/>
          </p:cNvSpPr>
          <p:nvPr>
            <p:ph type="sldNum" sz="quarter" idx="5"/>
          </p:nvPr>
        </p:nvSpPr>
        <p:spPr/>
        <p:txBody>
          <a:bodyPr/>
          <a:lstStyle/>
          <a:p>
            <a:fld id="{FCCDE8C3-C840-4488-8C03-4769915C2179}" type="slidenum">
              <a:rPr lang="de-DE" smtClean="0"/>
              <a:t>15</a:t>
            </a:fld>
            <a:endParaRPr lang="de-DE"/>
          </a:p>
        </p:txBody>
      </p:sp>
    </p:spTree>
    <p:extLst>
      <p:ext uri="{BB962C8B-B14F-4D97-AF65-F5344CB8AC3E}">
        <p14:creationId xmlns:p14="http://schemas.microsoft.com/office/powerpoint/2010/main" val="3625752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Begründung, warum das LSP-Prinzip nicht erfüllt wird</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Das </a:t>
            </a:r>
            <a:r>
              <a:rPr kumimoji="0" lang="de-DE" altLang="de-DE" sz="1000" b="0" i="0" u="none" strike="noStrike" cap="none" normalizeH="0" baseline="0" dirty="0" err="1">
                <a:ln>
                  <a:noFill/>
                </a:ln>
                <a:solidFill>
                  <a:srgbClr val="242424"/>
                </a:solidFill>
                <a:effectLst/>
                <a:latin typeface="Segoe UI" panose="020B0502040204020203" pitchFamily="34" charset="0"/>
                <a:cs typeface="Segoe UI" panose="020B0502040204020203" pitchFamily="34" charset="0"/>
              </a:rPr>
              <a:t>Liskov</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Substitution </a:t>
            </a:r>
            <a:r>
              <a:rPr kumimoji="0" lang="de-DE" altLang="de-DE" sz="1000" b="0" i="0" u="none" strike="noStrike" cap="none" normalizeH="0" baseline="0" dirty="0" err="1">
                <a:ln>
                  <a:noFill/>
                </a:ln>
                <a:solidFill>
                  <a:srgbClr val="242424"/>
                </a:solidFill>
                <a:effectLst/>
                <a:latin typeface="Segoe UI" panose="020B0502040204020203" pitchFamily="34" charset="0"/>
                <a:cs typeface="Segoe UI" panose="020B0502040204020203" pitchFamily="34" charset="0"/>
              </a:rPr>
              <a:t>Principle</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(LSP) besagt, dass Objekte einer Basisklasse durch Objekte einer abgeleiteten Klasse ersetzt werden können, ohne dass das Verhalten des Programms verändert wird. Der gezeigte Code verletzt das LSP aus folgenden Gründen:</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de-DE" altLang="de-DE" sz="10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Typprüfung mit </a:t>
            </a:r>
            <a:r>
              <a:rPr kumimoji="0" lang="de-DE" altLang="de-DE" sz="1000" b="1" i="0" u="none" strike="noStrike" cap="none" normalizeH="0" baseline="0" dirty="0" err="1">
                <a:ln>
                  <a:noFill/>
                </a:ln>
                <a:solidFill>
                  <a:srgbClr val="D4D4D4"/>
                </a:solidFill>
                <a:effectLst/>
                <a:latin typeface="Arial Unicode MS"/>
                <a:cs typeface="Segoe UI" panose="020B0502040204020203" pitchFamily="34" charset="0"/>
              </a:rPr>
              <a:t>instanceof</a:t>
            </a:r>
            <a:r>
              <a:rPr kumimoji="0" lang="de-DE" altLang="de-DE" sz="10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a:t>
            </a:r>
            <a:endPar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Der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verwendet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instanceof</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um festzustellen, welche Art von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CalculatorOperation</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übergeben wurde. Dies bedeutet, dass der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explizit wissen muss, welche konkreten Implementierungen von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CalculatorOperation</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existieren.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de-DE" altLang="de-DE" sz="10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Fehlende Abstraktion:</a:t>
            </a:r>
            <a:endPar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Das Interface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CalculatorOperation</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enthält keine Methode zur Durchführung der Operation. Dadurch muss der </a:t>
            </a:r>
            <a:r>
              <a:rPr kumimoji="0" lang="de-DE" altLang="de-DE" sz="1000" b="0" i="0" u="none" strike="noStrike" cap="none" normalizeH="0" baseline="0" dirty="0" err="1">
                <a:ln>
                  <a:noFill/>
                </a:ln>
                <a:solidFill>
                  <a:srgbClr val="D4D4D4"/>
                </a:solidFill>
                <a:effectLst/>
                <a:latin typeface="Arial Unicode MS"/>
                <a:cs typeface="Segoe UI" panose="020B0502040204020203" pitchFamily="34" charset="0"/>
              </a:rPr>
              <a:t>Calculator</a:t>
            </a:r>
            <a:r>
              <a:rPr kumimoji="0" lang="de-DE" altLang="de-DE" sz="10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die konkrete Implementierung jeder Operation kennen und verwenden.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FCCDE8C3-C840-4488-8C03-4769915C2179}" type="slidenum">
              <a:rPr lang="de-DE" smtClean="0"/>
              <a:t>20</a:t>
            </a:fld>
            <a:endParaRPr lang="de-DE"/>
          </a:p>
        </p:txBody>
      </p:sp>
    </p:spTree>
    <p:extLst>
      <p:ext uri="{BB962C8B-B14F-4D97-AF65-F5344CB8AC3E}">
        <p14:creationId xmlns:p14="http://schemas.microsoft.com/office/powerpoint/2010/main" val="25472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912E79-E6F3-73C0-A188-56AAA80D1CE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BDD7C58-DC6E-99D4-6114-71175A062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C6B6A04-24D4-7A0B-DCD8-997819EFA288}"/>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5" name="Fußzeilenplatzhalter 4">
            <a:extLst>
              <a:ext uri="{FF2B5EF4-FFF2-40B4-BE49-F238E27FC236}">
                <a16:creationId xmlns:a16="http://schemas.microsoft.com/office/drawing/2014/main" id="{DEA58B06-90F7-1814-13CC-BF1DAD3AEFA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7E2FBD-CA7F-DD04-2BF2-03CD82E3726B}"/>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203842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A4CDA6-2762-792A-294B-90864C5036C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9636D83-E28A-7467-A0D8-8C39F2EA52C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EBF75E6-79C6-91CC-194E-5CDEAABA9C94}"/>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5" name="Fußzeilenplatzhalter 4">
            <a:extLst>
              <a:ext uri="{FF2B5EF4-FFF2-40B4-BE49-F238E27FC236}">
                <a16:creationId xmlns:a16="http://schemas.microsoft.com/office/drawing/2014/main" id="{08C80F0A-5B02-FFF6-8647-8B5B05AF42B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2F3966-BC8D-4FB2-2888-E2BDB5459A79}"/>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81470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35FC6B1-7264-5D6C-9180-9AA3266BD77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AEE58BD-E58D-5404-4F82-1F85A267CD5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83B5F74-917C-CEA8-6596-50D0006E3838}"/>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5" name="Fußzeilenplatzhalter 4">
            <a:extLst>
              <a:ext uri="{FF2B5EF4-FFF2-40B4-BE49-F238E27FC236}">
                <a16:creationId xmlns:a16="http://schemas.microsoft.com/office/drawing/2014/main" id="{5A60A203-3B36-3B67-0F7B-0D2D8F58DC9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DFC546C-065F-02CA-1B0C-244AB04CC7ED}"/>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364047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F5703-1DC0-6D84-587C-106C184B1C3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0C57DCC-7275-CAF2-0410-171156C0079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A67C983-3C3B-73DB-9F30-E126BA8DAE5C}"/>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5" name="Fußzeilenplatzhalter 4">
            <a:extLst>
              <a:ext uri="{FF2B5EF4-FFF2-40B4-BE49-F238E27FC236}">
                <a16:creationId xmlns:a16="http://schemas.microsoft.com/office/drawing/2014/main" id="{39FFBD29-7814-9C1A-5609-B143836E1F2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8CE8EE5-B05D-5466-4674-D2582E9D0225}"/>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109569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D19CB7-D280-3608-7A23-F68CA7957D6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A980F7C-AF4D-33AB-AAEF-9E30B134A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3107222-D238-9195-4AEB-1570E979567C}"/>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5" name="Fußzeilenplatzhalter 4">
            <a:extLst>
              <a:ext uri="{FF2B5EF4-FFF2-40B4-BE49-F238E27FC236}">
                <a16:creationId xmlns:a16="http://schemas.microsoft.com/office/drawing/2014/main" id="{FF1B6CB4-EE0C-489E-A0FE-C4F5D0D99AC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6A7B349-6F87-0627-A84D-4EF5A4D16A10}"/>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341037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68F120-77F2-A46F-3C73-BF1BF7D8A89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B4C6589-1BE7-BF9D-83C2-558062A1F44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52B9A1D-0461-81A0-25C7-23C8A37E70F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2DD6F00-44D4-7136-16A9-C0D2DCEB7682}"/>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6" name="Fußzeilenplatzhalter 5">
            <a:extLst>
              <a:ext uri="{FF2B5EF4-FFF2-40B4-BE49-F238E27FC236}">
                <a16:creationId xmlns:a16="http://schemas.microsoft.com/office/drawing/2014/main" id="{9ED6C3FE-5E23-A71D-3B98-FA824CCF820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03CA35D-77E7-F66A-702E-CC5BD90D2584}"/>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314780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42EC9E-EC24-C345-CCBA-53692F81F84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1A633A4-8860-6C9E-D199-A24A6A771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CA11277-21B9-3BE5-DD04-D1292130442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5D606BB-F8DB-C769-5197-9D1BC76C5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88827BD-5A45-B4E6-DFEC-4EDFC811CC7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5793A0F-6D49-0811-2466-8FC113CBB452}"/>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8" name="Fußzeilenplatzhalter 7">
            <a:extLst>
              <a:ext uri="{FF2B5EF4-FFF2-40B4-BE49-F238E27FC236}">
                <a16:creationId xmlns:a16="http://schemas.microsoft.com/office/drawing/2014/main" id="{055DF01E-D23B-E9E3-899A-F9B8EE6FC81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3608B91-B162-9B1B-F191-B0676877AB50}"/>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236636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7FBF18-DB11-ABF0-1629-A6CCD7A4D6F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16FE423-5C38-39F5-72DF-B19F15E8E67C}"/>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4" name="Fußzeilenplatzhalter 3">
            <a:extLst>
              <a:ext uri="{FF2B5EF4-FFF2-40B4-BE49-F238E27FC236}">
                <a16:creationId xmlns:a16="http://schemas.microsoft.com/office/drawing/2014/main" id="{30619F64-6B0D-9456-EF84-1C4212FF061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E745680-AC29-C8BC-1DA7-006ED78556B2}"/>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77615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C83B05B-7F34-8F93-BBE5-EAD8DE2DAA1E}"/>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3" name="Fußzeilenplatzhalter 2">
            <a:extLst>
              <a:ext uri="{FF2B5EF4-FFF2-40B4-BE49-F238E27FC236}">
                <a16:creationId xmlns:a16="http://schemas.microsoft.com/office/drawing/2014/main" id="{AEB25D00-B944-FA06-3144-19DB43FCB8E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DA39FD7-3733-E87F-2692-A1D401F46F43}"/>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336264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E84DE0-7F42-132F-A1C9-0A58E3DF72C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9A182C1-3A66-DDCF-B769-987221796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FF0A1E8-FE39-9E23-2702-C271D495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E985659-2ABA-3CDE-5CDD-74B9833980C2}"/>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6" name="Fußzeilenplatzhalter 5">
            <a:extLst>
              <a:ext uri="{FF2B5EF4-FFF2-40B4-BE49-F238E27FC236}">
                <a16:creationId xmlns:a16="http://schemas.microsoft.com/office/drawing/2014/main" id="{48CD217E-87DD-4725-CF14-755D3A7ED0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4B88A6E-FDBE-7F01-2135-8E3F04AF9F2E}"/>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153136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9F2013-4797-2CED-F570-130D60EE5F3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CF19012-F266-4726-EA7E-457A42CA7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4EA57B9-F7E5-2AAD-7A6E-53491A630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640A55D-F9C5-0198-1DD7-AB5D2A654E59}"/>
              </a:ext>
            </a:extLst>
          </p:cNvPr>
          <p:cNvSpPr>
            <a:spLocks noGrp="1"/>
          </p:cNvSpPr>
          <p:nvPr>
            <p:ph type="dt" sz="half" idx="10"/>
          </p:nvPr>
        </p:nvSpPr>
        <p:spPr/>
        <p:txBody>
          <a:bodyPr/>
          <a:lstStyle/>
          <a:p>
            <a:fld id="{7C7C1501-BC74-407B-A464-3D414263157A}" type="datetimeFigureOut">
              <a:rPr lang="de-DE" smtClean="0"/>
              <a:t>14.08.2024</a:t>
            </a:fld>
            <a:endParaRPr lang="de-DE"/>
          </a:p>
        </p:txBody>
      </p:sp>
      <p:sp>
        <p:nvSpPr>
          <p:cNvPr id="6" name="Fußzeilenplatzhalter 5">
            <a:extLst>
              <a:ext uri="{FF2B5EF4-FFF2-40B4-BE49-F238E27FC236}">
                <a16:creationId xmlns:a16="http://schemas.microsoft.com/office/drawing/2014/main" id="{B3F82AAB-05BB-1A51-E010-2A49197B985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3D5C608-F2D5-F794-D030-751FE4416F72}"/>
              </a:ext>
            </a:extLst>
          </p:cNvPr>
          <p:cNvSpPr>
            <a:spLocks noGrp="1"/>
          </p:cNvSpPr>
          <p:nvPr>
            <p:ph type="sldNum" sz="quarter" idx="12"/>
          </p:nvPr>
        </p:nvSpPr>
        <p:spPr/>
        <p:txBody>
          <a:bodyPr/>
          <a:lstStyle/>
          <a:p>
            <a:fld id="{9ABF442F-F46C-4DAF-8F37-ED9A249FB6E6}" type="slidenum">
              <a:rPr lang="de-DE" smtClean="0"/>
              <a:t>‹Nr.›</a:t>
            </a:fld>
            <a:endParaRPr lang="de-DE"/>
          </a:p>
        </p:txBody>
      </p:sp>
    </p:spTree>
    <p:extLst>
      <p:ext uri="{BB962C8B-B14F-4D97-AF65-F5344CB8AC3E}">
        <p14:creationId xmlns:p14="http://schemas.microsoft.com/office/powerpoint/2010/main" val="262194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A9B4460-40D2-D33F-1C44-737F24433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5478C15-81CF-FA3B-19C2-0F82D35043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D0C4F6-A242-351F-67B6-ED8342400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C1501-BC74-407B-A464-3D414263157A}" type="datetimeFigureOut">
              <a:rPr lang="de-DE" smtClean="0"/>
              <a:t>14.08.2024</a:t>
            </a:fld>
            <a:endParaRPr lang="de-DE"/>
          </a:p>
        </p:txBody>
      </p:sp>
      <p:sp>
        <p:nvSpPr>
          <p:cNvPr id="5" name="Fußzeilenplatzhalter 4">
            <a:extLst>
              <a:ext uri="{FF2B5EF4-FFF2-40B4-BE49-F238E27FC236}">
                <a16:creationId xmlns:a16="http://schemas.microsoft.com/office/drawing/2014/main" id="{0391B50D-09C1-CF99-9DFE-7368D8C43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2037865-728B-0A95-BF77-B7AFDB36C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F442F-F46C-4DAF-8F37-ED9A249FB6E6}" type="slidenum">
              <a:rPr lang="de-DE" smtClean="0"/>
              <a:t>‹Nr.›</a:t>
            </a:fld>
            <a:endParaRPr lang="de-DE"/>
          </a:p>
        </p:txBody>
      </p:sp>
    </p:spTree>
    <p:extLst>
      <p:ext uri="{BB962C8B-B14F-4D97-AF65-F5344CB8AC3E}">
        <p14:creationId xmlns:p14="http://schemas.microsoft.com/office/powerpoint/2010/main" val="1437188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66.png"/><Relationship Id="rId5" Type="http://schemas.openxmlformats.org/officeDocument/2006/relationships/image" Target="../media/image53.png"/><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062D7-4DDC-B2C6-963C-1E8456D7A549}"/>
              </a:ext>
            </a:extLst>
          </p:cNvPr>
          <p:cNvSpPr>
            <a:spLocks noGrp="1"/>
          </p:cNvSpPr>
          <p:nvPr>
            <p:ph type="ctrTitle"/>
          </p:nvPr>
        </p:nvSpPr>
        <p:spPr/>
        <p:txBody>
          <a:bodyPr/>
          <a:lstStyle/>
          <a:p>
            <a:endParaRPr lang="de-DE" dirty="0"/>
          </a:p>
        </p:txBody>
      </p:sp>
      <p:sp>
        <p:nvSpPr>
          <p:cNvPr id="3" name="Untertitel 2">
            <a:extLst>
              <a:ext uri="{FF2B5EF4-FFF2-40B4-BE49-F238E27FC236}">
                <a16:creationId xmlns:a16="http://schemas.microsoft.com/office/drawing/2014/main" id="{D63E52FF-534F-5696-4EB0-0137A8AE70B8}"/>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59320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4875267" y="78880"/>
            <a:ext cx="3705068" cy="923330"/>
          </a:xfrm>
          <a:prstGeom prst="rect">
            <a:avLst/>
          </a:prstGeom>
          <a:noFill/>
        </p:spPr>
        <p:txBody>
          <a:bodyPr wrap="square" rtlCol="0">
            <a:spAutoFit/>
          </a:bodyPr>
          <a:lstStyle/>
          <a:p>
            <a:r>
              <a:rPr lang="de-DE" b="1" dirty="0"/>
              <a:t>Analyse der Schichten</a:t>
            </a:r>
          </a:p>
          <a:p>
            <a:pPr algn="ctr"/>
            <a:r>
              <a:rPr lang="de-DE" i="1" dirty="0"/>
              <a:t>Schicht: Domain – Klasse: Player</a:t>
            </a:r>
          </a:p>
          <a:p>
            <a:endParaRPr lang="de-DE" b="1" dirty="0"/>
          </a:p>
        </p:txBody>
      </p:sp>
      <p:pic>
        <p:nvPicPr>
          <p:cNvPr id="4" name="Grafik 3">
            <a:extLst>
              <a:ext uri="{FF2B5EF4-FFF2-40B4-BE49-F238E27FC236}">
                <a16:creationId xmlns:a16="http://schemas.microsoft.com/office/drawing/2014/main" id="{3EC26EBF-5EC8-F069-9E58-0B34BCFDAF4D}"/>
              </a:ext>
            </a:extLst>
          </p:cNvPr>
          <p:cNvPicPr>
            <a:picLocks noChangeAspect="1"/>
          </p:cNvPicPr>
          <p:nvPr/>
        </p:nvPicPr>
        <p:blipFill>
          <a:blip r:embed="rId2"/>
          <a:stretch>
            <a:fillRect/>
          </a:stretch>
        </p:blipFill>
        <p:spPr>
          <a:xfrm>
            <a:off x="3394476" y="1573369"/>
            <a:ext cx="5403048" cy="3711262"/>
          </a:xfrm>
          <a:prstGeom prst="rect">
            <a:avLst/>
          </a:prstGeom>
        </p:spPr>
      </p:pic>
    </p:spTree>
    <p:extLst>
      <p:ext uri="{BB962C8B-B14F-4D97-AF65-F5344CB8AC3E}">
        <p14:creationId xmlns:p14="http://schemas.microsoft.com/office/powerpoint/2010/main" val="233167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4875267" y="78880"/>
            <a:ext cx="3705068" cy="1200329"/>
          </a:xfrm>
          <a:prstGeom prst="rect">
            <a:avLst/>
          </a:prstGeom>
          <a:noFill/>
        </p:spPr>
        <p:txBody>
          <a:bodyPr wrap="square" rtlCol="0">
            <a:spAutoFit/>
          </a:bodyPr>
          <a:lstStyle/>
          <a:p>
            <a:r>
              <a:rPr lang="de-DE" b="1" dirty="0"/>
              <a:t>Analyse der Schichten</a:t>
            </a:r>
          </a:p>
          <a:p>
            <a:pPr algn="ctr"/>
            <a:r>
              <a:rPr lang="de-DE" i="1" dirty="0"/>
              <a:t>Schicht: </a:t>
            </a:r>
            <a:r>
              <a:rPr lang="de-DE" i="1" dirty="0" err="1"/>
              <a:t>Presentation</a:t>
            </a:r>
            <a:r>
              <a:rPr lang="de-DE" i="1" dirty="0"/>
              <a:t> – Klasse: </a:t>
            </a:r>
            <a:r>
              <a:rPr lang="de-DE" i="1" dirty="0" err="1"/>
              <a:t>InputHandler</a:t>
            </a:r>
            <a:endParaRPr lang="de-DE" i="1" dirty="0"/>
          </a:p>
          <a:p>
            <a:endParaRPr lang="de-DE" b="1" dirty="0"/>
          </a:p>
        </p:txBody>
      </p:sp>
      <p:pic>
        <p:nvPicPr>
          <p:cNvPr id="3" name="Grafik 2">
            <a:extLst>
              <a:ext uri="{FF2B5EF4-FFF2-40B4-BE49-F238E27FC236}">
                <a16:creationId xmlns:a16="http://schemas.microsoft.com/office/drawing/2014/main" id="{601C18EF-7B4B-9059-498B-323AAC394FAD}"/>
              </a:ext>
            </a:extLst>
          </p:cNvPr>
          <p:cNvPicPr>
            <a:picLocks noChangeAspect="1"/>
          </p:cNvPicPr>
          <p:nvPr/>
        </p:nvPicPr>
        <p:blipFill>
          <a:blip r:embed="rId2"/>
          <a:stretch>
            <a:fillRect/>
          </a:stretch>
        </p:blipFill>
        <p:spPr>
          <a:xfrm>
            <a:off x="3230368" y="1058328"/>
            <a:ext cx="5731264" cy="5453789"/>
          </a:xfrm>
          <a:prstGeom prst="rect">
            <a:avLst/>
          </a:prstGeom>
        </p:spPr>
      </p:pic>
    </p:spTree>
    <p:extLst>
      <p:ext uri="{BB962C8B-B14F-4D97-AF65-F5344CB8AC3E}">
        <p14:creationId xmlns:p14="http://schemas.microsoft.com/office/powerpoint/2010/main" val="294143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F29E6C-A59E-67FF-E1B2-D86E22EEAEBA}"/>
              </a:ext>
            </a:extLst>
          </p:cNvPr>
          <p:cNvSpPr>
            <a:spLocks noGrp="1"/>
          </p:cNvSpPr>
          <p:nvPr>
            <p:ph type="ctrTitle"/>
          </p:nvPr>
        </p:nvSpPr>
        <p:spPr/>
        <p:txBody>
          <a:bodyPr/>
          <a:lstStyle/>
          <a:p>
            <a:r>
              <a:rPr lang="de-DE" dirty="0"/>
              <a:t>SOLID</a:t>
            </a:r>
          </a:p>
        </p:txBody>
      </p:sp>
      <p:sp>
        <p:nvSpPr>
          <p:cNvPr id="3" name="Untertitel 2">
            <a:extLst>
              <a:ext uri="{FF2B5EF4-FFF2-40B4-BE49-F238E27FC236}">
                <a16:creationId xmlns:a16="http://schemas.microsoft.com/office/drawing/2014/main" id="{C4663B03-84C7-1949-7CE2-894B47A07A8B}"/>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97307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4875267" y="78880"/>
            <a:ext cx="3705068" cy="923330"/>
          </a:xfrm>
          <a:prstGeom prst="rect">
            <a:avLst/>
          </a:prstGeom>
          <a:noFill/>
        </p:spPr>
        <p:txBody>
          <a:bodyPr wrap="square" rtlCol="0">
            <a:spAutoFit/>
          </a:bodyPr>
          <a:lstStyle/>
          <a:p>
            <a:r>
              <a:rPr lang="de-DE" b="1" dirty="0"/>
              <a:t>SRP Positiv-Beispiel</a:t>
            </a:r>
          </a:p>
          <a:p>
            <a:pPr algn="ctr"/>
            <a:r>
              <a:rPr lang="de-DE" i="1" dirty="0" err="1"/>
              <a:t>PlayerHistoryData</a:t>
            </a:r>
            <a:endParaRPr lang="de-DE" i="1" dirty="0"/>
          </a:p>
          <a:p>
            <a:endParaRPr lang="de-DE" b="1" dirty="0"/>
          </a:p>
        </p:txBody>
      </p:sp>
      <p:pic>
        <p:nvPicPr>
          <p:cNvPr id="3" name="Grafik 2">
            <a:extLst>
              <a:ext uri="{FF2B5EF4-FFF2-40B4-BE49-F238E27FC236}">
                <a16:creationId xmlns:a16="http://schemas.microsoft.com/office/drawing/2014/main" id="{ED19C070-77DB-C632-7502-FD43C2F8C70E}"/>
              </a:ext>
            </a:extLst>
          </p:cNvPr>
          <p:cNvPicPr>
            <a:picLocks noChangeAspect="1"/>
          </p:cNvPicPr>
          <p:nvPr/>
        </p:nvPicPr>
        <p:blipFill>
          <a:blip r:embed="rId2"/>
          <a:stretch>
            <a:fillRect/>
          </a:stretch>
        </p:blipFill>
        <p:spPr>
          <a:xfrm>
            <a:off x="370668" y="0"/>
            <a:ext cx="4403912" cy="6858000"/>
          </a:xfrm>
          <a:prstGeom prst="rect">
            <a:avLst/>
          </a:prstGeom>
        </p:spPr>
      </p:pic>
    </p:spTree>
    <p:extLst>
      <p:ext uri="{BB962C8B-B14F-4D97-AF65-F5344CB8AC3E}">
        <p14:creationId xmlns:p14="http://schemas.microsoft.com/office/powerpoint/2010/main" val="165962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7836581" y="78880"/>
            <a:ext cx="3705068" cy="923330"/>
          </a:xfrm>
          <a:prstGeom prst="rect">
            <a:avLst/>
          </a:prstGeom>
          <a:noFill/>
        </p:spPr>
        <p:txBody>
          <a:bodyPr wrap="square" rtlCol="0">
            <a:spAutoFit/>
          </a:bodyPr>
          <a:lstStyle/>
          <a:p>
            <a:r>
              <a:rPr lang="de-DE" b="1" dirty="0"/>
              <a:t>SRP Negativ-Beispiel</a:t>
            </a:r>
          </a:p>
          <a:p>
            <a:pPr algn="ctr"/>
            <a:r>
              <a:rPr lang="de-DE" i="1" dirty="0" err="1"/>
              <a:t>CompetitionCreationManager</a:t>
            </a:r>
            <a:endParaRPr lang="de-DE" i="1" dirty="0"/>
          </a:p>
          <a:p>
            <a:endParaRPr lang="de-DE" b="1" dirty="0"/>
          </a:p>
        </p:txBody>
      </p:sp>
      <p:pic>
        <p:nvPicPr>
          <p:cNvPr id="6" name="Grafik 5">
            <a:extLst>
              <a:ext uri="{FF2B5EF4-FFF2-40B4-BE49-F238E27FC236}">
                <a16:creationId xmlns:a16="http://schemas.microsoft.com/office/drawing/2014/main" id="{AE593E2F-CF21-6AA8-3162-2F2B0AE6C3D9}"/>
              </a:ext>
            </a:extLst>
          </p:cNvPr>
          <p:cNvPicPr>
            <a:picLocks noChangeAspect="1"/>
          </p:cNvPicPr>
          <p:nvPr/>
        </p:nvPicPr>
        <p:blipFill>
          <a:blip r:embed="rId2"/>
          <a:stretch>
            <a:fillRect/>
          </a:stretch>
        </p:blipFill>
        <p:spPr>
          <a:xfrm>
            <a:off x="128068" y="78880"/>
            <a:ext cx="7338696" cy="6530906"/>
          </a:xfrm>
          <a:prstGeom prst="rect">
            <a:avLst/>
          </a:prstGeom>
        </p:spPr>
      </p:pic>
    </p:spTree>
    <p:extLst>
      <p:ext uri="{BB962C8B-B14F-4D97-AF65-F5344CB8AC3E}">
        <p14:creationId xmlns:p14="http://schemas.microsoft.com/office/powerpoint/2010/main" val="135938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0EB7C0C-3097-A5AC-5049-8D8852B99A89}"/>
              </a:ext>
            </a:extLst>
          </p:cNvPr>
          <p:cNvPicPr>
            <a:picLocks noChangeAspect="1"/>
          </p:cNvPicPr>
          <p:nvPr/>
        </p:nvPicPr>
        <p:blipFill>
          <a:blip r:embed="rId3"/>
          <a:stretch>
            <a:fillRect/>
          </a:stretch>
        </p:blipFill>
        <p:spPr>
          <a:xfrm>
            <a:off x="135400" y="834296"/>
            <a:ext cx="6317527" cy="4168501"/>
          </a:xfrm>
          <a:prstGeom prst="rect">
            <a:avLst/>
          </a:prstGeom>
        </p:spPr>
      </p:pic>
      <p:pic>
        <p:nvPicPr>
          <p:cNvPr id="7" name="Grafik 6">
            <a:extLst>
              <a:ext uri="{FF2B5EF4-FFF2-40B4-BE49-F238E27FC236}">
                <a16:creationId xmlns:a16="http://schemas.microsoft.com/office/drawing/2014/main" id="{248087E0-49E9-09E9-8C51-F11C7615271B}"/>
              </a:ext>
            </a:extLst>
          </p:cNvPr>
          <p:cNvPicPr>
            <a:picLocks noChangeAspect="1"/>
          </p:cNvPicPr>
          <p:nvPr/>
        </p:nvPicPr>
        <p:blipFill>
          <a:blip r:embed="rId4"/>
          <a:stretch>
            <a:fillRect/>
          </a:stretch>
        </p:blipFill>
        <p:spPr>
          <a:xfrm>
            <a:off x="6976328" y="1752582"/>
            <a:ext cx="4198984" cy="3025402"/>
          </a:xfrm>
          <a:prstGeom prst="rect">
            <a:avLst/>
          </a:prstGeom>
        </p:spPr>
      </p:pic>
      <p:pic>
        <p:nvPicPr>
          <p:cNvPr id="9" name="Grafik 8">
            <a:extLst>
              <a:ext uri="{FF2B5EF4-FFF2-40B4-BE49-F238E27FC236}">
                <a16:creationId xmlns:a16="http://schemas.microsoft.com/office/drawing/2014/main" id="{10EC6A0C-4F63-E1B3-8C9E-FBF1A860C5D1}"/>
              </a:ext>
            </a:extLst>
          </p:cNvPr>
          <p:cNvPicPr>
            <a:picLocks noChangeAspect="1"/>
          </p:cNvPicPr>
          <p:nvPr/>
        </p:nvPicPr>
        <p:blipFill>
          <a:blip r:embed="rId5"/>
          <a:stretch>
            <a:fillRect/>
          </a:stretch>
        </p:blipFill>
        <p:spPr>
          <a:xfrm>
            <a:off x="1186126" y="5242119"/>
            <a:ext cx="3779848" cy="1356478"/>
          </a:xfrm>
          <a:prstGeom prst="rect">
            <a:avLst/>
          </a:prstGeom>
        </p:spPr>
      </p:pic>
      <p:pic>
        <p:nvPicPr>
          <p:cNvPr id="11" name="Grafik 10">
            <a:extLst>
              <a:ext uri="{FF2B5EF4-FFF2-40B4-BE49-F238E27FC236}">
                <a16:creationId xmlns:a16="http://schemas.microsoft.com/office/drawing/2014/main" id="{B3DE0E3A-73B3-6A67-60BF-46C58C6FE5C3}"/>
              </a:ext>
            </a:extLst>
          </p:cNvPr>
          <p:cNvPicPr>
            <a:picLocks noChangeAspect="1"/>
          </p:cNvPicPr>
          <p:nvPr/>
        </p:nvPicPr>
        <p:blipFill>
          <a:blip r:embed="rId6"/>
          <a:stretch>
            <a:fillRect/>
          </a:stretch>
        </p:blipFill>
        <p:spPr>
          <a:xfrm>
            <a:off x="5505541" y="5256627"/>
            <a:ext cx="2941575" cy="1356478"/>
          </a:xfrm>
          <a:prstGeom prst="rect">
            <a:avLst/>
          </a:prstGeom>
        </p:spPr>
      </p:pic>
      <p:sp>
        <p:nvSpPr>
          <p:cNvPr id="12" name="Textfeld 11">
            <a:extLst>
              <a:ext uri="{FF2B5EF4-FFF2-40B4-BE49-F238E27FC236}">
                <a16:creationId xmlns:a16="http://schemas.microsoft.com/office/drawing/2014/main" id="{4AE4DFAA-CBC9-978D-F73B-AF46168A4A9F}"/>
              </a:ext>
            </a:extLst>
          </p:cNvPr>
          <p:cNvSpPr txBox="1"/>
          <p:nvPr/>
        </p:nvSpPr>
        <p:spPr>
          <a:xfrm>
            <a:off x="4875267" y="78880"/>
            <a:ext cx="4478458" cy="923330"/>
          </a:xfrm>
          <a:prstGeom prst="rect">
            <a:avLst/>
          </a:prstGeom>
          <a:noFill/>
        </p:spPr>
        <p:txBody>
          <a:bodyPr wrap="square" rtlCol="0">
            <a:spAutoFit/>
          </a:bodyPr>
          <a:lstStyle/>
          <a:p>
            <a:r>
              <a:rPr lang="de-DE" b="1" dirty="0"/>
              <a:t>SRP Negativ-Beispiel</a:t>
            </a:r>
          </a:p>
          <a:p>
            <a:pPr algn="ctr"/>
            <a:r>
              <a:rPr lang="de-DE" i="1" dirty="0" err="1"/>
              <a:t>CompetitionCreationManager</a:t>
            </a:r>
            <a:r>
              <a:rPr lang="de-DE" i="1" dirty="0"/>
              <a:t> - Lösungsweg</a:t>
            </a:r>
          </a:p>
          <a:p>
            <a:endParaRPr lang="de-DE" b="1" dirty="0"/>
          </a:p>
        </p:txBody>
      </p:sp>
    </p:spTree>
    <p:extLst>
      <p:ext uri="{BB962C8B-B14F-4D97-AF65-F5344CB8AC3E}">
        <p14:creationId xmlns:p14="http://schemas.microsoft.com/office/powerpoint/2010/main" val="243019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FC30FE23-5542-1A2E-C7A6-F7642261F730}"/>
              </a:ext>
            </a:extLst>
          </p:cNvPr>
          <p:cNvSpPr txBox="1"/>
          <p:nvPr/>
        </p:nvSpPr>
        <p:spPr>
          <a:xfrm>
            <a:off x="9654001" y="78880"/>
            <a:ext cx="2087595" cy="646331"/>
          </a:xfrm>
          <a:prstGeom prst="rect">
            <a:avLst/>
          </a:prstGeom>
          <a:noFill/>
        </p:spPr>
        <p:txBody>
          <a:bodyPr wrap="square" rtlCol="0">
            <a:spAutoFit/>
          </a:bodyPr>
          <a:lstStyle/>
          <a:p>
            <a:r>
              <a:rPr lang="de-DE" b="1" dirty="0"/>
              <a:t>OCP Positiv-Beispiel</a:t>
            </a:r>
          </a:p>
          <a:p>
            <a:pPr algn="ctr"/>
            <a:r>
              <a:rPr lang="de-DE" i="1" dirty="0"/>
              <a:t>Card</a:t>
            </a:r>
          </a:p>
        </p:txBody>
      </p:sp>
      <p:pic>
        <p:nvPicPr>
          <p:cNvPr id="5" name="Grafik 4">
            <a:extLst>
              <a:ext uri="{FF2B5EF4-FFF2-40B4-BE49-F238E27FC236}">
                <a16:creationId xmlns:a16="http://schemas.microsoft.com/office/drawing/2014/main" id="{73DE965A-5FCD-79DF-5327-D0F2252D02E6}"/>
              </a:ext>
            </a:extLst>
          </p:cNvPr>
          <p:cNvPicPr>
            <a:picLocks noChangeAspect="1"/>
          </p:cNvPicPr>
          <p:nvPr/>
        </p:nvPicPr>
        <p:blipFill>
          <a:blip r:embed="rId2"/>
          <a:stretch>
            <a:fillRect/>
          </a:stretch>
        </p:blipFill>
        <p:spPr>
          <a:xfrm>
            <a:off x="-22624" y="0"/>
            <a:ext cx="2590470" cy="2783590"/>
          </a:xfrm>
          <a:prstGeom prst="rect">
            <a:avLst/>
          </a:prstGeom>
        </p:spPr>
      </p:pic>
      <p:pic>
        <p:nvPicPr>
          <p:cNvPr id="8" name="Grafik 7">
            <a:extLst>
              <a:ext uri="{FF2B5EF4-FFF2-40B4-BE49-F238E27FC236}">
                <a16:creationId xmlns:a16="http://schemas.microsoft.com/office/drawing/2014/main" id="{E351A40D-31E8-09CC-B14A-BA1EF12B22F7}"/>
              </a:ext>
            </a:extLst>
          </p:cNvPr>
          <p:cNvPicPr>
            <a:picLocks noChangeAspect="1"/>
          </p:cNvPicPr>
          <p:nvPr/>
        </p:nvPicPr>
        <p:blipFill>
          <a:blip r:embed="rId3"/>
          <a:stretch>
            <a:fillRect/>
          </a:stretch>
        </p:blipFill>
        <p:spPr>
          <a:xfrm>
            <a:off x="2644462" y="0"/>
            <a:ext cx="3722307" cy="3185436"/>
          </a:xfrm>
          <a:prstGeom prst="rect">
            <a:avLst/>
          </a:prstGeom>
        </p:spPr>
      </p:pic>
      <p:pic>
        <p:nvPicPr>
          <p:cNvPr id="10" name="Grafik 9">
            <a:extLst>
              <a:ext uri="{FF2B5EF4-FFF2-40B4-BE49-F238E27FC236}">
                <a16:creationId xmlns:a16="http://schemas.microsoft.com/office/drawing/2014/main" id="{09F233FF-9676-24AC-3FC8-4C1ECC068D8F}"/>
              </a:ext>
            </a:extLst>
          </p:cNvPr>
          <p:cNvPicPr>
            <a:picLocks noChangeAspect="1"/>
          </p:cNvPicPr>
          <p:nvPr/>
        </p:nvPicPr>
        <p:blipFill>
          <a:blip r:embed="rId4"/>
          <a:stretch>
            <a:fillRect/>
          </a:stretch>
        </p:blipFill>
        <p:spPr>
          <a:xfrm>
            <a:off x="3967399" y="3213834"/>
            <a:ext cx="2279865" cy="1790944"/>
          </a:xfrm>
          <a:prstGeom prst="rect">
            <a:avLst/>
          </a:prstGeom>
        </p:spPr>
      </p:pic>
      <p:pic>
        <p:nvPicPr>
          <p:cNvPr id="12" name="Grafik 11">
            <a:extLst>
              <a:ext uri="{FF2B5EF4-FFF2-40B4-BE49-F238E27FC236}">
                <a16:creationId xmlns:a16="http://schemas.microsoft.com/office/drawing/2014/main" id="{A0C2F6C0-F75C-4C30-82B9-50183DECA4EC}"/>
              </a:ext>
            </a:extLst>
          </p:cNvPr>
          <p:cNvPicPr>
            <a:picLocks noChangeAspect="1"/>
          </p:cNvPicPr>
          <p:nvPr/>
        </p:nvPicPr>
        <p:blipFill>
          <a:blip r:embed="rId5"/>
          <a:stretch>
            <a:fillRect/>
          </a:stretch>
        </p:blipFill>
        <p:spPr>
          <a:xfrm>
            <a:off x="-22624" y="3269974"/>
            <a:ext cx="3933871" cy="3148286"/>
          </a:xfrm>
          <a:prstGeom prst="rect">
            <a:avLst/>
          </a:prstGeom>
        </p:spPr>
      </p:pic>
      <p:pic>
        <p:nvPicPr>
          <p:cNvPr id="14" name="Grafik 13">
            <a:extLst>
              <a:ext uri="{FF2B5EF4-FFF2-40B4-BE49-F238E27FC236}">
                <a16:creationId xmlns:a16="http://schemas.microsoft.com/office/drawing/2014/main" id="{9F29A884-47EE-DE82-489A-E1C3055DD042}"/>
              </a:ext>
            </a:extLst>
          </p:cNvPr>
          <p:cNvPicPr>
            <a:picLocks noChangeAspect="1"/>
          </p:cNvPicPr>
          <p:nvPr/>
        </p:nvPicPr>
        <p:blipFill>
          <a:blip r:embed="rId6"/>
          <a:stretch>
            <a:fillRect/>
          </a:stretch>
        </p:blipFill>
        <p:spPr>
          <a:xfrm>
            <a:off x="3967399" y="5033176"/>
            <a:ext cx="2279865" cy="1783314"/>
          </a:xfrm>
          <a:prstGeom prst="rect">
            <a:avLst/>
          </a:prstGeom>
        </p:spPr>
      </p:pic>
      <p:pic>
        <p:nvPicPr>
          <p:cNvPr id="16" name="Grafik 15" descr="Ein Bild, das Screenshot, Text, Design enthält.&#10;&#10;Automatisch generierte Beschreibung">
            <a:extLst>
              <a:ext uri="{FF2B5EF4-FFF2-40B4-BE49-F238E27FC236}">
                <a16:creationId xmlns:a16="http://schemas.microsoft.com/office/drawing/2014/main" id="{7EE08737-B6AE-DC52-BEB9-770B36A9E8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3385" y="1391795"/>
            <a:ext cx="5658456" cy="4259648"/>
          </a:xfrm>
          <a:prstGeom prst="rect">
            <a:avLst/>
          </a:prstGeom>
        </p:spPr>
      </p:pic>
    </p:spTree>
    <p:extLst>
      <p:ext uri="{BB962C8B-B14F-4D97-AF65-F5344CB8AC3E}">
        <p14:creationId xmlns:p14="http://schemas.microsoft.com/office/powerpoint/2010/main" val="1425862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38E589A-032B-4BAE-5FBC-54267EB0FB75}"/>
              </a:ext>
            </a:extLst>
          </p:cNvPr>
          <p:cNvPicPr>
            <a:picLocks noChangeAspect="1"/>
          </p:cNvPicPr>
          <p:nvPr/>
        </p:nvPicPr>
        <p:blipFill>
          <a:blip r:embed="rId2"/>
          <a:stretch>
            <a:fillRect/>
          </a:stretch>
        </p:blipFill>
        <p:spPr>
          <a:xfrm>
            <a:off x="68702" y="4142280"/>
            <a:ext cx="4572555" cy="2596558"/>
          </a:xfrm>
          <a:prstGeom prst="rect">
            <a:avLst/>
          </a:prstGeom>
        </p:spPr>
      </p:pic>
      <p:pic>
        <p:nvPicPr>
          <p:cNvPr id="9" name="Grafik 8">
            <a:extLst>
              <a:ext uri="{FF2B5EF4-FFF2-40B4-BE49-F238E27FC236}">
                <a16:creationId xmlns:a16="http://schemas.microsoft.com/office/drawing/2014/main" id="{0319E270-4E35-D55B-9610-618B8489C55D}"/>
              </a:ext>
            </a:extLst>
          </p:cNvPr>
          <p:cNvPicPr>
            <a:picLocks noChangeAspect="1"/>
          </p:cNvPicPr>
          <p:nvPr/>
        </p:nvPicPr>
        <p:blipFill>
          <a:blip r:embed="rId3"/>
          <a:stretch>
            <a:fillRect/>
          </a:stretch>
        </p:blipFill>
        <p:spPr>
          <a:xfrm>
            <a:off x="92096" y="194416"/>
            <a:ext cx="4559118" cy="428774"/>
          </a:xfrm>
          <a:prstGeom prst="rect">
            <a:avLst/>
          </a:prstGeom>
        </p:spPr>
      </p:pic>
      <p:pic>
        <p:nvPicPr>
          <p:cNvPr id="15" name="Grafik 14">
            <a:extLst>
              <a:ext uri="{FF2B5EF4-FFF2-40B4-BE49-F238E27FC236}">
                <a16:creationId xmlns:a16="http://schemas.microsoft.com/office/drawing/2014/main" id="{2BF97515-6FF7-0F4F-43DD-E831BFA502F1}"/>
              </a:ext>
            </a:extLst>
          </p:cNvPr>
          <p:cNvPicPr>
            <a:picLocks noChangeAspect="1"/>
          </p:cNvPicPr>
          <p:nvPr/>
        </p:nvPicPr>
        <p:blipFill>
          <a:blip r:embed="rId4"/>
          <a:stretch>
            <a:fillRect/>
          </a:stretch>
        </p:blipFill>
        <p:spPr>
          <a:xfrm>
            <a:off x="7624310" y="194416"/>
            <a:ext cx="4486936" cy="761281"/>
          </a:xfrm>
          <a:prstGeom prst="rect">
            <a:avLst/>
          </a:prstGeom>
        </p:spPr>
      </p:pic>
      <p:pic>
        <p:nvPicPr>
          <p:cNvPr id="21" name="Grafik 20">
            <a:extLst>
              <a:ext uri="{FF2B5EF4-FFF2-40B4-BE49-F238E27FC236}">
                <a16:creationId xmlns:a16="http://schemas.microsoft.com/office/drawing/2014/main" id="{F96319E9-450B-9D85-EBFD-A713B1EC5042}"/>
              </a:ext>
            </a:extLst>
          </p:cNvPr>
          <p:cNvPicPr>
            <a:picLocks noChangeAspect="1"/>
          </p:cNvPicPr>
          <p:nvPr/>
        </p:nvPicPr>
        <p:blipFill>
          <a:blip r:embed="rId5"/>
          <a:stretch>
            <a:fillRect/>
          </a:stretch>
        </p:blipFill>
        <p:spPr>
          <a:xfrm>
            <a:off x="7546320" y="4967213"/>
            <a:ext cx="4564925" cy="1771625"/>
          </a:xfrm>
          <a:prstGeom prst="rect">
            <a:avLst/>
          </a:prstGeom>
        </p:spPr>
      </p:pic>
      <p:sp>
        <p:nvSpPr>
          <p:cNvPr id="22" name="Textfeld 21">
            <a:extLst>
              <a:ext uri="{FF2B5EF4-FFF2-40B4-BE49-F238E27FC236}">
                <a16:creationId xmlns:a16="http://schemas.microsoft.com/office/drawing/2014/main" id="{378031FB-3C02-9E2A-51A6-19AACFCF8BF1}"/>
              </a:ext>
            </a:extLst>
          </p:cNvPr>
          <p:cNvSpPr txBox="1"/>
          <p:nvPr/>
        </p:nvSpPr>
        <p:spPr>
          <a:xfrm>
            <a:off x="4649348" y="33546"/>
            <a:ext cx="2976828" cy="369332"/>
          </a:xfrm>
          <a:prstGeom prst="rect">
            <a:avLst/>
          </a:prstGeom>
          <a:noFill/>
        </p:spPr>
        <p:txBody>
          <a:bodyPr wrap="square" rtlCol="0">
            <a:spAutoFit/>
          </a:bodyPr>
          <a:lstStyle/>
          <a:p>
            <a:r>
              <a:rPr lang="de-DE" b="1" dirty="0"/>
              <a:t>OCP negativ </a:t>
            </a:r>
            <a:r>
              <a:rPr lang="de-DE" b="1" dirty="0" err="1"/>
              <a:t>to</a:t>
            </a:r>
            <a:r>
              <a:rPr lang="de-DE" b="1" dirty="0"/>
              <a:t> positiv</a:t>
            </a:r>
          </a:p>
        </p:txBody>
      </p:sp>
      <p:sp>
        <p:nvSpPr>
          <p:cNvPr id="23" name="Textfeld 22">
            <a:extLst>
              <a:ext uri="{FF2B5EF4-FFF2-40B4-BE49-F238E27FC236}">
                <a16:creationId xmlns:a16="http://schemas.microsoft.com/office/drawing/2014/main" id="{C863E6A4-9B30-9733-0053-1BEF23B02519}"/>
              </a:ext>
            </a:extLst>
          </p:cNvPr>
          <p:cNvSpPr txBox="1"/>
          <p:nvPr/>
        </p:nvSpPr>
        <p:spPr>
          <a:xfrm rot="5400000">
            <a:off x="1926530" y="3525207"/>
            <a:ext cx="6138495" cy="369332"/>
          </a:xfrm>
          <a:prstGeom prst="rect">
            <a:avLst/>
          </a:prstGeom>
          <a:noFill/>
          <a:ln>
            <a:solidFill>
              <a:schemeClr val="tx1"/>
            </a:solidFill>
          </a:ln>
        </p:spPr>
        <p:txBody>
          <a:bodyPr wrap="square" rtlCol="0">
            <a:spAutoFit/>
          </a:bodyPr>
          <a:lstStyle/>
          <a:p>
            <a:pPr algn="ctr"/>
            <a:r>
              <a:rPr lang="de-DE" dirty="0"/>
              <a:t>Negativ</a:t>
            </a:r>
          </a:p>
        </p:txBody>
      </p:sp>
      <p:sp>
        <p:nvSpPr>
          <p:cNvPr id="24" name="Textfeld 23">
            <a:extLst>
              <a:ext uri="{FF2B5EF4-FFF2-40B4-BE49-F238E27FC236}">
                <a16:creationId xmlns:a16="http://schemas.microsoft.com/office/drawing/2014/main" id="{CBB155A2-A613-4ACD-E3A0-41ED9D2C9A48}"/>
              </a:ext>
            </a:extLst>
          </p:cNvPr>
          <p:cNvSpPr txBox="1"/>
          <p:nvPr/>
        </p:nvSpPr>
        <p:spPr>
          <a:xfrm rot="16200000">
            <a:off x="4188691" y="3525206"/>
            <a:ext cx="6138495" cy="369332"/>
          </a:xfrm>
          <a:prstGeom prst="rect">
            <a:avLst/>
          </a:prstGeom>
          <a:noFill/>
          <a:ln>
            <a:solidFill>
              <a:schemeClr val="tx1"/>
            </a:solidFill>
          </a:ln>
        </p:spPr>
        <p:txBody>
          <a:bodyPr wrap="square" rtlCol="0">
            <a:spAutoFit/>
          </a:bodyPr>
          <a:lstStyle/>
          <a:p>
            <a:pPr algn="ctr"/>
            <a:r>
              <a:rPr lang="de-DE" dirty="0"/>
              <a:t>Positiv</a:t>
            </a:r>
          </a:p>
        </p:txBody>
      </p:sp>
      <p:cxnSp>
        <p:nvCxnSpPr>
          <p:cNvPr id="26" name="Gerade Verbindung mit Pfeil 25">
            <a:extLst>
              <a:ext uri="{FF2B5EF4-FFF2-40B4-BE49-F238E27FC236}">
                <a16:creationId xmlns:a16="http://schemas.microsoft.com/office/drawing/2014/main" id="{A9DE7F12-4F9F-3F1A-01BB-81AE2036F996}"/>
              </a:ext>
            </a:extLst>
          </p:cNvPr>
          <p:cNvCxnSpPr>
            <a:stCxn id="23" idx="0"/>
            <a:endCxn id="24" idx="0"/>
          </p:cNvCxnSpPr>
          <p:nvPr/>
        </p:nvCxnSpPr>
        <p:spPr>
          <a:xfrm flipV="1">
            <a:off x="5180444" y="3709872"/>
            <a:ext cx="1892829"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fik 5">
            <a:extLst>
              <a:ext uri="{FF2B5EF4-FFF2-40B4-BE49-F238E27FC236}">
                <a16:creationId xmlns:a16="http://schemas.microsoft.com/office/drawing/2014/main" id="{5C89D106-4CD4-E40A-F060-B5B0D38FE29D}"/>
              </a:ext>
            </a:extLst>
          </p:cNvPr>
          <p:cNvPicPr>
            <a:picLocks noChangeAspect="1"/>
          </p:cNvPicPr>
          <p:nvPr/>
        </p:nvPicPr>
        <p:blipFill>
          <a:blip r:embed="rId6"/>
          <a:stretch>
            <a:fillRect/>
          </a:stretch>
        </p:blipFill>
        <p:spPr>
          <a:xfrm>
            <a:off x="115595" y="737591"/>
            <a:ext cx="2946387" cy="1608319"/>
          </a:xfrm>
          <a:prstGeom prst="rect">
            <a:avLst/>
          </a:prstGeom>
        </p:spPr>
      </p:pic>
      <p:pic>
        <p:nvPicPr>
          <p:cNvPr id="8" name="Grafik 7">
            <a:extLst>
              <a:ext uri="{FF2B5EF4-FFF2-40B4-BE49-F238E27FC236}">
                <a16:creationId xmlns:a16="http://schemas.microsoft.com/office/drawing/2014/main" id="{F2D97F79-CE4D-A5A3-2886-23A56E55A3E2}"/>
              </a:ext>
            </a:extLst>
          </p:cNvPr>
          <p:cNvPicPr>
            <a:picLocks noChangeAspect="1"/>
          </p:cNvPicPr>
          <p:nvPr/>
        </p:nvPicPr>
        <p:blipFill>
          <a:blip r:embed="rId7"/>
          <a:stretch>
            <a:fillRect/>
          </a:stretch>
        </p:blipFill>
        <p:spPr>
          <a:xfrm>
            <a:off x="115595" y="2419561"/>
            <a:ext cx="2946387" cy="1691572"/>
          </a:xfrm>
          <a:prstGeom prst="rect">
            <a:avLst/>
          </a:prstGeom>
        </p:spPr>
      </p:pic>
      <p:pic>
        <p:nvPicPr>
          <p:cNvPr id="13" name="Grafik 12">
            <a:extLst>
              <a:ext uri="{FF2B5EF4-FFF2-40B4-BE49-F238E27FC236}">
                <a16:creationId xmlns:a16="http://schemas.microsoft.com/office/drawing/2014/main" id="{31C76822-055A-CE27-C7B8-43A89821BA31}"/>
              </a:ext>
            </a:extLst>
          </p:cNvPr>
          <p:cNvPicPr>
            <a:picLocks noChangeAspect="1"/>
          </p:cNvPicPr>
          <p:nvPr/>
        </p:nvPicPr>
        <p:blipFill>
          <a:blip r:embed="rId8"/>
          <a:stretch>
            <a:fillRect/>
          </a:stretch>
        </p:blipFill>
        <p:spPr>
          <a:xfrm>
            <a:off x="8312601" y="1051939"/>
            <a:ext cx="3046070" cy="1804576"/>
          </a:xfrm>
          <a:prstGeom prst="rect">
            <a:avLst/>
          </a:prstGeom>
        </p:spPr>
      </p:pic>
      <p:pic>
        <p:nvPicPr>
          <p:cNvPr id="16" name="Grafik 15">
            <a:extLst>
              <a:ext uri="{FF2B5EF4-FFF2-40B4-BE49-F238E27FC236}">
                <a16:creationId xmlns:a16="http://schemas.microsoft.com/office/drawing/2014/main" id="{9A26CC85-9AA8-96CC-873E-19BE1CBE71DB}"/>
              </a:ext>
            </a:extLst>
          </p:cNvPr>
          <p:cNvPicPr>
            <a:picLocks noChangeAspect="1"/>
          </p:cNvPicPr>
          <p:nvPr/>
        </p:nvPicPr>
        <p:blipFill>
          <a:blip r:embed="rId9"/>
          <a:stretch>
            <a:fillRect/>
          </a:stretch>
        </p:blipFill>
        <p:spPr>
          <a:xfrm>
            <a:off x="8312601" y="2952757"/>
            <a:ext cx="3046069" cy="1908295"/>
          </a:xfrm>
          <a:prstGeom prst="rect">
            <a:avLst/>
          </a:prstGeom>
        </p:spPr>
      </p:pic>
    </p:spTree>
    <p:extLst>
      <p:ext uri="{BB962C8B-B14F-4D97-AF65-F5344CB8AC3E}">
        <p14:creationId xmlns:p14="http://schemas.microsoft.com/office/powerpoint/2010/main" val="1278943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feld 21">
            <a:extLst>
              <a:ext uri="{FF2B5EF4-FFF2-40B4-BE49-F238E27FC236}">
                <a16:creationId xmlns:a16="http://schemas.microsoft.com/office/drawing/2014/main" id="{378031FB-3C02-9E2A-51A6-19AACFCF8BF1}"/>
              </a:ext>
            </a:extLst>
          </p:cNvPr>
          <p:cNvSpPr txBox="1"/>
          <p:nvPr/>
        </p:nvSpPr>
        <p:spPr>
          <a:xfrm>
            <a:off x="4426242" y="78879"/>
            <a:ext cx="3090510" cy="369332"/>
          </a:xfrm>
          <a:prstGeom prst="rect">
            <a:avLst/>
          </a:prstGeom>
          <a:noFill/>
        </p:spPr>
        <p:txBody>
          <a:bodyPr wrap="square" rtlCol="0">
            <a:spAutoFit/>
          </a:bodyPr>
          <a:lstStyle/>
          <a:p>
            <a:r>
              <a:rPr lang="de-DE" b="1" dirty="0"/>
              <a:t>OCP negativ </a:t>
            </a:r>
            <a:r>
              <a:rPr lang="de-DE" b="1" dirty="0" err="1"/>
              <a:t>to</a:t>
            </a:r>
            <a:r>
              <a:rPr lang="de-DE" b="1" dirty="0"/>
              <a:t> positiv</a:t>
            </a:r>
          </a:p>
        </p:txBody>
      </p:sp>
      <p:sp>
        <p:nvSpPr>
          <p:cNvPr id="23" name="Textfeld 22">
            <a:extLst>
              <a:ext uri="{FF2B5EF4-FFF2-40B4-BE49-F238E27FC236}">
                <a16:creationId xmlns:a16="http://schemas.microsoft.com/office/drawing/2014/main" id="{C863E6A4-9B30-9733-0053-1BEF23B02519}"/>
              </a:ext>
            </a:extLst>
          </p:cNvPr>
          <p:cNvSpPr txBox="1"/>
          <p:nvPr/>
        </p:nvSpPr>
        <p:spPr>
          <a:xfrm rot="5400000">
            <a:off x="1731628" y="3525207"/>
            <a:ext cx="6138495" cy="369332"/>
          </a:xfrm>
          <a:prstGeom prst="rect">
            <a:avLst/>
          </a:prstGeom>
          <a:noFill/>
          <a:ln>
            <a:solidFill>
              <a:schemeClr val="tx1"/>
            </a:solidFill>
          </a:ln>
        </p:spPr>
        <p:txBody>
          <a:bodyPr wrap="square" rtlCol="0">
            <a:spAutoFit/>
          </a:bodyPr>
          <a:lstStyle/>
          <a:p>
            <a:pPr algn="ctr"/>
            <a:r>
              <a:rPr lang="de-DE" dirty="0"/>
              <a:t>Negativ</a:t>
            </a:r>
          </a:p>
        </p:txBody>
      </p:sp>
      <p:sp>
        <p:nvSpPr>
          <p:cNvPr id="24" name="Textfeld 23">
            <a:extLst>
              <a:ext uri="{FF2B5EF4-FFF2-40B4-BE49-F238E27FC236}">
                <a16:creationId xmlns:a16="http://schemas.microsoft.com/office/drawing/2014/main" id="{CBB155A2-A613-4ACD-E3A0-41ED9D2C9A48}"/>
              </a:ext>
            </a:extLst>
          </p:cNvPr>
          <p:cNvSpPr txBox="1"/>
          <p:nvPr/>
        </p:nvSpPr>
        <p:spPr>
          <a:xfrm rot="16200000">
            <a:off x="3993789" y="3525206"/>
            <a:ext cx="6138495" cy="369332"/>
          </a:xfrm>
          <a:prstGeom prst="rect">
            <a:avLst/>
          </a:prstGeom>
          <a:noFill/>
          <a:ln>
            <a:solidFill>
              <a:schemeClr val="tx1"/>
            </a:solidFill>
          </a:ln>
        </p:spPr>
        <p:txBody>
          <a:bodyPr wrap="square" rtlCol="0">
            <a:spAutoFit/>
          </a:bodyPr>
          <a:lstStyle/>
          <a:p>
            <a:pPr algn="ctr"/>
            <a:r>
              <a:rPr lang="de-DE" dirty="0"/>
              <a:t>Positiv</a:t>
            </a:r>
          </a:p>
        </p:txBody>
      </p:sp>
      <p:cxnSp>
        <p:nvCxnSpPr>
          <p:cNvPr id="26" name="Gerade Verbindung mit Pfeil 25">
            <a:extLst>
              <a:ext uri="{FF2B5EF4-FFF2-40B4-BE49-F238E27FC236}">
                <a16:creationId xmlns:a16="http://schemas.microsoft.com/office/drawing/2014/main" id="{A9DE7F12-4F9F-3F1A-01BB-81AE2036F996}"/>
              </a:ext>
            </a:extLst>
          </p:cNvPr>
          <p:cNvCxnSpPr>
            <a:stCxn id="23" idx="0"/>
            <a:endCxn id="24" idx="0"/>
          </p:cNvCxnSpPr>
          <p:nvPr/>
        </p:nvCxnSpPr>
        <p:spPr>
          <a:xfrm flipV="1">
            <a:off x="4985542" y="3709872"/>
            <a:ext cx="1892829"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2" descr="Ein Bild, das Screenshot, Text, Design enthält.&#10;&#10;Automatisch generierte Beschreibung">
            <a:extLst>
              <a:ext uri="{FF2B5EF4-FFF2-40B4-BE49-F238E27FC236}">
                <a16:creationId xmlns:a16="http://schemas.microsoft.com/office/drawing/2014/main" id="{A2A226B0-B23A-D3B2-CE5F-5C035A95D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670" y="1134427"/>
            <a:ext cx="4581525" cy="4467225"/>
          </a:xfrm>
          <a:prstGeom prst="rect">
            <a:avLst/>
          </a:prstGeom>
        </p:spPr>
      </p:pic>
      <p:pic>
        <p:nvPicPr>
          <p:cNvPr id="5" name="Grafik 4" descr="Ein Bild, das Screenshot, Text, Reihe, Schrift enthält.&#10;&#10;Automatisch generierte Beschreibung">
            <a:extLst>
              <a:ext uri="{FF2B5EF4-FFF2-40B4-BE49-F238E27FC236}">
                <a16:creationId xmlns:a16="http://schemas.microsoft.com/office/drawing/2014/main" id="{4172A17E-0939-D365-02AE-858D9EDBE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85" y="1454402"/>
            <a:ext cx="4293757" cy="3949196"/>
          </a:xfrm>
          <a:prstGeom prst="rect">
            <a:avLst/>
          </a:prstGeom>
        </p:spPr>
      </p:pic>
    </p:spTree>
    <p:extLst>
      <p:ext uri="{BB962C8B-B14F-4D97-AF65-F5344CB8AC3E}">
        <p14:creationId xmlns:p14="http://schemas.microsoft.com/office/powerpoint/2010/main" val="2217212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6096000" y="0"/>
            <a:ext cx="3705068" cy="923330"/>
          </a:xfrm>
          <a:prstGeom prst="rect">
            <a:avLst/>
          </a:prstGeom>
          <a:noFill/>
        </p:spPr>
        <p:txBody>
          <a:bodyPr wrap="square" rtlCol="0">
            <a:spAutoFit/>
          </a:bodyPr>
          <a:lstStyle/>
          <a:p>
            <a:r>
              <a:rPr lang="de-DE" b="1" dirty="0"/>
              <a:t>LSP Positiv-Beispiel</a:t>
            </a:r>
          </a:p>
          <a:p>
            <a:pPr algn="ctr"/>
            <a:r>
              <a:rPr lang="de-DE" i="1" dirty="0" err="1"/>
              <a:t>FastMatch</a:t>
            </a:r>
            <a:endParaRPr lang="de-DE" i="1" dirty="0"/>
          </a:p>
          <a:p>
            <a:endParaRPr lang="de-DE" b="1" dirty="0"/>
          </a:p>
        </p:txBody>
      </p:sp>
      <p:pic>
        <p:nvPicPr>
          <p:cNvPr id="8" name="Grafik 7">
            <a:extLst>
              <a:ext uri="{FF2B5EF4-FFF2-40B4-BE49-F238E27FC236}">
                <a16:creationId xmlns:a16="http://schemas.microsoft.com/office/drawing/2014/main" id="{3DBB7629-DAD4-B27F-0931-47BC40EEB2B0}"/>
              </a:ext>
            </a:extLst>
          </p:cNvPr>
          <p:cNvPicPr>
            <a:picLocks noChangeAspect="1"/>
          </p:cNvPicPr>
          <p:nvPr/>
        </p:nvPicPr>
        <p:blipFill>
          <a:blip r:embed="rId2"/>
          <a:stretch>
            <a:fillRect/>
          </a:stretch>
        </p:blipFill>
        <p:spPr>
          <a:xfrm>
            <a:off x="0" y="0"/>
            <a:ext cx="5776461" cy="3718882"/>
          </a:xfrm>
          <a:prstGeom prst="rect">
            <a:avLst/>
          </a:prstGeom>
        </p:spPr>
      </p:pic>
      <p:pic>
        <p:nvPicPr>
          <p:cNvPr id="10" name="Grafik 9">
            <a:extLst>
              <a:ext uri="{FF2B5EF4-FFF2-40B4-BE49-F238E27FC236}">
                <a16:creationId xmlns:a16="http://schemas.microsoft.com/office/drawing/2014/main" id="{AE7B04BC-15BC-4CD7-FA6F-04A8AA5DBFEA}"/>
              </a:ext>
            </a:extLst>
          </p:cNvPr>
          <p:cNvPicPr>
            <a:picLocks noChangeAspect="1"/>
          </p:cNvPicPr>
          <p:nvPr/>
        </p:nvPicPr>
        <p:blipFill>
          <a:blip r:embed="rId3"/>
          <a:stretch>
            <a:fillRect/>
          </a:stretch>
        </p:blipFill>
        <p:spPr>
          <a:xfrm>
            <a:off x="0" y="3783214"/>
            <a:ext cx="5776461" cy="3074786"/>
          </a:xfrm>
          <a:prstGeom prst="rect">
            <a:avLst/>
          </a:prstGeom>
        </p:spPr>
      </p:pic>
      <p:pic>
        <p:nvPicPr>
          <p:cNvPr id="11" name="Grafik 10" descr="Ein Bild, das Screenshot, Schwarz enthält.&#10;&#10;Automatisch generierte Beschreibung">
            <a:extLst>
              <a:ext uri="{FF2B5EF4-FFF2-40B4-BE49-F238E27FC236}">
                <a16:creationId xmlns:a16="http://schemas.microsoft.com/office/drawing/2014/main" id="{45E83DC5-B1B8-E71F-C433-283CF9547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3164" y="1375159"/>
            <a:ext cx="4876419" cy="4816110"/>
          </a:xfrm>
          <a:prstGeom prst="rect">
            <a:avLst/>
          </a:prstGeom>
        </p:spPr>
      </p:pic>
    </p:spTree>
    <p:extLst>
      <p:ext uri="{BB962C8B-B14F-4D97-AF65-F5344CB8AC3E}">
        <p14:creationId xmlns:p14="http://schemas.microsoft.com/office/powerpoint/2010/main" val="197901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062D7-4DDC-B2C6-963C-1E8456D7A549}"/>
              </a:ext>
            </a:extLst>
          </p:cNvPr>
          <p:cNvSpPr>
            <a:spLocks noGrp="1"/>
          </p:cNvSpPr>
          <p:nvPr>
            <p:ph type="ctrTitle"/>
          </p:nvPr>
        </p:nvSpPr>
        <p:spPr/>
        <p:txBody>
          <a:bodyPr/>
          <a:lstStyle/>
          <a:p>
            <a:r>
              <a:rPr lang="de-DE" dirty="0"/>
              <a:t>Einführung</a:t>
            </a:r>
          </a:p>
        </p:txBody>
      </p:sp>
      <p:sp>
        <p:nvSpPr>
          <p:cNvPr id="3" name="Untertitel 2">
            <a:extLst>
              <a:ext uri="{FF2B5EF4-FFF2-40B4-BE49-F238E27FC236}">
                <a16:creationId xmlns:a16="http://schemas.microsoft.com/office/drawing/2014/main" id="{D63E52FF-534F-5696-4EB0-0137A8AE70B8}"/>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880713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738E589A-032B-4BAE-5FBC-54267EB0FB75}"/>
              </a:ext>
            </a:extLst>
          </p:cNvPr>
          <p:cNvPicPr>
            <a:picLocks noChangeAspect="1"/>
          </p:cNvPicPr>
          <p:nvPr/>
        </p:nvPicPr>
        <p:blipFill>
          <a:blip r:embed="rId3"/>
          <a:stretch>
            <a:fillRect/>
          </a:stretch>
        </p:blipFill>
        <p:spPr>
          <a:xfrm>
            <a:off x="68702" y="4142280"/>
            <a:ext cx="4572555" cy="2596558"/>
          </a:xfrm>
          <a:prstGeom prst="rect">
            <a:avLst/>
          </a:prstGeom>
        </p:spPr>
      </p:pic>
      <p:pic>
        <p:nvPicPr>
          <p:cNvPr id="9" name="Grafik 8">
            <a:extLst>
              <a:ext uri="{FF2B5EF4-FFF2-40B4-BE49-F238E27FC236}">
                <a16:creationId xmlns:a16="http://schemas.microsoft.com/office/drawing/2014/main" id="{0319E270-4E35-D55B-9610-618B8489C55D}"/>
              </a:ext>
            </a:extLst>
          </p:cNvPr>
          <p:cNvPicPr>
            <a:picLocks noChangeAspect="1"/>
          </p:cNvPicPr>
          <p:nvPr/>
        </p:nvPicPr>
        <p:blipFill>
          <a:blip r:embed="rId4"/>
          <a:stretch>
            <a:fillRect/>
          </a:stretch>
        </p:blipFill>
        <p:spPr>
          <a:xfrm>
            <a:off x="92096" y="194416"/>
            <a:ext cx="4559118" cy="428774"/>
          </a:xfrm>
          <a:prstGeom prst="rect">
            <a:avLst/>
          </a:prstGeom>
        </p:spPr>
      </p:pic>
      <p:pic>
        <p:nvPicPr>
          <p:cNvPr id="15" name="Grafik 14">
            <a:extLst>
              <a:ext uri="{FF2B5EF4-FFF2-40B4-BE49-F238E27FC236}">
                <a16:creationId xmlns:a16="http://schemas.microsoft.com/office/drawing/2014/main" id="{2BF97515-6FF7-0F4F-43DD-E831BFA502F1}"/>
              </a:ext>
            </a:extLst>
          </p:cNvPr>
          <p:cNvPicPr>
            <a:picLocks noChangeAspect="1"/>
          </p:cNvPicPr>
          <p:nvPr/>
        </p:nvPicPr>
        <p:blipFill>
          <a:blip r:embed="rId5"/>
          <a:stretch>
            <a:fillRect/>
          </a:stretch>
        </p:blipFill>
        <p:spPr>
          <a:xfrm>
            <a:off x="7624310" y="194416"/>
            <a:ext cx="4486936" cy="761281"/>
          </a:xfrm>
          <a:prstGeom prst="rect">
            <a:avLst/>
          </a:prstGeom>
        </p:spPr>
      </p:pic>
      <p:pic>
        <p:nvPicPr>
          <p:cNvPr id="21" name="Grafik 20">
            <a:extLst>
              <a:ext uri="{FF2B5EF4-FFF2-40B4-BE49-F238E27FC236}">
                <a16:creationId xmlns:a16="http://schemas.microsoft.com/office/drawing/2014/main" id="{F96319E9-450B-9D85-EBFD-A713B1EC5042}"/>
              </a:ext>
            </a:extLst>
          </p:cNvPr>
          <p:cNvPicPr>
            <a:picLocks noChangeAspect="1"/>
          </p:cNvPicPr>
          <p:nvPr/>
        </p:nvPicPr>
        <p:blipFill>
          <a:blip r:embed="rId6"/>
          <a:stretch>
            <a:fillRect/>
          </a:stretch>
        </p:blipFill>
        <p:spPr>
          <a:xfrm>
            <a:off x="7546320" y="4967213"/>
            <a:ext cx="4564925" cy="1771625"/>
          </a:xfrm>
          <a:prstGeom prst="rect">
            <a:avLst/>
          </a:prstGeom>
        </p:spPr>
      </p:pic>
      <p:sp>
        <p:nvSpPr>
          <p:cNvPr id="22" name="Textfeld 21">
            <a:extLst>
              <a:ext uri="{FF2B5EF4-FFF2-40B4-BE49-F238E27FC236}">
                <a16:creationId xmlns:a16="http://schemas.microsoft.com/office/drawing/2014/main" id="{378031FB-3C02-9E2A-51A6-19AACFCF8BF1}"/>
              </a:ext>
            </a:extLst>
          </p:cNvPr>
          <p:cNvSpPr txBox="1"/>
          <p:nvPr/>
        </p:nvSpPr>
        <p:spPr>
          <a:xfrm>
            <a:off x="4875267" y="78880"/>
            <a:ext cx="2477729" cy="369332"/>
          </a:xfrm>
          <a:prstGeom prst="rect">
            <a:avLst/>
          </a:prstGeom>
          <a:noFill/>
        </p:spPr>
        <p:txBody>
          <a:bodyPr wrap="square" rtlCol="0">
            <a:spAutoFit/>
          </a:bodyPr>
          <a:lstStyle/>
          <a:p>
            <a:r>
              <a:rPr lang="de-DE" b="1" dirty="0"/>
              <a:t>LSP negativ </a:t>
            </a:r>
            <a:r>
              <a:rPr lang="de-DE" b="1" dirty="0" err="1"/>
              <a:t>to</a:t>
            </a:r>
            <a:r>
              <a:rPr lang="de-DE" b="1" dirty="0"/>
              <a:t> positiv</a:t>
            </a:r>
          </a:p>
        </p:txBody>
      </p:sp>
      <p:sp>
        <p:nvSpPr>
          <p:cNvPr id="23" name="Textfeld 22">
            <a:extLst>
              <a:ext uri="{FF2B5EF4-FFF2-40B4-BE49-F238E27FC236}">
                <a16:creationId xmlns:a16="http://schemas.microsoft.com/office/drawing/2014/main" id="{C863E6A4-9B30-9733-0053-1BEF23B02519}"/>
              </a:ext>
            </a:extLst>
          </p:cNvPr>
          <p:cNvSpPr txBox="1"/>
          <p:nvPr/>
        </p:nvSpPr>
        <p:spPr>
          <a:xfrm rot="5400000">
            <a:off x="1926530" y="3525207"/>
            <a:ext cx="6138495" cy="369332"/>
          </a:xfrm>
          <a:prstGeom prst="rect">
            <a:avLst/>
          </a:prstGeom>
          <a:noFill/>
          <a:ln>
            <a:solidFill>
              <a:schemeClr val="tx1"/>
            </a:solidFill>
          </a:ln>
        </p:spPr>
        <p:txBody>
          <a:bodyPr wrap="square" rtlCol="0">
            <a:spAutoFit/>
          </a:bodyPr>
          <a:lstStyle/>
          <a:p>
            <a:pPr algn="ctr"/>
            <a:r>
              <a:rPr lang="de-DE" dirty="0"/>
              <a:t>Negativ</a:t>
            </a:r>
          </a:p>
        </p:txBody>
      </p:sp>
      <p:sp>
        <p:nvSpPr>
          <p:cNvPr id="24" name="Textfeld 23">
            <a:extLst>
              <a:ext uri="{FF2B5EF4-FFF2-40B4-BE49-F238E27FC236}">
                <a16:creationId xmlns:a16="http://schemas.microsoft.com/office/drawing/2014/main" id="{CBB155A2-A613-4ACD-E3A0-41ED9D2C9A48}"/>
              </a:ext>
            </a:extLst>
          </p:cNvPr>
          <p:cNvSpPr txBox="1"/>
          <p:nvPr/>
        </p:nvSpPr>
        <p:spPr>
          <a:xfrm rot="16200000">
            <a:off x="4188691" y="3525206"/>
            <a:ext cx="6138495" cy="369332"/>
          </a:xfrm>
          <a:prstGeom prst="rect">
            <a:avLst/>
          </a:prstGeom>
          <a:noFill/>
          <a:ln>
            <a:solidFill>
              <a:schemeClr val="tx1"/>
            </a:solidFill>
          </a:ln>
        </p:spPr>
        <p:txBody>
          <a:bodyPr wrap="square" rtlCol="0">
            <a:spAutoFit/>
          </a:bodyPr>
          <a:lstStyle/>
          <a:p>
            <a:pPr algn="ctr"/>
            <a:r>
              <a:rPr lang="de-DE" dirty="0"/>
              <a:t>Positiv</a:t>
            </a:r>
          </a:p>
        </p:txBody>
      </p:sp>
      <p:cxnSp>
        <p:nvCxnSpPr>
          <p:cNvPr id="26" name="Gerade Verbindung mit Pfeil 25">
            <a:extLst>
              <a:ext uri="{FF2B5EF4-FFF2-40B4-BE49-F238E27FC236}">
                <a16:creationId xmlns:a16="http://schemas.microsoft.com/office/drawing/2014/main" id="{A9DE7F12-4F9F-3F1A-01BB-81AE2036F996}"/>
              </a:ext>
            </a:extLst>
          </p:cNvPr>
          <p:cNvCxnSpPr>
            <a:stCxn id="23" idx="0"/>
            <a:endCxn id="24" idx="0"/>
          </p:cNvCxnSpPr>
          <p:nvPr/>
        </p:nvCxnSpPr>
        <p:spPr>
          <a:xfrm flipV="1">
            <a:off x="5180444" y="3709872"/>
            <a:ext cx="1892829"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fik 5">
            <a:extLst>
              <a:ext uri="{FF2B5EF4-FFF2-40B4-BE49-F238E27FC236}">
                <a16:creationId xmlns:a16="http://schemas.microsoft.com/office/drawing/2014/main" id="{5C89D106-4CD4-E40A-F060-B5B0D38FE29D}"/>
              </a:ext>
            </a:extLst>
          </p:cNvPr>
          <p:cNvPicPr>
            <a:picLocks noChangeAspect="1"/>
          </p:cNvPicPr>
          <p:nvPr/>
        </p:nvPicPr>
        <p:blipFill>
          <a:blip r:embed="rId7"/>
          <a:stretch>
            <a:fillRect/>
          </a:stretch>
        </p:blipFill>
        <p:spPr>
          <a:xfrm>
            <a:off x="115595" y="737591"/>
            <a:ext cx="2946387" cy="1608319"/>
          </a:xfrm>
          <a:prstGeom prst="rect">
            <a:avLst/>
          </a:prstGeom>
        </p:spPr>
      </p:pic>
      <p:pic>
        <p:nvPicPr>
          <p:cNvPr id="8" name="Grafik 7">
            <a:extLst>
              <a:ext uri="{FF2B5EF4-FFF2-40B4-BE49-F238E27FC236}">
                <a16:creationId xmlns:a16="http://schemas.microsoft.com/office/drawing/2014/main" id="{F2D97F79-CE4D-A5A3-2886-23A56E55A3E2}"/>
              </a:ext>
            </a:extLst>
          </p:cNvPr>
          <p:cNvPicPr>
            <a:picLocks noChangeAspect="1"/>
          </p:cNvPicPr>
          <p:nvPr/>
        </p:nvPicPr>
        <p:blipFill>
          <a:blip r:embed="rId8"/>
          <a:stretch>
            <a:fillRect/>
          </a:stretch>
        </p:blipFill>
        <p:spPr>
          <a:xfrm>
            <a:off x="115595" y="2419561"/>
            <a:ext cx="2946387" cy="1691572"/>
          </a:xfrm>
          <a:prstGeom prst="rect">
            <a:avLst/>
          </a:prstGeom>
        </p:spPr>
      </p:pic>
      <p:pic>
        <p:nvPicPr>
          <p:cNvPr id="13" name="Grafik 12">
            <a:extLst>
              <a:ext uri="{FF2B5EF4-FFF2-40B4-BE49-F238E27FC236}">
                <a16:creationId xmlns:a16="http://schemas.microsoft.com/office/drawing/2014/main" id="{31C76822-055A-CE27-C7B8-43A89821BA31}"/>
              </a:ext>
            </a:extLst>
          </p:cNvPr>
          <p:cNvPicPr>
            <a:picLocks noChangeAspect="1"/>
          </p:cNvPicPr>
          <p:nvPr/>
        </p:nvPicPr>
        <p:blipFill>
          <a:blip r:embed="rId9"/>
          <a:stretch>
            <a:fillRect/>
          </a:stretch>
        </p:blipFill>
        <p:spPr>
          <a:xfrm>
            <a:off x="8312601" y="1051939"/>
            <a:ext cx="3046070" cy="1804576"/>
          </a:xfrm>
          <a:prstGeom prst="rect">
            <a:avLst/>
          </a:prstGeom>
        </p:spPr>
      </p:pic>
      <p:pic>
        <p:nvPicPr>
          <p:cNvPr id="16" name="Grafik 15">
            <a:extLst>
              <a:ext uri="{FF2B5EF4-FFF2-40B4-BE49-F238E27FC236}">
                <a16:creationId xmlns:a16="http://schemas.microsoft.com/office/drawing/2014/main" id="{9A26CC85-9AA8-96CC-873E-19BE1CBE71DB}"/>
              </a:ext>
            </a:extLst>
          </p:cNvPr>
          <p:cNvPicPr>
            <a:picLocks noChangeAspect="1"/>
          </p:cNvPicPr>
          <p:nvPr/>
        </p:nvPicPr>
        <p:blipFill>
          <a:blip r:embed="rId10"/>
          <a:stretch>
            <a:fillRect/>
          </a:stretch>
        </p:blipFill>
        <p:spPr>
          <a:xfrm>
            <a:off x="8312601" y="2952757"/>
            <a:ext cx="3046069" cy="1908295"/>
          </a:xfrm>
          <a:prstGeom prst="rect">
            <a:avLst/>
          </a:prstGeom>
        </p:spPr>
      </p:pic>
    </p:spTree>
    <p:extLst>
      <p:ext uri="{BB962C8B-B14F-4D97-AF65-F5344CB8AC3E}">
        <p14:creationId xmlns:p14="http://schemas.microsoft.com/office/powerpoint/2010/main" val="2020045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feld 21">
            <a:extLst>
              <a:ext uri="{FF2B5EF4-FFF2-40B4-BE49-F238E27FC236}">
                <a16:creationId xmlns:a16="http://schemas.microsoft.com/office/drawing/2014/main" id="{378031FB-3C02-9E2A-51A6-19AACFCF8BF1}"/>
              </a:ext>
            </a:extLst>
          </p:cNvPr>
          <p:cNvSpPr txBox="1"/>
          <p:nvPr/>
        </p:nvSpPr>
        <p:spPr>
          <a:xfrm>
            <a:off x="4769974" y="147460"/>
            <a:ext cx="2477729" cy="369332"/>
          </a:xfrm>
          <a:prstGeom prst="rect">
            <a:avLst/>
          </a:prstGeom>
          <a:noFill/>
        </p:spPr>
        <p:txBody>
          <a:bodyPr wrap="square" rtlCol="0">
            <a:spAutoFit/>
          </a:bodyPr>
          <a:lstStyle/>
          <a:p>
            <a:r>
              <a:rPr lang="de-DE" b="1" dirty="0"/>
              <a:t>LSP negativ </a:t>
            </a:r>
            <a:r>
              <a:rPr lang="de-DE" b="1" dirty="0" err="1"/>
              <a:t>to</a:t>
            </a:r>
            <a:r>
              <a:rPr lang="de-DE" b="1" dirty="0"/>
              <a:t> positiv</a:t>
            </a:r>
          </a:p>
        </p:txBody>
      </p:sp>
      <p:sp>
        <p:nvSpPr>
          <p:cNvPr id="23" name="Textfeld 22">
            <a:extLst>
              <a:ext uri="{FF2B5EF4-FFF2-40B4-BE49-F238E27FC236}">
                <a16:creationId xmlns:a16="http://schemas.microsoft.com/office/drawing/2014/main" id="{C863E6A4-9B30-9733-0053-1BEF23B02519}"/>
              </a:ext>
            </a:extLst>
          </p:cNvPr>
          <p:cNvSpPr txBox="1"/>
          <p:nvPr/>
        </p:nvSpPr>
        <p:spPr>
          <a:xfrm rot="5400000">
            <a:off x="1731628" y="3525207"/>
            <a:ext cx="6138495" cy="369332"/>
          </a:xfrm>
          <a:prstGeom prst="rect">
            <a:avLst/>
          </a:prstGeom>
          <a:noFill/>
          <a:ln>
            <a:solidFill>
              <a:schemeClr val="tx1"/>
            </a:solidFill>
          </a:ln>
        </p:spPr>
        <p:txBody>
          <a:bodyPr wrap="square" rtlCol="0">
            <a:spAutoFit/>
          </a:bodyPr>
          <a:lstStyle/>
          <a:p>
            <a:pPr algn="ctr"/>
            <a:r>
              <a:rPr lang="de-DE" dirty="0"/>
              <a:t>Negativ</a:t>
            </a:r>
          </a:p>
        </p:txBody>
      </p:sp>
      <p:sp>
        <p:nvSpPr>
          <p:cNvPr id="24" name="Textfeld 23">
            <a:extLst>
              <a:ext uri="{FF2B5EF4-FFF2-40B4-BE49-F238E27FC236}">
                <a16:creationId xmlns:a16="http://schemas.microsoft.com/office/drawing/2014/main" id="{CBB155A2-A613-4ACD-E3A0-41ED9D2C9A48}"/>
              </a:ext>
            </a:extLst>
          </p:cNvPr>
          <p:cNvSpPr txBox="1"/>
          <p:nvPr/>
        </p:nvSpPr>
        <p:spPr>
          <a:xfrm rot="16200000">
            <a:off x="3993789" y="3525206"/>
            <a:ext cx="6138495" cy="369332"/>
          </a:xfrm>
          <a:prstGeom prst="rect">
            <a:avLst/>
          </a:prstGeom>
          <a:noFill/>
          <a:ln>
            <a:solidFill>
              <a:schemeClr val="tx1"/>
            </a:solidFill>
          </a:ln>
        </p:spPr>
        <p:txBody>
          <a:bodyPr wrap="square" rtlCol="0">
            <a:spAutoFit/>
          </a:bodyPr>
          <a:lstStyle/>
          <a:p>
            <a:pPr algn="ctr"/>
            <a:r>
              <a:rPr lang="de-DE" dirty="0"/>
              <a:t>Positiv</a:t>
            </a:r>
          </a:p>
        </p:txBody>
      </p:sp>
      <p:cxnSp>
        <p:nvCxnSpPr>
          <p:cNvPr id="26" name="Gerade Verbindung mit Pfeil 25">
            <a:extLst>
              <a:ext uri="{FF2B5EF4-FFF2-40B4-BE49-F238E27FC236}">
                <a16:creationId xmlns:a16="http://schemas.microsoft.com/office/drawing/2014/main" id="{A9DE7F12-4F9F-3F1A-01BB-81AE2036F996}"/>
              </a:ext>
            </a:extLst>
          </p:cNvPr>
          <p:cNvCxnSpPr>
            <a:stCxn id="23" idx="0"/>
            <a:endCxn id="24" idx="0"/>
          </p:cNvCxnSpPr>
          <p:nvPr/>
        </p:nvCxnSpPr>
        <p:spPr>
          <a:xfrm flipV="1">
            <a:off x="4985542" y="3709872"/>
            <a:ext cx="1892829" cy="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2" descr="Ein Bild, das Screenshot, Text, Design enthält.&#10;&#10;Automatisch generierte Beschreibung">
            <a:extLst>
              <a:ext uri="{FF2B5EF4-FFF2-40B4-BE49-F238E27FC236}">
                <a16:creationId xmlns:a16="http://schemas.microsoft.com/office/drawing/2014/main" id="{A2A226B0-B23A-D3B2-CE5F-5C035A95D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670" y="1134427"/>
            <a:ext cx="4581525" cy="4467225"/>
          </a:xfrm>
          <a:prstGeom prst="rect">
            <a:avLst/>
          </a:prstGeom>
        </p:spPr>
      </p:pic>
      <p:pic>
        <p:nvPicPr>
          <p:cNvPr id="5" name="Grafik 4" descr="Ein Bild, das Screenshot, Text, Reihe, Schrift enthält.&#10;&#10;Automatisch generierte Beschreibung">
            <a:extLst>
              <a:ext uri="{FF2B5EF4-FFF2-40B4-BE49-F238E27FC236}">
                <a16:creationId xmlns:a16="http://schemas.microsoft.com/office/drawing/2014/main" id="{4172A17E-0939-D365-02AE-858D9EDBE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85" y="1454402"/>
            <a:ext cx="4293757" cy="3949196"/>
          </a:xfrm>
          <a:prstGeom prst="rect">
            <a:avLst/>
          </a:prstGeom>
        </p:spPr>
      </p:pic>
    </p:spTree>
    <p:extLst>
      <p:ext uri="{BB962C8B-B14F-4D97-AF65-F5344CB8AC3E}">
        <p14:creationId xmlns:p14="http://schemas.microsoft.com/office/powerpoint/2010/main" val="338991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C23C8-E12F-A7DD-7894-92B78A67EC4C}"/>
              </a:ext>
            </a:extLst>
          </p:cNvPr>
          <p:cNvSpPr>
            <a:spLocks noGrp="1"/>
          </p:cNvSpPr>
          <p:nvPr>
            <p:ph type="ctrTitle"/>
          </p:nvPr>
        </p:nvSpPr>
        <p:spPr/>
        <p:txBody>
          <a:bodyPr/>
          <a:lstStyle/>
          <a:p>
            <a:r>
              <a:rPr lang="de-DE" dirty="0"/>
              <a:t>Weitere Prinzipien</a:t>
            </a:r>
          </a:p>
        </p:txBody>
      </p:sp>
      <p:sp>
        <p:nvSpPr>
          <p:cNvPr id="3" name="Untertitel 2">
            <a:extLst>
              <a:ext uri="{FF2B5EF4-FFF2-40B4-BE49-F238E27FC236}">
                <a16:creationId xmlns:a16="http://schemas.microsoft.com/office/drawing/2014/main" id="{EBB8401A-A79E-0534-62F7-BA95F5E2032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426134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BDEECB7-3802-B20C-1D39-559F608CBD03}"/>
              </a:ext>
            </a:extLst>
          </p:cNvPr>
          <p:cNvPicPr>
            <a:picLocks noChangeAspect="1"/>
          </p:cNvPicPr>
          <p:nvPr/>
        </p:nvPicPr>
        <p:blipFill>
          <a:blip r:embed="rId2"/>
          <a:stretch>
            <a:fillRect/>
          </a:stretch>
        </p:blipFill>
        <p:spPr>
          <a:xfrm>
            <a:off x="4107363" y="3124554"/>
            <a:ext cx="3947652" cy="2911393"/>
          </a:xfrm>
          <a:prstGeom prst="rect">
            <a:avLst/>
          </a:prstGeom>
        </p:spPr>
      </p:pic>
      <p:sp>
        <p:nvSpPr>
          <p:cNvPr id="8" name="Rechteck 7">
            <a:extLst>
              <a:ext uri="{FF2B5EF4-FFF2-40B4-BE49-F238E27FC236}">
                <a16:creationId xmlns:a16="http://schemas.microsoft.com/office/drawing/2014/main" id="{8BCCCFE1-1138-6385-D12D-4A572CDA6206}"/>
              </a:ext>
            </a:extLst>
          </p:cNvPr>
          <p:cNvSpPr/>
          <p:nvPr/>
        </p:nvSpPr>
        <p:spPr>
          <a:xfrm>
            <a:off x="5310231" y="3124555"/>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a:extLst>
              <a:ext uri="{FF2B5EF4-FFF2-40B4-BE49-F238E27FC236}">
                <a16:creationId xmlns:a16="http://schemas.microsoft.com/office/drawing/2014/main" id="{951696EE-B1FA-D34B-5E2B-508AEF0A1504}"/>
              </a:ext>
            </a:extLst>
          </p:cNvPr>
          <p:cNvPicPr>
            <a:picLocks noChangeAspect="1"/>
          </p:cNvPicPr>
          <p:nvPr/>
        </p:nvPicPr>
        <p:blipFill>
          <a:blip r:embed="rId3"/>
          <a:stretch>
            <a:fillRect/>
          </a:stretch>
        </p:blipFill>
        <p:spPr>
          <a:xfrm>
            <a:off x="8084638" y="3124554"/>
            <a:ext cx="4027214" cy="2911393"/>
          </a:xfrm>
          <a:prstGeom prst="rect">
            <a:avLst/>
          </a:prstGeom>
        </p:spPr>
      </p:pic>
      <p:sp>
        <p:nvSpPr>
          <p:cNvPr id="14" name="Rechteck 13">
            <a:extLst>
              <a:ext uri="{FF2B5EF4-FFF2-40B4-BE49-F238E27FC236}">
                <a16:creationId xmlns:a16="http://schemas.microsoft.com/office/drawing/2014/main" id="{F1480710-AC3C-9E74-D62E-E7620DEA79BD}"/>
              </a:ext>
            </a:extLst>
          </p:cNvPr>
          <p:cNvSpPr/>
          <p:nvPr/>
        </p:nvSpPr>
        <p:spPr>
          <a:xfrm>
            <a:off x="4783123" y="4162749"/>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9B76C60D-EA27-DFBC-EAA0-0A28E274CB4D}"/>
              </a:ext>
            </a:extLst>
          </p:cNvPr>
          <p:cNvSpPr/>
          <p:nvPr/>
        </p:nvSpPr>
        <p:spPr>
          <a:xfrm>
            <a:off x="4717409" y="4860434"/>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57B5F778-88C6-C110-6B87-1BF96F71A0F8}"/>
              </a:ext>
            </a:extLst>
          </p:cNvPr>
          <p:cNvSpPr/>
          <p:nvPr/>
        </p:nvSpPr>
        <p:spPr>
          <a:xfrm>
            <a:off x="6081189" y="5390981"/>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70DE177B-4F31-9F69-B31C-F40F9E419568}"/>
              </a:ext>
            </a:extLst>
          </p:cNvPr>
          <p:cNvSpPr/>
          <p:nvPr/>
        </p:nvSpPr>
        <p:spPr>
          <a:xfrm>
            <a:off x="9137009" y="3124555"/>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D4DC8DFF-82BA-1B90-1B6F-FA1411E2E3B9}"/>
              </a:ext>
            </a:extLst>
          </p:cNvPr>
          <p:cNvSpPr/>
          <p:nvPr/>
        </p:nvSpPr>
        <p:spPr>
          <a:xfrm>
            <a:off x="8423945" y="5181256"/>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670653A1-775C-CA4B-22A4-6970997B664A}"/>
              </a:ext>
            </a:extLst>
          </p:cNvPr>
          <p:cNvSpPr/>
          <p:nvPr/>
        </p:nvSpPr>
        <p:spPr>
          <a:xfrm>
            <a:off x="10438701" y="5181255"/>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0A089186-A72F-25FF-DBFA-00BC20A0537E}"/>
              </a:ext>
            </a:extLst>
          </p:cNvPr>
          <p:cNvSpPr/>
          <p:nvPr/>
        </p:nvSpPr>
        <p:spPr>
          <a:xfrm>
            <a:off x="8593123" y="4566795"/>
            <a:ext cx="889233" cy="11359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7578209A-DC69-5A9B-EA8A-0C08029C2446}"/>
              </a:ext>
            </a:extLst>
          </p:cNvPr>
          <p:cNvSpPr txBox="1"/>
          <p:nvPr/>
        </p:nvSpPr>
        <p:spPr>
          <a:xfrm>
            <a:off x="3665706" y="90510"/>
            <a:ext cx="4860587" cy="369332"/>
          </a:xfrm>
          <a:prstGeom prst="rect">
            <a:avLst/>
          </a:prstGeom>
          <a:noFill/>
        </p:spPr>
        <p:txBody>
          <a:bodyPr wrap="square" rtlCol="0">
            <a:spAutoFit/>
          </a:bodyPr>
          <a:lstStyle/>
          <a:p>
            <a:r>
              <a:rPr lang="de-DE" b="1" dirty="0"/>
              <a:t>GRASP: Geringe Kopplung </a:t>
            </a:r>
            <a:r>
              <a:rPr lang="de-DE" i="1" dirty="0" err="1"/>
              <a:t>CompetitionRules</a:t>
            </a:r>
            <a:endParaRPr lang="de-DE" b="1" dirty="0"/>
          </a:p>
        </p:txBody>
      </p:sp>
      <p:pic>
        <p:nvPicPr>
          <p:cNvPr id="4" name="Grafik 3">
            <a:extLst>
              <a:ext uri="{FF2B5EF4-FFF2-40B4-BE49-F238E27FC236}">
                <a16:creationId xmlns:a16="http://schemas.microsoft.com/office/drawing/2014/main" id="{94AF3CAD-0546-8981-FEA0-08F19BD59601}"/>
              </a:ext>
            </a:extLst>
          </p:cNvPr>
          <p:cNvPicPr>
            <a:picLocks noChangeAspect="1"/>
          </p:cNvPicPr>
          <p:nvPr/>
        </p:nvPicPr>
        <p:blipFill>
          <a:blip r:embed="rId4"/>
          <a:stretch>
            <a:fillRect/>
          </a:stretch>
        </p:blipFill>
        <p:spPr>
          <a:xfrm>
            <a:off x="80148" y="822052"/>
            <a:ext cx="3969334" cy="2606947"/>
          </a:xfrm>
          <a:prstGeom prst="rect">
            <a:avLst/>
          </a:prstGeom>
        </p:spPr>
      </p:pic>
      <p:pic>
        <p:nvPicPr>
          <p:cNvPr id="11" name="Grafik 10">
            <a:extLst>
              <a:ext uri="{FF2B5EF4-FFF2-40B4-BE49-F238E27FC236}">
                <a16:creationId xmlns:a16="http://schemas.microsoft.com/office/drawing/2014/main" id="{2118F779-3F63-FF6E-5FED-E17D02381913}"/>
              </a:ext>
            </a:extLst>
          </p:cNvPr>
          <p:cNvPicPr>
            <a:picLocks noChangeAspect="1"/>
          </p:cNvPicPr>
          <p:nvPr/>
        </p:nvPicPr>
        <p:blipFill>
          <a:blip r:embed="rId5"/>
          <a:stretch>
            <a:fillRect/>
          </a:stretch>
        </p:blipFill>
        <p:spPr>
          <a:xfrm>
            <a:off x="4858015" y="462679"/>
            <a:ext cx="6569009" cy="2530059"/>
          </a:xfrm>
          <a:prstGeom prst="rect">
            <a:avLst/>
          </a:prstGeom>
        </p:spPr>
      </p:pic>
    </p:spTree>
    <p:extLst>
      <p:ext uri="{BB962C8B-B14F-4D97-AF65-F5344CB8AC3E}">
        <p14:creationId xmlns:p14="http://schemas.microsoft.com/office/powerpoint/2010/main" val="1188392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7578209A-DC69-5A9B-EA8A-0C08029C2446}"/>
              </a:ext>
            </a:extLst>
          </p:cNvPr>
          <p:cNvSpPr txBox="1"/>
          <p:nvPr/>
        </p:nvSpPr>
        <p:spPr>
          <a:xfrm>
            <a:off x="5838454" y="90510"/>
            <a:ext cx="4860587" cy="646331"/>
          </a:xfrm>
          <a:prstGeom prst="rect">
            <a:avLst/>
          </a:prstGeom>
          <a:noFill/>
        </p:spPr>
        <p:txBody>
          <a:bodyPr wrap="square" rtlCol="0">
            <a:spAutoFit/>
          </a:bodyPr>
          <a:lstStyle/>
          <a:p>
            <a:r>
              <a:rPr lang="de-DE" b="1" dirty="0"/>
              <a:t>GRASP: Polymorphismus </a:t>
            </a:r>
          </a:p>
          <a:p>
            <a:r>
              <a:rPr lang="de-DE" i="1" dirty="0"/>
              <a:t>Card - </a:t>
            </a:r>
            <a:r>
              <a:rPr lang="de-DE" i="1" dirty="0" err="1"/>
              <a:t>MatchProcessmanager</a:t>
            </a:r>
            <a:endParaRPr lang="de-DE" b="1" dirty="0"/>
          </a:p>
        </p:txBody>
      </p:sp>
      <p:pic>
        <p:nvPicPr>
          <p:cNvPr id="2" name="Grafik 1">
            <a:extLst>
              <a:ext uri="{FF2B5EF4-FFF2-40B4-BE49-F238E27FC236}">
                <a16:creationId xmlns:a16="http://schemas.microsoft.com/office/drawing/2014/main" id="{69E8BD35-87AF-1A5A-0235-A553F50F0413}"/>
              </a:ext>
            </a:extLst>
          </p:cNvPr>
          <p:cNvPicPr>
            <a:picLocks noChangeAspect="1"/>
          </p:cNvPicPr>
          <p:nvPr/>
        </p:nvPicPr>
        <p:blipFill>
          <a:blip r:embed="rId2"/>
          <a:stretch>
            <a:fillRect/>
          </a:stretch>
        </p:blipFill>
        <p:spPr>
          <a:xfrm>
            <a:off x="0" y="0"/>
            <a:ext cx="4832275" cy="6858000"/>
          </a:xfrm>
          <a:prstGeom prst="rect">
            <a:avLst/>
          </a:prstGeom>
        </p:spPr>
      </p:pic>
    </p:spTree>
    <p:extLst>
      <p:ext uri="{BB962C8B-B14F-4D97-AF65-F5344CB8AC3E}">
        <p14:creationId xmlns:p14="http://schemas.microsoft.com/office/powerpoint/2010/main" val="3818536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7578209A-DC69-5A9B-EA8A-0C08029C2446}"/>
              </a:ext>
            </a:extLst>
          </p:cNvPr>
          <p:cNvSpPr txBox="1"/>
          <p:nvPr/>
        </p:nvSpPr>
        <p:spPr>
          <a:xfrm>
            <a:off x="7331412" y="-65161"/>
            <a:ext cx="4860587" cy="369332"/>
          </a:xfrm>
          <a:prstGeom prst="rect">
            <a:avLst/>
          </a:prstGeom>
          <a:noFill/>
        </p:spPr>
        <p:txBody>
          <a:bodyPr wrap="square" rtlCol="0">
            <a:spAutoFit/>
          </a:bodyPr>
          <a:lstStyle/>
          <a:p>
            <a:r>
              <a:rPr lang="de-DE" b="1" dirty="0"/>
              <a:t>DRY </a:t>
            </a:r>
            <a:r>
              <a:rPr lang="de-DE" i="1" dirty="0" err="1"/>
              <a:t>MatchProcessManager</a:t>
            </a:r>
            <a:endParaRPr lang="de-DE" b="1" dirty="0"/>
          </a:p>
        </p:txBody>
      </p:sp>
      <p:pic>
        <p:nvPicPr>
          <p:cNvPr id="2" name="Grafik 1">
            <a:extLst>
              <a:ext uri="{FF2B5EF4-FFF2-40B4-BE49-F238E27FC236}">
                <a16:creationId xmlns:a16="http://schemas.microsoft.com/office/drawing/2014/main" id="{4140FEC0-1008-9FC4-6D76-50878EC79985}"/>
              </a:ext>
            </a:extLst>
          </p:cNvPr>
          <p:cNvPicPr>
            <a:picLocks noChangeAspect="1"/>
          </p:cNvPicPr>
          <p:nvPr/>
        </p:nvPicPr>
        <p:blipFill>
          <a:blip r:embed="rId2"/>
          <a:stretch>
            <a:fillRect/>
          </a:stretch>
        </p:blipFill>
        <p:spPr>
          <a:xfrm>
            <a:off x="1" y="1"/>
            <a:ext cx="5771626" cy="4673696"/>
          </a:xfrm>
          <a:prstGeom prst="rect">
            <a:avLst/>
          </a:prstGeom>
        </p:spPr>
      </p:pic>
      <p:pic>
        <p:nvPicPr>
          <p:cNvPr id="6" name="Grafik 5">
            <a:extLst>
              <a:ext uri="{FF2B5EF4-FFF2-40B4-BE49-F238E27FC236}">
                <a16:creationId xmlns:a16="http://schemas.microsoft.com/office/drawing/2014/main" id="{A96AB13E-904F-0A0D-1CA0-D0EAF4DFEFE9}"/>
              </a:ext>
            </a:extLst>
          </p:cNvPr>
          <p:cNvPicPr>
            <a:picLocks noChangeAspect="1"/>
          </p:cNvPicPr>
          <p:nvPr/>
        </p:nvPicPr>
        <p:blipFill>
          <a:blip r:embed="rId3"/>
          <a:stretch>
            <a:fillRect/>
          </a:stretch>
        </p:blipFill>
        <p:spPr>
          <a:xfrm>
            <a:off x="4689446" y="4709150"/>
            <a:ext cx="7502554" cy="2148850"/>
          </a:xfrm>
          <a:prstGeom prst="rect">
            <a:avLst/>
          </a:prstGeom>
        </p:spPr>
      </p:pic>
    </p:spTree>
    <p:extLst>
      <p:ext uri="{BB962C8B-B14F-4D97-AF65-F5344CB8AC3E}">
        <p14:creationId xmlns:p14="http://schemas.microsoft.com/office/powerpoint/2010/main" val="392273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C23C8-E12F-A7DD-7894-92B78A67EC4C}"/>
              </a:ext>
            </a:extLst>
          </p:cNvPr>
          <p:cNvSpPr>
            <a:spLocks noGrp="1"/>
          </p:cNvSpPr>
          <p:nvPr>
            <p:ph type="ctrTitle"/>
          </p:nvPr>
        </p:nvSpPr>
        <p:spPr/>
        <p:txBody>
          <a:bodyPr/>
          <a:lstStyle/>
          <a:p>
            <a:r>
              <a:rPr lang="de-DE" dirty="0"/>
              <a:t>Unit Tests</a:t>
            </a:r>
          </a:p>
        </p:txBody>
      </p:sp>
      <p:sp>
        <p:nvSpPr>
          <p:cNvPr id="3" name="Untertitel 2">
            <a:extLst>
              <a:ext uri="{FF2B5EF4-FFF2-40B4-BE49-F238E27FC236}">
                <a16:creationId xmlns:a16="http://schemas.microsoft.com/office/drawing/2014/main" id="{EBB8401A-A79E-0534-62F7-BA95F5E2032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995436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6A44774-B889-2B6A-56BF-8A7A998AE536}"/>
              </a:ext>
            </a:extLst>
          </p:cNvPr>
          <p:cNvPicPr>
            <a:picLocks noChangeAspect="1"/>
          </p:cNvPicPr>
          <p:nvPr/>
        </p:nvPicPr>
        <p:blipFill>
          <a:blip r:embed="rId2"/>
          <a:stretch>
            <a:fillRect/>
          </a:stretch>
        </p:blipFill>
        <p:spPr>
          <a:xfrm>
            <a:off x="4015409" y="26375"/>
            <a:ext cx="4541914" cy="6805250"/>
          </a:xfrm>
          <a:prstGeom prst="rect">
            <a:avLst/>
          </a:prstGeom>
        </p:spPr>
      </p:pic>
      <p:pic>
        <p:nvPicPr>
          <p:cNvPr id="5" name="Grafik 4">
            <a:extLst>
              <a:ext uri="{FF2B5EF4-FFF2-40B4-BE49-F238E27FC236}">
                <a16:creationId xmlns:a16="http://schemas.microsoft.com/office/drawing/2014/main" id="{D791292D-C5E5-EDC4-AB3B-99A4574DEC12}"/>
              </a:ext>
            </a:extLst>
          </p:cNvPr>
          <p:cNvPicPr>
            <a:picLocks noChangeAspect="1"/>
          </p:cNvPicPr>
          <p:nvPr/>
        </p:nvPicPr>
        <p:blipFill>
          <a:blip r:embed="rId3"/>
          <a:stretch>
            <a:fillRect/>
          </a:stretch>
        </p:blipFill>
        <p:spPr>
          <a:xfrm>
            <a:off x="255285" y="640011"/>
            <a:ext cx="3459780" cy="5403048"/>
          </a:xfrm>
          <a:prstGeom prst="rect">
            <a:avLst/>
          </a:prstGeom>
        </p:spPr>
      </p:pic>
      <p:sp>
        <p:nvSpPr>
          <p:cNvPr id="6" name="Textfeld 5">
            <a:extLst>
              <a:ext uri="{FF2B5EF4-FFF2-40B4-BE49-F238E27FC236}">
                <a16:creationId xmlns:a16="http://schemas.microsoft.com/office/drawing/2014/main" id="{9D1F75B6-D848-2658-F8DC-C4E338811B82}"/>
              </a:ext>
            </a:extLst>
          </p:cNvPr>
          <p:cNvSpPr txBox="1"/>
          <p:nvPr/>
        </p:nvSpPr>
        <p:spPr>
          <a:xfrm>
            <a:off x="8857667" y="-76959"/>
            <a:ext cx="3252170" cy="646331"/>
          </a:xfrm>
          <a:prstGeom prst="rect">
            <a:avLst/>
          </a:prstGeom>
          <a:noFill/>
        </p:spPr>
        <p:txBody>
          <a:bodyPr wrap="square">
            <a:spAutoFit/>
          </a:bodyPr>
          <a:lstStyle/>
          <a:p>
            <a:r>
              <a:rPr lang="de-DE" b="1" dirty="0"/>
              <a:t>8 </a:t>
            </a:r>
            <a:r>
              <a:rPr lang="de-DE" b="1" dirty="0" err="1"/>
              <a:t>UnitTests</a:t>
            </a:r>
            <a:r>
              <a:rPr lang="de-DE" b="1" dirty="0"/>
              <a:t> - </a:t>
            </a:r>
            <a:r>
              <a:rPr lang="de-DE" i="1" dirty="0" err="1"/>
              <a:t>PlayerHistoryDataTest</a:t>
            </a:r>
            <a:endParaRPr lang="de-DE" b="1" dirty="0"/>
          </a:p>
        </p:txBody>
      </p:sp>
      <p:sp>
        <p:nvSpPr>
          <p:cNvPr id="9" name="Textfeld 8">
            <a:extLst>
              <a:ext uri="{FF2B5EF4-FFF2-40B4-BE49-F238E27FC236}">
                <a16:creationId xmlns:a16="http://schemas.microsoft.com/office/drawing/2014/main" id="{B2641F70-1C99-E2E0-89CD-B4C9953E8A67}"/>
              </a:ext>
            </a:extLst>
          </p:cNvPr>
          <p:cNvSpPr txBox="1"/>
          <p:nvPr/>
        </p:nvSpPr>
        <p:spPr>
          <a:xfrm>
            <a:off x="8722580" y="1163252"/>
            <a:ext cx="3469419"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1" i="0" u="none" strike="noStrike" cap="none" normalizeH="0" baseline="0" dirty="0">
                <a:ln>
                  <a:noFill/>
                </a:ln>
                <a:solidFill>
                  <a:srgbClr val="242424"/>
                </a:solidFill>
                <a:effectLst/>
                <a:cs typeface="Segoe UI" panose="020B0502040204020203" pitchFamily="34" charset="0"/>
              </a:rPr>
              <a:t>Beschreibung der Tests: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de-DE" altLang="de-DE" sz="1200" b="1" i="0" u="none" strike="noStrike" cap="none" normalizeH="0" baseline="0" dirty="0" err="1">
                <a:ln>
                  <a:noFill/>
                </a:ln>
                <a:solidFill>
                  <a:srgbClr val="242424"/>
                </a:solidFill>
                <a:effectLst/>
                <a:cs typeface="Segoe UI" panose="020B0502040204020203" pitchFamily="34" charset="0"/>
              </a:rPr>
              <a:t>testInitialValues</a:t>
            </a:r>
            <a:r>
              <a:rPr kumimoji="0" lang="de-DE" altLang="de-DE" sz="1200" b="0" i="0" u="none" strike="noStrike" cap="none" normalizeH="0" baseline="0" dirty="0">
                <a:ln>
                  <a:noFill/>
                </a:ln>
                <a:solidFill>
                  <a:srgbClr val="242424"/>
                </a:solidFill>
                <a:effectLst/>
                <a:cs typeface="Segoe UI" panose="020B0502040204020203" pitchFamily="34" charset="0"/>
              </a:rPr>
              <a:t>: Überprüft, ob die initialen Werte der Attribute auf 0 gesetzt sind.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testSetAndGetCompetitionCount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des </a:t>
            </a:r>
            <a:r>
              <a:rPr kumimoji="0" lang="de-DE" altLang="de-DE" sz="1200" b="0" i="1" u="none" strike="noStrike" cap="none" normalizeH="0" baseline="0" dirty="0" err="1">
                <a:ln>
                  <a:noFill/>
                </a:ln>
                <a:effectLst/>
                <a:cs typeface="Segoe UI" panose="020B0502040204020203" pitchFamily="34" charset="0"/>
              </a:rPr>
              <a:t>competitionCount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testSetAndGetCompetitionWinCount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des </a:t>
            </a:r>
            <a:r>
              <a:rPr kumimoji="0" lang="de-DE" altLang="de-DE" sz="1200" b="0" i="1" u="none" strike="noStrike" cap="none" normalizeH="0" baseline="0" dirty="0" err="1">
                <a:ln>
                  <a:noFill/>
                </a:ln>
                <a:effectLst/>
                <a:cs typeface="Segoe UI" panose="020B0502040204020203" pitchFamily="34" charset="0"/>
              </a:rPr>
              <a:t>competitionWinCount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testSetAndGetMatchCount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des </a:t>
            </a:r>
            <a:r>
              <a:rPr kumimoji="0" lang="de-DE" altLang="de-DE" sz="1200" b="0" i="1" u="none" strike="noStrike" cap="none" normalizeH="0" baseline="0" dirty="0" err="1">
                <a:ln>
                  <a:noFill/>
                </a:ln>
                <a:effectLst/>
                <a:cs typeface="Segoe UI" panose="020B0502040204020203" pitchFamily="34" charset="0"/>
              </a:rPr>
              <a:t>matchCount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testSetAndGetMatchWinCount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des </a:t>
            </a:r>
            <a:r>
              <a:rPr kumimoji="0" lang="de-DE" altLang="de-DE" sz="1200" b="0" i="1" u="none" strike="noStrike" cap="none" normalizeH="0" baseline="0" dirty="0" err="1">
                <a:ln>
                  <a:noFill/>
                </a:ln>
                <a:effectLst/>
                <a:cs typeface="Segoe UI" panose="020B0502040204020203" pitchFamily="34" charset="0"/>
              </a:rPr>
              <a:t>matchWinCount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testSetAndGetMatchLoseCount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des </a:t>
            </a:r>
            <a:r>
              <a:rPr kumimoji="0" lang="de-DE" altLang="de-DE" sz="1200" b="0" i="1" u="none" strike="noStrike" cap="none" normalizeH="0" baseline="0" dirty="0" err="1">
                <a:ln>
                  <a:noFill/>
                </a:ln>
                <a:effectLst/>
                <a:cs typeface="Segoe UI" panose="020B0502040204020203" pitchFamily="34" charset="0"/>
              </a:rPr>
              <a:t>matchLoseCount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testSetAndGetAccumulatedPoints</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der </a:t>
            </a:r>
            <a:r>
              <a:rPr kumimoji="0" lang="de-DE" altLang="de-DE" sz="1200" b="0" i="1" u="none" strike="noStrike" cap="none" normalizeH="0" baseline="0" dirty="0" err="1">
                <a:ln>
                  <a:noFill/>
                </a:ln>
                <a:effectLst/>
                <a:cs typeface="Segoe UI" panose="020B0502040204020203" pitchFamily="34" charset="0"/>
              </a:rPr>
              <a:t>accumulatedPoints</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testSetAndGetPointsPerMatch</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der </a:t>
            </a:r>
            <a:r>
              <a:rPr kumimoji="0" lang="de-DE" altLang="de-DE" sz="1200" b="0" i="1" u="none" strike="noStrike" cap="none" normalizeH="0" baseline="0" dirty="0" err="1">
                <a:ln>
                  <a:noFill/>
                </a:ln>
                <a:effectLst/>
                <a:cs typeface="Segoe UI" panose="020B0502040204020203" pitchFamily="34" charset="0"/>
              </a:rPr>
              <a:t>pointsPerMatch</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testSetAndGetNegativeMatchLoseCount</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von negativen Werten für </a:t>
            </a:r>
            <a:r>
              <a:rPr kumimoji="0" lang="de-DE" altLang="de-DE" sz="1200" b="0" i="1" u="none" strike="noStrike" cap="none" normalizeH="0" baseline="0" dirty="0" err="1">
                <a:ln>
                  <a:noFill/>
                </a:ln>
                <a:effectLst/>
                <a:cs typeface="Segoe UI" panose="020B0502040204020203" pitchFamily="34" charset="0"/>
              </a:rPr>
              <a:t>matchLoseCount</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de-DE" altLang="de-DE" sz="1200" b="1" i="0" u="none" strike="noStrike" cap="none" normalizeH="0" baseline="0" dirty="0" err="1">
                <a:ln>
                  <a:noFill/>
                </a:ln>
                <a:solidFill>
                  <a:srgbClr val="242424"/>
                </a:solidFill>
                <a:effectLst/>
                <a:cs typeface="Segoe UI" panose="020B0502040204020203" pitchFamily="34" charset="0"/>
              </a:rPr>
              <a:t>testSetAndGetDecimalPointsPerMatch</a:t>
            </a:r>
            <a:r>
              <a:rPr kumimoji="0" lang="de-DE" altLang="de-DE" sz="1200" b="0" i="0" u="none" strike="noStrike" cap="none" normalizeH="0" baseline="0" dirty="0">
                <a:ln>
                  <a:noFill/>
                </a:ln>
                <a:solidFill>
                  <a:srgbClr val="242424"/>
                </a:solidFill>
                <a:effectLst/>
                <a:cs typeface="Segoe UI" panose="020B0502040204020203" pitchFamily="34" charset="0"/>
              </a:rPr>
              <a:t>: Überprüft das Setzen und Holen von Dezimalwerten für </a:t>
            </a:r>
            <a:r>
              <a:rPr kumimoji="0" lang="de-DE" altLang="de-DE" sz="1200" b="0" i="1" u="none" strike="noStrike" cap="none" normalizeH="0" baseline="0" dirty="0" err="1">
                <a:ln>
                  <a:noFill/>
                </a:ln>
                <a:effectLst/>
                <a:cs typeface="Segoe UI" panose="020B0502040204020203" pitchFamily="34" charset="0"/>
              </a:rPr>
              <a:t>pointsPerMatch</a:t>
            </a:r>
            <a:r>
              <a:rPr kumimoji="0" lang="de-DE" altLang="de-DE" sz="1200" b="0" i="0" u="none" strike="noStrike" cap="none" normalizeH="0" baseline="0" dirty="0">
                <a:ln>
                  <a:noFill/>
                </a:ln>
                <a:solidFill>
                  <a:srgbClr val="242424"/>
                </a:solidFill>
                <a:effectLst/>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2686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7979753-F8FF-C4E3-1201-E7FE5F1343B6}"/>
              </a:ext>
            </a:extLst>
          </p:cNvPr>
          <p:cNvSpPr txBox="1"/>
          <p:nvPr/>
        </p:nvSpPr>
        <p:spPr>
          <a:xfrm>
            <a:off x="5414838" y="2704251"/>
            <a:ext cx="6494228" cy="646331"/>
          </a:xfrm>
          <a:prstGeom prst="rect">
            <a:avLst/>
          </a:prstGeom>
          <a:noFill/>
        </p:spPr>
        <p:txBody>
          <a:bodyPr wrap="square">
            <a:spAutoFit/>
          </a:bodyPr>
          <a:lstStyle/>
          <a:p>
            <a:pPr algn="l"/>
            <a:r>
              <a:rPr lang="de-DE" sz="1200" b="1" i="0" dirty="0">
                <a:solidFill>
                  <a:srgbClr val="242424"/>
                </a:solidFill>
                <a:effectLst/>
              </a:rPr>
              <a:t>Beschreibung der Tests:</a:t>
            </a:r>
          </a:p>
          <a:p>
            <a:pPr algn="l">
              <a:buFont typeface="+mj-lt"/>
              <a:buAutoNum type="arabicPeriod"/>
            </a:pPr>
            <a:r>
              <a:rPr lang="de-DE" sz="1200" b="1" i="0" dirty="0" err="1">
                <a:solidFill>
                  <a:srgbClr val="242424"/>
                </a:solidFill>
                <a:effectLst/>
              </a:rPr>
              <a:t>testAddCard</a:t>
            </a:r>
            <a:r>
              <a:rPr lang="de-DE" sz="1200" b="0" i="0" dirty="0">
                <a:solidFill>
                  <a:srgbClr val="242424"/>
                </a:solidFill>
                <a:effectLst/>
              </a:rPr>
              <a:t>: Überprüft das Hinzufügen einer Karte und die Aktualisierung der Gesamtpunktzahl.</a:t>
            </a:r>
          </a:p>
          <a:p>
            <a:pPr algn="l">
              <a:buFont typeface="+mj-lt"/>
              <a:buAutoNum type="arabicPeriod"/>
            </a:pPr>
            <a:r>
              <a:rPr lang="de-DE" sz="1200" b="1" i="0" dirty="0" err="1">
                <a:solidFill>
                  <a:srgbClr val="242424"/>
                </a:solidFill>
                <a:effectLst/>
              </a:rPr>
              <a:t>testRemoveCard</a:t>
            </a:r>
            <a:r>
              <a:rPr lang="de-DE" sz="1200" b="0" i="0" dirty="0">
                <a:solidFill>
                  <a:srgbClr val="242424"/>
                </a:solidFill>
                <a:effectLst/>
              </a:rPr>
              <a:t>: Überprüft das Entfernen einer Karte und die Aktualisierung der Gesamtpunktzahl.</a:t>
            </a:r>
          </a:p>
        </p:txBody>
      </p:sp>
      <p:pic>
        <p:nvPicPr>
          <p:cNvPr id="4" name="Grafik 3">
            <a:extLst>
              <a:ext uri="{FF2B5EF4-FFF2-40B4-BE49-F238E27FC236}">
                <a16:creationId xmlns:a16="http://schemas.microsoft.com/office/drawing/2014/main" id="{2F7DAC93-6760-2650-7AF1-75571B4CE743}"/>
              </a:ext>
            </a:extLst>
          </p:cNvPr>
          <p:cNvPicPr>
            <a:picLocks noChangeAspect="1"/>
          </p:cNvPicPr>
          <p:nvPr/>
        </p:nvPicPr>
        <p:blipFill>
          <a:blip r:embed="rId2"/>
          <a:stretch>
            <a:fillRect/>
          </a:stretch>
        </p:blipFill>
        <p:spPr>
          <a:xfrm>
            <a:off x="758328" y="335012"/>
            <a:ext cx="4473328" cy="6187976"/>
          </a:xfrm>
          <a:prstGeom prst="rect">
            <a:avLst/>
          </a:prstGeom>
        </p:spPr>
      </p:pic>
      <p:sp>
        <p:nvSpPr>
          <p:cNvPr id="6" name="Textfeld 5">
            <a:extLst>
              <a:ext uri="{FF2B5EF4-FFF2-40B4-BE49-F238E27FC236}">
                <a16:creationId xmlns:a16="http://schemas.microsoft.com/office/drawing/2014/main" id="{F39AEA46-7070-416A-4D49-EDFDE9AE0F72}"/>
              </a:ext>
            </a:extLst>
          </p:cNvPr>
          <p:cNvSpPr txBox="1"/>
          <p:nvPr/>
        </p:nvSpPr>
        <p:spPr>
          <a:xfrm>
            <a:off x="5814392" y="431924"/>
            <a:ext cx="4013420" cy="369332"/>
          </a:xfrm>
          <a:prstGeom prst="rect">
            <a:avLst/>
          </a:prstGeom>
          <a:noFill/>
        </p:spPr>
        <p:txBody>
          <a:bodyPr wrap="square">
            <a:spAutoFit/>
          </a:bodyPr>
          <a:lstStyle/>
          <a:p>
            <a:r>
              <a:rPr lang="de-DE" b="1" dirty="0"/>
              <a:t>2 </a:t>
            </a:r>
            <a:r>
              <a:rPr lang="de-DE" b="1" dirty="0" err="1"/>
              <a:t>UnitTests</a:t>
            </a:r>
            <a:r>
              <a:rPr lang="de-DE" b="1" dirty="0"/>
              <a:t> - </a:t>
            </a:r>
            <a:r>
              <a:rPr lang="de-DE" i="1" dirty="0" err="1"/>
              <a:t>PlayerWithCardsTest</a:t>
            </a:r>
            <a:endParaRPr lang="de-DE" b="1" dirty="0"/>
          </a:p>
        </p:txBody>
      </p:sp>
    </p:spTree>
    <p:extLst>
      <p:ext uri="{BB962C8B-B14F-4D97-AF65-F5344CB8AC3E}">
        <p14:creationId xmlns:p14="http://schemas.microsoft.com/office/powerpoint/2010/main" val="394164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534BE31-7247-BCDD-781F-012D24F53A75}"/>
              </a:ext>
            </a:extLst>
          </p:cNvPr>
          <p:cNvSpPr txBox="1"/>
          <p:nvPr/>
        </p:nvSpPr>
        <p:spPr>
          <a:xfrm>
            <a:off x="5917759" y="1626030"/>
            <a:ext cx="6094674"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Keine manuellen Eingaben notwendig</a:t>
            </a: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Automatische Überprüfung der Ergebnisse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Klare Erfolgskriterien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Unabhängigkeit von externen Systemen</a:t>
            </a:r>
            <a:endParaRPr kumimoji="0" lang="de-DE" altLang="de-DE" sz="1200" b="0" i="0" u="none" strike="noStrike" cap="none" normalizeH="0" baseline="0" dirty="0">
              <a:ln>
                <a:noFill/>
              </a:ln>
              <a:solidFill>
                <a:schemeClr val="tx1"/>
              </a:solidFill>
              <a:effectLst/>
            </a:endParaRPr>
          </a:p>
        </p:txBody>
      </p:sp>
      <p:pic>
        <p:nvPicPr>
          <p:cNvPr id="5" name="Grafik 4">
            <a:extLst>
              <a:ext uri="{FF2B5EF4-FFF2-40B4-BE49-F238E27FC236}">
                <a16:creationId xmlns:a16="http://schemas.microsoft.com/office/drawing/2014/main" id="{550A00B1-A489-D3C2-2258-D471A4AA77BA}"/>
              </a:ext>
            </a:extLst>
          </p:cNvPr>
          <p:cNvPicPr>
            <a:picLocks noChangeAspect="1"/>
          </p:cNvPicPr>
          <p:nvPr/>
        </p:nvPicPr>
        <p:blipFill>
          <a:blip r:embed="rId2"/>
          <a:stretch>
            <a:fillRect/>
          </a:stretch>
        </p:blipFill>
        <p:spPr>
          <a:xfrm>
            <a:off x="4405023" y="3693872"/>
            <a:ext cx="3927642" cy="3076195"/>
          </a:xfrm>
          <a:prstGeom prst="rect">
            <a:avLst/>
          </a:prstGeom>
        </p:spPr>
      </p:pic>
      <p:pic>
        <p:nvPicPr>
          <p:cNvPr id="6" name="Grafik 5">
            <a:extLst>
              <a:ext uri="{FF2B5EF4-FFF2-40B4-BE49-F238E27FC236}">
                <a16:creationId xmlns:a16="http://schemas.microsoft.com/office/drawing/2014/main" id="{349B0732-6B67-B3AC-A2E3-01CBA22213D0}"/>
              </a:ext>
            </a:extLst>
          </p:cNvPr>
          <p:cNvPicPr>
            <a:picLocks noChangeAspect="1"/>
          </p:cNvPicPr>
          <p:nvPr/>
        </p:nvPicPr>
        <p:blipFill>
          <a:blip r:embed="rId3"/>
          <a:stretch>
            <a:fillRect/>
          </a:stretch>
        </p:blipFill>
        <p:spPr>
          <a:xfrm>
            <a:off x="79513" y="23716"/>
            <a:ext cx="5480712" cy="3605731"/>
          </a:xfrm>
          <a:prstGeom prst="rect">
            <a:avLst/>
          </a:prstGeom>
        </p:spPr>
      </p:pic>
      <p:sp>
        <p:nvSpPr>
          <p:cNvPr id="7" name="Textfeld 6">
            <a:extLst>
              <a:ext uri="{FF2B5EF4-FFF2-40B4-BE49-F238E27FC236}">
                <a16:creationId xmlns:a16="http://schemas.microsoft.com/office/drawing/2014/main" id="{57A096D8-CF14-93D3-F9B4-EB780306C000}"/>
              </a:ext>
            </a:extLst>
          </p:cNvPr>
          <p:cNvSpPr txBox="1"/>
          <p:nvPr/>
        </p:nvSpPr>
        <p:spPr>
          <a:xfrm>
            <a:off x="7685259" y="23716"/>
            <a:ext cx="4184579" cy="369332"/>
          </a:xfrm>
          <a:prstGeom prst="rect">
            <a:avLst/>
          </a:prstGeom>
          <a:noFill/>
        </p:spPr>
        <p:txBody>
          <a:bodyPr wrap="square">
            <a:spAutoFit/>
          </a:bodyPr>
          <a:lstStyle/>
          <a:p>
            <a:r>
              <a:rPr lang="de-DE" b="1" dirty="0"/>
              <a:t>ATRIP </a:t>
            </a:r>
            <a:r>
              <a:rPr lang="de-DE" b="1" dirty="0" err="1"/>
              <a:t>Automatic</a:t>
            </a:r>
            <a:r>
              <a:rPr lang="de-DE" b="1" dirty="0"/>
              <a:t> - </a:t>
            </a:r>
            <a:r>
              <a:rPr lang="de-DE" i="1" dirty="0" err="1"/>
              <a:t>testCreatePlayer</a:t>
            </a:r>
            <a:endParaRPr lang="de-DE" b="1" dirty="0"/>
          </a:p>
        </p:txBody>
      </p:sp>
    </p:spTree>
    <p:extLst>
      <p:ext uri="{BB962C8B-B14F-4D97-AF65-F5344CB8AC3E}">
        <p14:creationId xmlns:p14="http://schemas.microsoft.com/office/powerpoint/2010/main" val="409508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940BFB8-80A1-3F3E-E2C7-446A4A502B66}"/>
              </a:ext>
            </a:extLst>
          </p:cNvPr>
          <p:cNvSpPr txBox="1"/>
          <p:nvPr/>
        </p:nvSpPr>
        <p:spPr>
          <a:xfrm>
            <a:off x="2729285" y="444224"/>
            <a:ext cx="6094674" cy="1561005"/>
          </a:xfrm>
          <a:prstGeom prst="rect">
            <a:avLst/>
          </a:prstGeom>
          <a:noFill/>
        </p:spPr>
        <p:txBody>
          <a:bodyPr wrap="square">
            <a:spAutoFit/>
          </a:bodyPr>
          <a:lstStyle/>
          <a:p>
            <a:pPr>
              <a:lnSpc>
                <a:spcPct val="107000"/>
              </a:lnSpc>
              <a:spcAft>
                <a:spcPts val="800"/>
              </a:spcAft>
            </a:pPr>
            <a:r>
              <a:rPr lang="de-DE" sz="1800" i="1" kern="150" dirty="0">
                <a:solidFill>
                  <a:srgbClr val="3465A4"/>
                </a:solidFill>
                <a:effectLst/>
                <a:latin typeface="Liberation Serif"/>
                <a:ea typeface="Droid Sans Fallback"/>
                <a:cs typeface="Droid Sans Devanagari"/>
              </a:rPr>
              <a:t>[Was macht die Applikation? Wie funktioniert sie? Welches Problem löst sie/welchen Zweck hat sie?]</a:t>
            </a:r>
            <a:br>
              <a:rPr lang="de-DE" sz="1800" kern="100" dirty="0">
                <a:effectLst/>
                <a:latin typeface="Calibri" panose="020F0502020204030204" pitchFamily="34" charset="0"/>
                <a:ea typeface="Calibri" panose="020F0502020204030204" pitchFamily="34" charset="0"/>
                <a:cs typeface="Arial" panose="020B0604020202020204" pitchFamily="34" charset="0"/>
              </a:rPr>
            </a:br>
            <a:r>
              <a:rPr lang="de-DE" sz="1800" kern="100" dirty="0">
                <a:effectLst/>
                <a:latin typeface="Calibri" panose="020F0502020204030204" pitchFamily="34" charset="0"/>
                <a:ea typeface="Calibri" panose="020F0502020204030204" pitchFamily="34" charset="0"/>
                <a:cs typeface="Arial" panose="020B0604020202020204" pitchFamily="34" charset="0"/>
              </a:rPr>
              <a:t>Eine Applikation, die ein Uno-Spiel simuliert und verschiedene Spielmodi wie Wettbewerb und Match bietet, sowie Statistiken über die Spielergebnisse anzeigt.</a:t>
            </a:r>
          </a:p>
        </p:txBody>
      </p:sp>
      <p:sp>
        <p:nvSpPr>
          <p:cNvPr id="5" name="Textfeld 4">
            <a:extLst>
              <a:ext uri="{FF2B5EF4-FFF2-40B4-BE49-F238E27FC236}">
                <a16:creationId xmlns:a16="http://schemas.microsoft.com/office/drawing/2014/main" id="{CA666497-C851-C6A9-641C-687FE47CE09B}"/>
              </a:ext>
            </a:extLst>
          </p:cNvPr>
          <p:cNvSpPr txBox="1"/>
          <p:nvPr/>
        </p:nvSpPr>
        <p:spPr>
          <a:xfrm>
            <a:off x="2729285" y="2669294"/>
            <a:ext cx="6094674" cy="2247410"/>
          </a:xfrm>
          <a:prstGeom prst="rect">
            <a:avLst/>
          </a:prstGeom>
          <a:noFill/>
        </p:spPr>
        <p:txBody>
          <a:bodyPr wrap="square">
            <a:spAutoFit/>
          </a:bodyPr>
          <a:lstStyle/>
          <a:p>
            <a:pPr>
              <a:lnSpc>
                <a:spcPct val="115000"/>
              </a:lnSpc>
              <a:spcAft>
                <a:spcPts val="700"/>
              </a:spcAft>
            </a:pPr>
            <a:r>
              <a:rPr lang="de-DE" sz="1800" i="1" kern="150" dirty="0">
                <a:solidFill>
                  <a:srgbClr val="3465A4"/>
                </a:solidFill>
                <a:effectLst/>
                <a:latin typeface="Liberation Serif"/>
                <a:ea typeface="Droid Sans Fallback"/>
                <a:cs typeface="Droid Sans Devanagari"/>
              </a:rPr>
              <a:t>[Wie startet man die Applikation? Was für Voraussetzungen werden benötigt? </a:t>
            </a:r>
            <a:r>
              <a:rPr lang="en-US" sz="1800" i="1" kern="150" dirty="0">
                <a:solidFill>
                  <a:srgbClr val="3465A4"/>
                </a:solidFill>
                <a:effectLst/>
                <a:latin typeface="Liberation Serif"/>
                <a:ea typeface="Droid Sans Fallback"/>
                <a:cs typeface="Droid Sans Devanagari"/>
              </a:rPr>
              <a:t>Demonstration des </a:t>
            </a:r>
            <a:r>
              <a:rPr lang="en-US" sz="1800" i="1" kern="150" dirty="0" err="1">
                <a:solidFill>
                  <a:srgbClr val="3465A4"/>
                </a:solidFill>
                <a:effectLst/>
                <a:latin typeface="Liberation Serif"/>
                <a:ea typeface="Droid Sans Fallback"/>
                <a:cs typeface="Droid Sans Devanagari"/>
              </a:rPr>
              <a:t>Vorgangs</a:t>
            </a:r>
            <a:r>
              <a:rPr lang="en-US" sz="1800" i="1" kern="150" dirty="0">
                <a:solidFill>
                  <a:srgbClr val="3465A4"/>
                </a:solidFill>
                <a:effectLst/>
                <a:latin typeface="Liberation Serif"/>
                <a:ea typeface="Droid Sans Fallback"/>
                <a:cs typeface="Droid Sans Devanagari"/>
              </a:rPr>
              <a:t> und 1 – 2 </a:t>
            </a:r>
            <a:r>
              <a:rPr lang="en-US" sz="1800" i="1" kern="150" dirty="0" err="1">
                <a:solidFill>
                  <a:srgbClr val="3465A4"/>
                </a:solidFill>
                <a:effectLst/>
                <a:latin typeface="Liberation Serif"/>
                <a:ea typeface="Droid Sans Fallback"/>
                <a:cs typeface="Droid Sans Devanagari"/>
              </a:rPr>
              <a:t>Usecases</a:t>
            </a:r>
            <a:r>
              <a:rPr lang="en-US" sz="1800" i="1" kern="150" dirty="0">
                <a:solidFill>
                  <a:srgbClr val="3465A4"/>
                </a:solidFill>
                <a:effectLst/>
                <a:latin typeface="Liberation Serif"/>
                <a:ea typeface="Droid Sans Fallback"/>
                <a:cs typeface="Droid Sans Devanagari"/>
              </a:rPr>
              <a:t> </a:t>
            </a:r>
            <a:r>
              <a:rPr lang="en-US" sz="1800" i="1" kern="150" dirty="0" err="1">
                <a:solidFill>
                  <a:srgbClr val="3465A4"/>
                </a:solidFill>
                <a:effectLst/>
                <a:latin typeface="Liberation Serif"/>
                <a:ea typeface="Droid Sans Fallback"/>
                <a:cs typeface="Droid Sans Devanagari"/>
              </a:rPr>
              <a:t>zeigen</a:t>
            </a:r>
            <a:r>
              <a:rPr lang="en-US" sz="1800" i="1" kern="150" dirty="0">
                <a:solidFill>
                  <a:srgbClr val="3465A4"/>
                </a:solidFill>
                <a:effectLst/>
                <a:latin typeface="Liberation Serif"/>
                <a:ea typeface="Droid Sans Fallback"/>
                <a:cs typeface="Droid Sans Devanagari"/>
              </a:rPr>
              <a:t>]</a:t>
            </a:r>
          </a:p>
          <a:p>
            <a:pPr>
              <a:lnSpc>
                <a:spcPct val="115000"/>
              </a:lnSpc>
              <a:spcAft>
                <a:spcPts val="700"/>
              </a:spcAft>
            </a:pPr>
            <a:r>
              <a:rPr lang="de-DE" kern="100" dirty="0">
                <a:latin typeface="Calibri" panose="020F0502020204030204" pitchFamily="34" charset="0"/>
                <a:ea typeface="Droid Sans Fallback"/>
                <a:cs typeface="Arial" panose="020B0604020202020204" pitchFamily="34" charset="0"/>
              </a:rPr>
              <a:t>Starten – Doppelklick auf Verknüpfung (alternativ in IDE)</a:t>
            </a:r>
          </a:p>
          <a:p>
            <a:pPr>
              <a:lnSpc>
                <a:spcPct val="115000"/>
              </a:lnSpc>
              <a:spcAft>
                <a:spcPts val="700"/>
              </a:spcAft>
            </a:pPr>
            <a:r>
              <a:rPr lang="de-DE" kern="100" dirty="0" err="1">
                <a:latin typeface="Calibri" panose="020F0502020204030204" pitchFamily="34" charset="0"/>
                <a:ea typeface="Droid Sans Fallback"/>
                <a:cs typeface="Arial" panose="020B0604020202020204" pitchFamily="34" charset="0"/>
              </a:rPr>
              <a:t>Vorraussetzung</a:t>
            </a:r>
            <a:r>
              <a:rPr lang="de-DE" kern="100" dirty="0">
                <a:latin typeface="Calibri" panose="020F0502020204030204" pitchFamily="34" charset="0"/>
                <a:ea typeface="Droid Sans Fallback"/>
                <a:cs typeface="Arial" panose="020B0604020202020204" pitchFamily="34" charset="0"/>
              </a:rPr>
              <a:t> – </a:t>
            </a:r>
            <a:r>
              <a:rPr lang="de-DE" kern="100" dirty="0" err="1">
                <a:latin typeface="Calibri" panose="020F0502020204030204" pitchFamily="34" charset="0"/>
                <a:ea typeface="Droid Sans Fallback"/>
                <a:cs typeface="Arial" panose="020B0604020202020204" pitchFamily="34" charset="0"/>
              </a:rPr>
              <a:t>filePath</a:t>
            </a:r>
            <a:r>
              <a:rPr lang="de-DE" kern="100" dirty="0">
                <a:latin typeface="Calibri" panose="020F0502020204030204" pitchFamily="34" charset="0"/>
                <a:ea typeface="Droid Sans Fallback"/>
                <a:cs typeface="Arial" panose="020B0604020202020204" pitchFamily="34" charset="0"/>
              </a:rPr>
              <a:t> zur DB korrekt eingestellt</a:t>
            </a:r>
          </a:p>
          <a:p>
            <a:pPr>
              <a:lnSpc>
                <a:spcPct val="115000"/>
              </a:lnSpc>
              <a:spcAft>
                <a:spcPts val="700"/>
              </a:spcAft>
            </a:pPr>
            <a:r>
              <a:rPr lang="de-DE" sz="1800" b="1" kern="100" dirty="0">
                <a:effectLst/>
                <a:latin typeface="Calibri" panose="020F0502020204030204" pitchFamily="34" charset="0"/>
                <a:ea typeface="Droid Sans Fallback"/>
                <a:cs typeface="Arial" panose="020B0604020202020204" pitchFamily="34" charset="0"/>
              </a:rPr>
              <a:t>Demo</a:t>
            </a:r>
            <a:endParaRPr lang="de-DE" sz="1800" b="1" kern="150" dirty="0">
              <a:effectLst/>
              <a:latin typeface="Liberation Serif"/>
              <a:ea typeface="Droid Sans Fallback"/>
              <a:cs typeface="Droid Sans Devanagari"/>
            </a:endParaRPr>
          </a:p>
        </p:txBody>
      </p:sp>
    </p:spTree>
    <p:extLst>
      <p:ext uri="{BB962C8B-B14F-4D97-AF65-F5344CB8AC3E}">
        <p14:creationId xmlns:p14="http://schemas.microsoft.com/office/powerpoint/2010/main" val="2059820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E79FD7C-3E53-B343-AEAB-FC3B3814F062}"/>
              </a:ext>
            </a:extLst>
          </p:cNvPr>
          <p:cNvPicPr>
            <a:picLocks noChangeAspect="1"/>
          </p:cNvPicPr>
          <p:nvPr/>
        </p:nvPicPr>
        <p:blipFill>
          <a:blip r:embed="rId2"/>
          <a:stretch>
            <a:fillRect/>
          </a:stretch>
        </p:blipFill>
        <p:spPr>
          <a:xfrm>
            <a:off x="55660" y="418203"/>
            <a:ext cx="12192000" cy="3868247"/>
          </a:xfrm>
          <a:prstGeom prst="rect">
            <a:avLst/>
          </a:prstGeom>
        </p:spPr>
      </p:pic>
      <p:sp>
        <p:nvSpPr>
          <p:cNvPr id="4" name="Textfeld 3">
            <a:extLst>
              <a:ext uri="{FF2B5EF4-FFF2-40B4-BE49-F238E27FC236}">
                <a16:creationId xmlns:a16="http://schemas.microsoft.com/office/drawing/2014/main" id="{A8543E4F-D548-DDBF-0690-5138C0BCFDA2}"/>
              </a:ext>
            </a:extLst>
          </p:cNvPr>
          <p:cNvSpPr txBox="1"/>
          <p:nvPr/>
        </p:nvSpPr>
        <p:spPr>
          <a:xfrm>
            <a:off x="2864458" y="4026320"/>
            <a:ext cx="8219660" cy="249299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1" i="0" u="none" strike="noStrike" cap="none" normalizeH="0" baseline="0" dirty="0">
                <a:ln>
                  <a:noFill/>
                </a:ln>
                <a:solidFill>
                  <a:srgbClr val="242424"/>
                </a:solidFill>
                <a:effectLst/>
                <a:cs typeface="Segoe UI" panose="020B0502040204020203" pitchFamily="34" charset="0"/>
              </a:rPr>
              <a:t>Code Coverage Analyse</a:t>
            </a: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Gesamt:</a:t>
            </a:r>
            <a:r>
              <a:rPr kumimoji="0" lang="de-DE" altLang="de-DE" sz="1200" b="0" i="0" u="none" strike="noStrike" cap="none" normalizeH="0" baseline="0" dirty="0">
                <a:ln>
                  <a:noFill/>
                </a:ln>
                <a:solidFill>
                  <a:srgbClr val="242424"/>
                </a:solidFill>
                <a:effectLst/>
                <a:cs typeface="Segoe UI" panose="020B0502040204020203" pitchFamily="34" charset="0"/>
              </a:rPr>
              <a:t> 26% Anweisungen, 9% Verzweigungen.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Hohe Abdeckung:</a:t>
            </a:r>
            <a:r>
              <a:rPr kumimoji="0" lang="de-DE" altLang="de-DE" sz="1200" b="0" i="0" u="none" strike="noStrike" cap="none" normalizeH="0" baseline="0" dirty="0">
                <a:ln>
                  <a:noFill/>
                </a:ln>
                <a:solidFill>
                  <a:srgbClr val="242424"/>
                </a:solidFill>
                <a:effectLst/>
                <a:cs typeface="Segoe UI" panose="020B0502040204020203" pitchFamily="34" charset="0"/>
              </a:rPr>
              <a:t> </a:t>
            </a:r>
            <a:r>
              <a:rPr kumimoji="0" lang="de-DE" altLang="de-DE" sz="1200" b="0" i="1" u="none" strike="noStrike" cap="none" normalizeH="0" baseline="0" dirty="0" err="1">
                <a:ln>
                  <a:noFill/>
                </a:ln>
                <a:effectLst/>
                <a:cs typeface="Segoe UI" panose="020B0502040204020203" pitchFamily="34" charset="0"/>
              </a:rPr>
              <a:t>domain.entities</a:t>
            </a:r>
            <a:r>
              <a:rPr kumimoji="0" lang="de-DE" altLang="de-DE" sz="1200" b="0" i="1" u="none" strike="noStrike" cap="none" normalizeH="0" baseline="0" dirty="0">
                <a:ln>
                  <a:noFill/>
                </a:ln>
                <a:effectLst/>
                <a:cs typeface="Segoe UI" panose="020B0502040204020203" pitchFamily="34" charset="0"/>
              </a:rPr>
              <a:t> </a:t>
            </a:r>
            <a:r>
              <a:rPr kumimoji="0" lang="de-DE" altLang="de-DE" sz="1200" b="0" i="0" u="none" strike="noStrike" cap="none" normalizeH="0" baseline="0" dirty="0">
                <a:ln>
                  <a:noFill/>
                </a:ln>
                <a:solidFill>
                  <a:srgbClr val="242424"/>
                </a:solidFill>
                <a:effectLst/>
                <a:cs typeface="Segoe UI" panose="020B0502040204020203" pitchFamily="34" charset="0"/>
              </a:rPr>
              <a:t>(95%)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200" b="1" i="0" u="none" strike="noStrike" cap="none" normalizeH="0" baseline="0" dirty="0">
                <a:ln>
                  <a:noFill/>
                </a:ln>
                <a:solidFill>
                  <a:srgbClr val="242424"/>
                </a:solidFill>
                <a:effectLst/>
                <a:cs typeface="Segoe UI" panose="020B0502040204020203" pitchFamily="34" charset="0"/>
              </a:rPr>
              <a:t>Niedrige Abdeckung:</a:t>
            </a:r>
            <a:r>
              <a:rPr kumimoji="0" lang="de-DE" altLang="de-DE" sz="1200" b="0" i="0" u="none" strike="noStrike" cap="none" normalizeH="0" baseline="0" dirty="0">
                <a:ln>
                  <a:noFill/>
                </a:ln>
                <a:solidFill>
                  <a:srgbClr val="242424"/>
                </a:solidFill>
                <a:effectLst/>
                <a:cs typeface="Segoe UI" panose="020B0502040204020203" pitchFamily="34" charset="0"/>
              </a:rPr>
              <a:t> </a:t>
            </a:r>
            <a:r>
              <a:rPr kumimoji="0" lang="de-DE" altLang="de-DE" sz="1200" b="0" i="1" u="none" strike="noStrike" cap="none" normalizeH="0" baseline="0" dirty="0" err="1">
                <a:ln>
                  <a:noFill/>
                </a:ln>
                <a:effectLst/>
                <a:cs typeface="Segoe UI" panose="020B0502040204020203" pitchFamily="34" charset="0"/>
              </a:rPr>
              <a:t>application.</a:t>
            </a:r>
            <a:r>
              <a:rPr kumimoji="0" lang="de-DE" altLang="de-DE" sz="1200" b="0" i="1" strike="noStrike" cap="none" normalizeH="0" baseline="0" dirty="0" err="1">
                <a:ln>
                  <a:noFill/>
                </a:ln>
                <a:effectLst/>
                <a:cs typeface="Segoe UI" panose="020B0502040204020203" pitchFamily="34" charset="0"/>
              </a:rPr>
              <a:t>usecase</a:t>
            </a:r>
            <a:r>
              <a:rPr kumimoji="0" lang="de-DE" altLang="de-DE" sz="1200" b="0" i="1" u="none" strike="noStrike" cap="none" normalizeH="0" baseline="0" dirty="0">
                <a:ln>
                  <a:noFill/>
                </a:ln>
                <a:effectLst/>
                <a:cs typeface="Segoe UI" panose="020B0502040204020203" pitchFamily="34" charset="0"/>
              </a:rPr>
              <a:t> </a:t>
            </a:r>
            <a:r>
              <a:rPr kumimoji="0" lang="de-DE" altLang="de-DE" sz="1200" b="0" i="0" u="none" strike="noStrike" cap="none" normalizeH="0" baseline="0" dirty="0">
                <a:ln>
                  <a:noFill/>
                </a:ln>
                <a:solidFill>
                  <a:srgbClr val="242424"/>
                </a:solidFill>
                <a:effectLst/>
                <a:cs typeface="Segoe UI" panose="020B0502040204020203" pitchFamily="34" charset="0"/>
              </a:rPr>
              <a:t>(11%), </a:t>
            </a:r>
            <a:r>
              <a:rPr kumimoji="0" lang="de-DE" altLang="de-DE" sz="1200" b="0" i="1" u="none" strike="noStrike" cap="none" normalizeH="0" baseline="0" dirty="0" err="1">
                <a:ln>
                  <a:noFill/>
                </a:ln>
                <a:effectLst/>
                <a:cs typeface="Segoe UI" panose="020B0502040204020203" pitchFamily="34" charset="0"/>
              </a:rPr>
              <a:t>presentation</a:t>
            </a:r>
            <a:r>
              <a:rPr kumimoji="0" lang="de-DE" altLang="de-DE" sz="1200" b="0" i="0" u="none" strike="noStrike" cap="none" normalizeH="0" baseline="0" dirty="0">
                <a:ln>
                  <a:noFill/>
                </a:ln>
                <a:solidFill>
                  <a:srgbClr val="242424"/>
                </a:solidFill>
                <a:effectLst/>
                <a:cs typeface="Segoe UI" panose="020B0502040204020203" pitchFamily="34" charset="0"/>
              </a:rPr>
              <a:t> (11%),</a:t>
            </a:r>
            <a:r>
              <a:rPr kumimoji="0" lang="de-DE" altLang="de-DE" sz="1200" b="0" i="1" u="none" strike="noStrike" cap="none" normalizeH="0" baseline="0" dirty="0">
                <a:ln>
                  <a:noFill/>
                </a:ln>
                <a:effectLst/>
                <a:cs typeface="Segoe UI" panose="020B0502040204020203" pitchFamily="34" charset="0"/>
              </a:rPr>
              <a:t> </a:t>
            </a:r>
            <a:r>
              <a:rPr kumimoji="0" lang="de-DE" altLang="de-DE" sz="1200" b="0" i="1" u="none" strike="noStrike" cap="none" normalizeH="0" baseline="0" dirty="0" err="1">
                <a:ln>
                  <a:noFill/>
                </a:ln>
                <a:effectLst/>
                <a:cs typeface="Segoe UI" panose="020B0502040204020203" pitchFamily="34" charset="0"/>
              </a:rPr>
              <a:t>infrastructure</a:t>
            </a:r>
            <a:r>
              <a:rPr kumimoji="0" lang="de-DE" altLang="de-DE" sz="1200" b="0" i="1" u="none" strike="noStrike" cap="none" normalizeH="0" baseline="0" dirty="0">
                <a:ln>
                  <a:noFill/>
                </a:ln>
                <a:effectLst/>
                <a:cs typeface="Segoe UI" panose="020B0502040204020203" pitchFamily="34" charset="0"/>
              </a:rPr>
              <a:t> </a:t>
            </a:r>
            <a:r>
              <a:rPr kumimoji="0" lang="de-DE" altLang="de-DE" sz="1200" b="0" i="0" u="none" strike="noStrike" cap="none" normalizeH="0" baseline="0" dirty="0">
                <a:ln>
                  <a:noFill/>
                </a:ln>
                <a:solidFill>
                  <a:srgbClr val="242424"/>
                </a:solidFill>
                <a:effectLst/>
                <a:cs typeface="Segoe UI" panose="020B0502040204020203" pitchFamily="34" charset="0"/>
              </a:rPr>
              <a:t>(0%), </a:t>
            </a:r>
            <a:r>
              <a:rPr kumimoji="0" lang="de-DE" altLang="de-DE" sz="1200" b="0" i="1" u="none" strike="noStrike" cap="none" normalizeH="0" baseline="0" dirty="0">
                <a:ln>
                  <a:noFill/>
                </a:ln>
                <a:effectLst/>
                <a:cs typeface="Segoe UI" panose="020B0502040204020203" pitchFamily="34" charset="0"/>
              </a:rPr>
              <a:t>root</a:t>
            </a:r>
            <a:r>
              <a:rPr kumimoji="0" lang="de-DE" altLang="de-DE" sz="1200" b="0" i="0" u="none" strike="noStrike" cap="none" normalizeH="0" baseline="0" dirty="0">
                <a:ln>
                  <a:noFill/>
                </a:ln>
                <a:solidFill>
                  <a:srgbClr val="242424"/>
                </a:solidFill>
                <a:effectLst/>
                <a:cs typeface="Segoe UI" panose="020B0502040204020203" pitchFamily="34" charset="0"/>
              </a:rPr>
              <a:t> (0%).</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1" i="0" u="none" strike="noStrike" cap="none" normalizeH="0" baseline="0" dirty="0">
                <a:ln>
                  <a:noFill/>
                </a:ln>
                <a:solidFill>
                  <a:srgbClr val="242424"/>
                </a:solidFill>
                <a:effectLst/>
                <a:cs typeface="Segoe UI" panose="020B0502040204020203" pitchFamily="34" charset="0"/>
              </a:rPr>
              <a:t>Begründung:</a:t>
            </a: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242424"/>
                </a:solidFill>
                <a:effectLst/>
                <a:cs typeface="Segoe UI" panose="020B0502040204020203" pitchFamily="34" charset="0"/>
              </a:rPr>
              <a:t>Hohe Code Coverage ist wichtig für Qualität, Wartbarkeit und Fehlerfrüherkennung. Niedrige Abdeckung in kritischen Bereichen muss verbessert werden.</a:t>
            </a: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1" i="0" u="none" strike="noStrike" cap="none" normalizeH="0" baseline="0" dirty="0">
                <a:ln>
                  <a:noFill/>
                </a:ln>
                <a:solidFill>
                  <a:srgbClr val="242424"/>
                </a:solidFill>
                <a:effectLst/>
                <a:cs typeface="Segoe UI" panose="020B0502040204020203" pitchFamily="34" charset="0"/>
              </a:rPr>
              <a:t>Empfehlungen:</a:t>
            </a: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de-DE" altLang="de-DE" sz="1200" b="1" i="0" u="none" strike="noStrike" cap="none" normalizeH="0" baseline="0" dirty="0">
                <a:ln>
                  <a:noFill/>
                </a:ln>
                <a:solidFill>
                  <a:srgbClr val="242424"/>
                </a:solidFill>
                <a:effectLst/>
                <a:cs typeface="Segoe UI" panose="020B0502040204020203" pitchFamily="34" charset="0"/>
              </a:rPr>
              <a:t>Mehr Unit-Tests</a:t>
            </a:r>
            <a:r>
              <a:rPr kumimoji="0" lang="de-DE" altLang="de-DE" sz="1200" b="0" i="0" u="none" strike="noStrike" cap="none" normalizeH="0" baseline="0" dirty="0">
                <a:ln>
                  <a:noFill/>
                </a:ln>
                <a:solidFill>
                  <a:srgbClr val="242424"/>
                </a:solidFill>
                <a:effectLst/>
                <a:cs typeface="Segoe UI" panose="020B0502040204020203" pitchFamily="34" charset="0"/>
              </a:rPr>
              <a:t> für schlecht abgedeckte Pakete.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de-DE" altLang="de-DE" sz="1200" b="1" i="0" u="none" strike="noStrike" cap="none" normalizeH="0" baseline="0" dirty="0">
                <a:ln>
                  <a:noFill/>
                </a:ln>
                <a:solidFill>
                  <a:srgbClr val="242424"/>
                </a:solidFill>
                <a:effectLst/>
                <a:cs typeface="Segoe UI" panose="020B0502040204020203" pitchFamily="34" charset="0"/>
              </a:rPr>
              <a:t>Integrationstests</a:t>
            </a:r>
            <a:r>
              <a:rPr kumimoji="0" lang="de-DE" altLang="de-DE" sz="1200" b="0" i="0" u="none" strike="noStrike" cap="none" normalizeH="0" baseline="0" dirty="0">
                <a:ln>
                  <a:noFill/>
                </a:ln>
                <a:solidFill>
                  <a:srgbClr val="242424"/>
                </a:solidFill>
                <a:effectLst/>
                <a:cs typeface="Segoe UI" panose="020B0502040204020203" pitchFamily="34" charset="0"/>
              </a:rPr>
              <a:t> hinzufügen.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de-DE" altLang="de-DE" sz="1200" b="1" i="0" u="none" strike="noStrike" cap="none" normalizeH="0" baseline="0" dirty="0">
                <a:ln>
                  <a:noFill/>
                </a:ln>
                <a:solidFill>
                  <a:srgbClr val="242424"/>
                </a:solidFill>
                <a:effectLst/>
                <a:cs typeface="Segoe UI" panose="020B0502040204020203" pitchFamily="34" charset="0"/>
              </a:rPr>
              <a:t>Code-Reviews</a:t>
            </a:r>
            <a:r>
              <a:rPr kumimoji="0" lang="de-DE" altLang="de-DE" sz="1200" b="0" i="0" u="none" strike="noStrike" cap="none" normalizeH="0" baseline="0" dirty="0">
                <a:ln>
                  <a:noFill/>
                </a:ln>
                <a:solidFill>
                  <a:srgbClr val="242424"/>
                </a:solidFill>
                <a:effectLst/>
                <a:cs typeface="Segoe UI" panose="020B0502040204020203" pitchFamily="34" charset="0"/>
              </a:rPr>
              <a:t> zur Sicherstellung der Testabdeckung.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de-DE" altLang="de-DE" sz="1200" b="1" i="0" u="none" strike="noStrike" cap="none" normalizeH="0" baseline="0" dirty="0">
                <a:ln>
                  <a:noFill/>
                </a:ln>
                <a:solidFill>
                  <a:srgbClr val="242424"/>
                </a:solidFill>
                <a:effectLst/>
                <a:cs typeface="Segoe UI" panose="020B0502040204020203" pitchFamily="34" charset="0"/>
              </a:rPr>
              <a:t>Regelmäßige Überwachung</a:t>
            </a:r>
            <a:r>
              <a:rPr kumimoji="0" lang="de-DE" altLang="de-DE" sz="1200" b="0" i="0" u="none" strike="noStrike" cap="none" normalizeH="0" baseline="0" dirty="0">
                <a:ln>
                  <a:noFill/>
                </a:ln>
                <a:solidFill>
                  <a:srgbClr val="242424"/>
                </a:solidFill>
                <a:effectLst/>
                <a:cs typeface="Segoe UI" panose="020B0502040204020203" pitchFamily="34" charset="0"/>
              </a:rPr>
              <a:t> der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chemeClr val="tx1"/>
              </a:solidFill>
              <a:effectLst/>
            </a:endParaRPr>
          </a:p>
        </p:txBody>
      </p:sp>
      <p:sp>
        <p:nvSpPr>
          <p:cNvPr id="2" name="Textfeld 1">
            <a:extLst>
              <a:ext uri="{FF2B5EF4-FFF2-40B4-BE49-F238E27FC236}">
                <a16:creationId xmlns:a16="http://schemas.microsoft.com/office/drawing/2014/main" id="{AF9FD406-B45A-357E-BC45-D77CC9916AF5}"/>
              </a:ext>
            </a:extLst>
          </p:cNvPr>
          <p:cNvSpPr txBox="1"/>
          <p:nvPr/>
        </p:nvSpPr>
        <p:spPr>
          <a:xfrm>
            <a:off x="7685259" y="-55797"/>
            <a:ext cx="4184579" cy="369332"/>
          </a:xfrm>
          <a:prstGeom prst="rect">
            <a:avLst/>
          </a:prstGeom>
          <a:noFill/>
        </p:spPr>
        <p:txBody>
          <a:bodyPr wrap="square">
            <a:spAutoFit/>
          </a:bodyPr>
          <a:lstStyle/>
          <a:p>
            <a:r>
              <a:rPr lang="de-DE" b="1" dirty="0"/>
              <a:t>ATRIP </a:t>
            </a:r>
            <a:r>
              <a:rPr lang="de-DE" b="1" dirty="0" err="1"/>
              <a:t>Thorough</a:t>
            </a:r>
            <a:r>
              <a:rPr lang="de-DE" b="1" dirty="0"/>
              <a:t> - </a:t>
            </a:r>
            <a:r>
              <a:rPr lang="de-DE" i="1" dirty="0" err="1"/>
              <a:t>CodeCoverage</a:t>
            </a:r>
            <a:endParaRPr lang="de-DE" b="1" dirty="0"/>
          </a:p>
        </p:txBody>
      </p:sp>
    </p:spTree>
    <p:extLst>
      <p:ext uri="{BB962C8B-B14F-4D97-AF65-F5344CB8AC3E}">
        <p14:creationId xmlns:p14="http://schemas.microsoft.com/office/powerpoint/2010/main" val="850791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56E9CCDD-6E43-57A8-2FAC-BC74AAD8592B}"/>
              </a:ext>
            </a:extLst>
          </p:cNvPr>
          <p:cNvPicPr>
            <a:picLocks noChangeAspect="1"/>
          </p:cNvPicPr>
          <p:nvPr/>
        </p:nvPicPr>
        <p:blipFill>
          <a:blip r:embed="rId2"/>
          <a:stretch>
            <a:fillRect/>
          </a:stretch>
        </p:blipFill>
        <p:spPr>
          <a:xfrm>
            <a:off x="0" y="94961"/>
            <a:ext cx="3886537" cy="6668078"/>
          </a:xfrm>
          <a:prstGeom prst="rect">
            <a:avLst/>
          </a:prstGeom>
        </p:spPr>
      </p:pic>
      <p:pic>
        <p:nvPicPr>
          <p:cNvPr id="8" name="Grafik 7">
            <a:extLst>
              <a:ext uri="{FF2B5EF4-FFF2-40B4-BE49-F238E27FC236}">
                <a16:creationId xmlns:a16="http://schemas.microsoft.com/office/drawing/2014/main" id="{22D5D11A-AF13-C329-BEE6-1DF4E659E9D0}"/>
              </a:ext>
            </a:extLst>
          </p:cNvPr>
          <p:cNvPicPr>
            <a:picLocks noChangeAspect="1"/>
          </p:cNvPicPr>
          <p:nvPr/>
        </p:nvPicPr>
        <p:blipFill>
          <a:blip r:embed="rId3"/>
          <a:stretch>
            <a:fillRect/>
          </a:stretch>
        </p:blipFill>
        <p:spPr>
          <a:xfrm>
            <a:off x="3955628" y="0"/>
            <a:ext cx="4280743" cy="6858000"/>
          </a:xfrm>
          <a:prstGeom prst="rect">
            <a:avLst/>
          </a:prstGeom>
        </p:spPr>
      </p:pic>
      <p:sp>
        <p:nvSpPr>
          <p:cNvPr id="9" name="Textfeld 8">
            <a:extLst>
              <a:ext uri="{FF2B5EF4-FFF2-40B4-BE49-F238E27FC236}">
                <a16:creationId xmlns:a16="http://schemas.microsoft.com/office/drawing/2014/main" id="{C1B26D61-D0B1-E79B-A141-393D900B0147}"/>
              </a:ext>
            </a:extLst>
          </p:cNvPr>
          <p:cNvSpPr txBox="1"/>
          <p:nvPr/>
        </p:nvSpPr>
        <p:spPr>
          <a:xfrm>
            <a:off x="8392924" y="2125553"/>
            <a:ext cx="4184579" cy="369332"/>
          </a:xfrm>
          <a:prstGeom prst="rect">
            <a:avLst/>
          </a:prstGeom>
          <a:noFill/>
        </p:spPr>
        <p:txBody>
          <a:bodyPr wrap="square">
            <a:spAutoFit/>
          </a:bodyPr>
          <a:lstStyle/>
          <a:p>
            <a:r>
              <a:rPr lang="de-DE" b="1" dirty="0"/>
              <a:t>ATRIP Professional - </a:t>
            </a:r>
            <a:r>
              <a:rPr lang="de-DE" i="1" dirty="0" err="1"/>
              <a:t>DeckBuilderTest</a:t>
            </a:r>
            <a:endParaRPr lang="de-DE" b="1" dirty="0"/>
          </a:p>
        </p:txBody>
      </p:sp>
    </p:spTree>
    <p:extLst>
      <p:ext uri="{BB962C8B-B14F-4D97-AF65-F5344CB8AC3E}">
        <p14:creationId xmlns:p14="http://schemas.microsoft.com/office/powerpoint/2010/main" val="2140660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C4242FD-961E-5062-8B83-5DF7138D87A3}"/>
              </a:ext>
            </a:extLst>
          </p:cNvPr>
          <p:cNvSpPr txBox="1"/>
          <p:nvPr/>
        </p:nvSpPr>
        <p:spPr>
          <a:xfrm>
            <a:off x="572549" y="15374"/>
            <a:ext cx="7019488" cy="369332"/>
          </a:xfrm>
          <a:prstGeom prst="rect">
            <a:avLst/>
          </a:prstGeom>
          <a:noFill/>
        </p:spPr>
        <p:txBody>
          <a:bodyPr wrap="square">
            <a:spAutoFit/>
          </a:bodyPr>
          <a:lstStyle/>
          <a:p>
            <a:r>
              <a:rPr lang="de-DE" b="1" dirty="0"/>
              <a:t>Fakes </a:t>
            </a:r>
            <a:r>
              <a:rPr lang="de-DE" i="1" dirty="0" err="1"/>
              <a:t>CardFake</a:t>
            </a:r>
            <a:endParaRPr lang="de-DE" b="1" dirty="0"/>
          </a:p>
        </p:txBody>
      </p:sp>
      <p:pic>
        <p:nvPicPr>
          <p:cNvPr id="7" name="Grafik 6">
            <a:extLst>
              <a:ext uri="{FF2B5EF4-FFF2-40B4-BE49-F238E27FC236}">
                <a16:creationId xmlns:a16="http://schemas.microsoft.com/office/drawing/2014/main" id="{E4E5C286-DA33-BFAF-033C-35B43F6409B3}"/>
              </a:ext>
            </a:extLst>
          </p:cNvPr>
          <p:cNvPicPr>
            <a:picLocks noChangeAspect="1"/>
          </p:cNvPicPr>
          <p:nvPr/>
        </p:nvPicPr>
        <p:blipFill>
          <a:blip r:embed="rId2"/>
          <a:stretch>
            <a:fillRect/>
          </a:stretch>
        </p:blipFill>
        <p:spPr>
          <a:xfrm>
            <a:off x="2205465" y="519216"/>
            <a:ext cx="4473328" cy="6187976"/>
          </a:xfrm>
          <a:prstGeom prst="rect">
            <a:avLst/>
          </a:prstGeom>
        </p:spPr>
      </p:pic>
      <p:pic>
        <p:nvPicPr>
          <p:cNvPr id="9" name="Grafik 8">
            <a:extLst>
              <a:ext uri="{FF2B5EF4-FFF2-40B4-BE49-F238E27FC236}">
                <a16:creationId xmlns:a16="http://schemas.microsoft.com/office/drawing/2014/main" id="{1A58DFF4-3E88-C26C-4E4E-97F57C04A6A4}"/>
              </a:ext>
            </a:extLst>
          </p:cNvPr>
          <p:cNvPicPr>
            <a:picLocks noChangeAspect="1"/>
          </p:cNvPicPr>
          <p:nvPr/>
        </p:nvPicPr>
        <p:blipFill>
          <a:blip r:embed="rId3"/>
          <a:stretch>
            <a:fillRect/>
          </a:stretch>
        </p:blipFill>
        <p:spPr>
          <a:xfrm>
            <a:off x="7024035" y="1182214"/>
            <a:ext cx="2644369" cy="4861981"/>
          </a:xfrm>
          <a:prstGeom prst="rect">
            <a:avLst/>
          </a:prstGeom>
        </p:spPr>
      </p:pic>
    </p:spTree>
    <p:extLst>
      <p:ext uri="{BB962C8B-B14F-4D97-AF65-F5344CB8AC3E}">
        <p14:creationId xmlns:p14="http://schemas.microsoft.com/office/powerpoint/2010/main" val="233740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C4242FD-961E-5062-8B83-5DF7138D87A3}"/>
              </a:ext>
            </a:extLst>
          </p:cNvPr>
          <p:cNvSpPr txBox="1"/>
          <p:nvPr/>
        </p:nvSpPr>
        <p:spPr>
          <a:xfrm>
            <a:off x="5470552" y="-76959"/>
            <a:ext cx="7019488" cy="369332"/>
          </a:xfrm>
          <a:prstGeom prst="rect">
            <a:avLst/>
          </a:prstGeom>
          <a:noFill/>
        </p:spPr>
        <p:txBody>
          <a:bodyPr wrap="square">
            <a:spAutoFit/>
          </a:bodyPr>
          <a:lstStyle/>
          <a:p>
            <a:r>
              <a:rPr lang="de-DE" b="1" dirty="0"/>
              <a:t>Fakes </a:t>
            </a:r>
            <a:r>
              <a:rPr lang="de-DE" i="1" dirty="0" err="1"/>
              <a:t>InputHandlerFake</a:t>
            </a:r>
            <a:r>
              <a:rPr lang="de-DE" i="1" dirty="0"/>
              <a:t> and </a:t>
            </a:r>
            <a:r>
              <a:rPr lang="de-DE" i="1" dirty="0" err="1"/>
              <a:t>PlayerRepositoryFake</a:t>
            </a:r>
            <a:endParaRPr lang="de-DE" b="1" dirty="0"/>
          </a:p>
        </p:txBody>
      </p:sp>
      <p:pic>
        <p:nvPicPr>
          <p:cNvPr id="10" name="Grafik 9">
            <a:extLst>
              <a:ext uri="{FF2B5EF4-FFF2-40B4-BE49-F238E27FC236}">
                <a16:creationId xmlns:a16="http://schemas.microsoft.com/office/drawing/2014/main" id="{78C32730-984C-4F99-6E55-C929C83907AC}"/>
              </a:ext>
            </a:extLst>
          </p:cNvPr>
          <p:cNvPicPr>
            <a:picLocks noChangeAspect="1"/>
          </p:cNvPicPr>
          <p:nvPr/>
        </p:nvPicPr>
        <p:blipFill>
          <a:blip r:embed="rId2"/>
          <a:stretch>
            <a:fillRect/>
          </a:stretch>
        </p:blipFill>
        <p:spPr>
          <a:xfrm>
            <a:off x="136244" y="1288112"/>
            <a:ext cx="5962120" cy="3760966"/>
          </a:xfrm>
          <a:prstGeom prst="rect">
            <a:avLst/>
          </a:prstGeom>
        </p:spPr>
      </p:pic>
      <p:pic>
        <p:nvPicPr>
          <p:cNvPr id="4" name="Grafik 3">
            <a:extLst>
              <a:ext uri="{FF2B5EF4-FFF2-40B4-BE49-F238E27FC236}">
                <a16:creationId xmlns:a16="http://schemas.microsoft.com/office/drawing/2014/main" id="{222C7775-61C6-7559-32ED-08D635352E29}"/>
              </a:ext>
            </a:extLst>
          </p:cNvPr>
          <p:cNvPicPr>
            <a:picLocks noChangeAspect="1"/>
          </p:cNvPicPr>
          <p:nvPr/>
        </p:nvPicPr>
        <p:blipFill>
          <a:blip r:embed="rId3"/>
          <a:stretch>
            <a:fillRect/>
          </a:stretch>
        </p:blipFill>
        <p:spPr>
          <a:xfrm>
            <a:off x="6339087" y="1288112"/>
            <a:ext cx="5716669" cy="3760966"/>
          </a:xfrm>
          <a:prstGeom prst="rect">
            <a:avLst/>
          </a:prstGeom>
        </p:spPr>
      </p:pic>
    </p:spTree>
    <p:extLst>
      <p:ext uri="{BB962C8B-B14F-4D97-AF65-F5344CB8AC3E}">
        <p14:creationId xmlns:p14="http://schemas.microsoft.com/office/powerpoint/2010/main" val="4192234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738724C3-DDDF-791C-A934-047AFF98DC0A}"/>
              </a:ext>
            </a:extLst>
          </p:cNvPr>
          <p:cNvPicPr>
            <a:picLocks noChangeAspect="1"/>
          </p:cNvPicPr>
          <p:nvPr/>
        </p:nvPicPr>
        <p:blipFill>
          <a:blip r:embed="rId2"/>
          <a:stretch>
            <a:fillRect/>
          </a:stretch>
        </p:blipFill>
        <p:spPr>
          <a:xfrm>
            <a:off x="77601" y="529495"/>
            <a:ext cx="5898391" cy="5989839"/>
          </a:xfrm>
          <a:prstGeom prst="rect">
            <a:avLst/>
          </a:prstGeom>
        </p:spPr>
      </p:pic>
      <p:pic>
        <p:nvPicPr>
          <p:cNvPr id="23" name="Grafik 22">
            <a:extLst>
              <a:ext uri="{FF2B5EF4-FFF2-40B4-BE49-F238E27FC236}">
                <a16:creationId xmlns:a16="http://schemas.microsoft.com/office/drawing/2014/main" id="{39CF5BDB-3532-85ED-B241-C246903D27C5}"/>
              </a:ext>
            </a:extLst>
          </p:cNvPr>
          <p:cNvPicPr>
            <a:picLocks noChangeAspect="1"/>
          </p:cNvPicPr>
          <p:nvPr/>
        </p:nvPicPr>
        <p:blipFill>
          <a:blip r:embed="rId3"/>
          <a:stretch>
            <a:fillRect/>
          </a:stretch>
        </p:blipFill>
        <p:spPr>
          <a:xfrm>
            <a:off x="7076661" y="1337695"/>
            <a:ext cx="3927642" cy="3076195"/>
          </a:xfrm>
          <a:prstGeom prst="rect">
            <a:avLst/>
          </a:prstGeom>
        </p:spPr>
      </p:pic>
      <p:sp>
        <p:nvSpPr>
          <p:cNvPr id="25" name="Textfeld 24">
            <a:extLst>
              <a:ext uri="{FF2B5EF4-FFF2-40B4-BE49-F238E27FC236}">
                <a16:creationId xmlns:a16="http://schemas.microsoft.com/office/drawing/2014/main" id="{19B34B41-7A33-EA4D-4279-5135D7667893}"/>
              </a:ext>
            </a:extLst>
          </p:cNvPr>
          <p:cNvSpPr txBox="1"/>
          <p:nvPr/>
        </p:nvSpPr>
        <p:spPr>
          <a:xfrm>
            <a:off x="5470552" y="-76959"/>
            <a:ext cx="7019488" cy="369332"/>
          </a:xfrm>
          <a:prstGeom prst="rect">
            <a:avLst/>
          </a:prstGeom>
          <a:noFill/>
        </p:spPr>
        <p:txBody>
          <a:bodyPr wrap="square">
            <a:spAutoFit/>
          </a:bodyPr>
          <a:lstStyle/>
          <a:p>
            <a:r>
              <a:rPr lang="de-DE" b="1" dirty="0"/>
              <a:t>Fakes </a:t>
            </a:r>
            <a:r>
              <a:rPr lang="de-DE" i="1" dirty="0" err="1"/>
              <a:t>InputHandlerFake</a:t>
            </a:r>
            <a:r>
              <a:rPr lang="de-DE" i="1" dirty="0"/>
              <a:t> and </a:t>
            </a:r>
            <a:r>
              <a:rPr lang="de-DE" i="1" dirty="0" err="1"/>
              <a:t>PlayerRepositoryFake</a:t>
            </a:r>
            <a:endParaRPr lang="de-DE" b="1" dirty="0"/>
          </a:p>
        </p:txBody>
      </p:sp>
    </p:spTree>
    <p:extLst>
      <p:ext uri="{BB962C8B-B14F-4D97-AF65-F5344CB8AC3E}">
        <p14:creationId xmlns:p14="http://schemas.microsoft.com/office/powerpoint/2010/main" val="149581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C23C8-E12F-A7DD-7894-92B78A67EC4C}"/>
              </a:ext>
            </a:extLst>
          </p:cNvPr>
          <p:cNvSpPr>
            <a:spLocks noGrp="1"/>
          </p:cNvSpPr>
          <p:nvPr>
            <p:ph type="ctrTitle"/>
          </p:nvPr>
        </p:nvSpPr>
        <p:spPr/>
        <p:txBody>
          <a:bodyPr/>
          <a:lstStyle/>
          <a:p>
            <a:r>
              <a:rPr lang="de-DE" dirty="0"/>
              <a:t>Domain Driven Design</a:t>
            </a:r>
          </a:p>
        </p:txBody>
      </p:sp>
      <p:sp>
        <p:nvSpPr>
          <p:cNvPr id="3" name="Untertitel 2">
            <a:extLst>
              <a:ext uri="{FF2B5EF4-FFF2-40B4-BE49-F238E27FC236}">
                <a16:creationId xmlns:a16="http://schemas.microsoft.com/office/drawing/2014/main" id="{EBB8401A-A79E-0534-62F7-BA95F5E2032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907310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1F435BE-A93D-39D9-67CB-86E878079337}"/>
              </a:ext>
            </a:extLst>
          </p:cNvPr>
          <p:cNvSpPr txBox="1"/>
          <p:nvPr/>
        </p:nvSpPr>
        <p:spPr>
          <a:xfrm>
            <a:off x="572549" y="15374"/>
            <a:ext cx="7019488" cy="369332"/>
          </a:xfrm>
          <a:prstGeom prst="rect">
            <a:avLst/>
          </a:prstGeom>
          <a:noFill/>
        </p:spPr>
        <p:txBody>
          <a:bodyPr wrap="square">
            <a:spAutoFit/>
          </a:bodyPr>
          <a:lstStyle/>
          <a:p>
            <a:r>
              <a:rPr lang="de-DE" b="1" dirty="0" err="1"/>
              <a:t>Ubiquitous</a:t>
            </a:r>
            <a:r>
              <a:rPr lang="de-DE" b="1" dirty="0"/>
              <a:t> Language - </a:t>
            </a:r>
            <a:r>
              <a:rPr lang="de-DE" i="1" dirty="0" err="1"/>
              <a:t>UnoGame</a:t>
            </a:r>
            <a:endParaRPr lang="de-DE" b="1" dirty="0"/>
          </a:p>
        </p:txBody>
      </p:sp>
      <p:sp>
        <p:nvSpPr>
          <p:cNvPr id="3" name="Textfeld 2">
            <a:extLst>
              <a:ext uri="{FF2B5EF4-FFF2-40B4-BE49-F238E27FC236}">
                <a16:creationId xmlns:a16="http://schemas.microsoft.com/office/drawing/2014/main" id="{83F159DD-CA22-F417-B462-DD736E170EAA}"/>
              </a:ext>
            </a:extLst>
          </p:cNvPr>
          <p:cNvSpPr txBox="1"/>
          <p:nvPr/>
        </p:nvSpPr>
        <p:spPr>
          <a:xfrm>
            <a:off x="1457930" y="1187943"/>
            <a:ext cx="8846959" cy="3785652"/>
          </a:xfrm>
          <a:prstGeom prst="rect">
            <a:avLst/>
          </a:prstGeom>
          <a:noFill/>
        </p:spPr>
        <p:txBody>
          <a:bodyPr wrap="square">
            <a:spAutoFit/>
          </a:bodyPr>
          <a:lstStyle/>
          <a:p>
            <a:pPr algn="l">
              <a:buFont typeface="+mj-lt"/>
              <a:buAutoNum type="arabicPeriod"/>
            </a:pPr>
            <a:r>
              <a:rPr lang="de-DE" sz="1200" b="1" i="0" dirty="0">
                <a:solidFill>
                  <a:srgbClr val="242424"/>
                </a:solidFill>
                <a:effectLst/>
                <a:latin typeface="Segoe UI" panose="020B0502040204020203" pitchFamily="34" charset="0"/>
              </a:rPr>
              <a:t>Competition</a:t>
            </a:r>
            <a:endParaRPr lang="de-DE" sz="1200" b="0" i="0" dirty="0">
              <a:solidFill>
                <a:srgbClr val="242424"/>
              </a:solidFill>
              <a:effectLst/>
              <a:latin typeface="Segoe UI" panose="020B0502040204020203" pitchFamily="34" charset="0"/>
            </a:endParaRPr>
          </a:p>
          <a:p>
            <a:pPr marL="742950" lvl="1" indent="-285750" algn="l">
              <a:buFont typeface="+mj-lt"/>
              <a:buAutoNum type="arabicPeriod"/>
            </a:pPr>
            <a:r>
              <a:rPr lang="de-DE" sz="1200" b="1" i="0" dirty="0">
                <a:solidFill>
                  <a:srgbClr val="242424"/>
                </a:solidFill>
                <a:effectLst/>
                <a:latin typeface="Segoe UI" panose="020B0502040204020203" pitchFamily="34" charset="0"/>
              </a:rPr>
              <a:t>Bedeutung:</a:t>
            </a:r>
            <a:r>
              <a:rPr lang="de-DE" sz="1200" b="0" i="0" dirty="0">
                <a:solidFill>
                  <a:srgbClr val="242424"/>
                </a:solidFill>
                <a:effectLst/>
                <a:latin typeface="Segoe UI" panose="020B0502040204020203" pitchFamily="34" charset="0"/>
              </a:rPr>
              <a:t> Ein Wettbewerb, der mehrere Matches (Spiele) umfasst. Teilnehmer (Players) treten gegeneinander an, um einen Gewinner zu ermitteln.</a:t>
            </a:r>
          </a:p>
          <a:p>
            <a:pPr marL="742950" lvl="1" indent="-285750" algn="l">
              <a:buFont typeface="+mj-lt"/>
              <a:buAutoNum type="arabicPeriod"/>
            </a:pPr>
            <a:r>
              <a:rPr lang="de-DE" sz="1200" b="1" i="0" dirty="0">
                <a:solidFill>
                  <a:srgbClr val="242424"/>
                </a:solidFill>
                <a:effectLst/>
                <a:latin typeface="Segoe UI" panose="020B0502040204020203" pitchFamily="34" charset="0"/>
              </a:rPr>
              <a:t>Begründung:</a:t>
            </a:r>
            <a:r>
              <a:rPr lang="de-DE" sz="1200" b="0" i="0" dirty="0">
                <a:solidFill>
                  <a:srgbClr val="242424"/>
                </a:solidFill>
                <a:effectLst/>
                <a:latin typeface="Segoe UI" panose="020B0502040204020203" pitchFamily="34" charset="0"/>
              </a:rPr>
              <a:t> "Competition" ist ein zentraler Begriff in der Anwendung, da er die übergeordnete Struktur beschreibt, in der Matches stattfinden. Die Verwendung dieses Begriffs in der gesamten Codebasis und im Gespräch mit Fachleuten stellt sicher, dass alle Beteiligten dasselbe Verständnis haben.</a:t>
            </a:r>
          </a:p>
          <a:p>
            <a:pPr algn="l">
              <a:buFont typeface="+mj-lt"/>
              <a:buAutoNum type="arabicPeriod"/>
            </a:pPr>
            <a:r>
              <a:rPr lang="de-DE" sz="1200" b="1" i="0" dirty="0">
                <a:solidFill>
                  <a:srgbClr val="242424"/>
                </a:solidFill>
                <a:effectLst/>
                <a:latin typeface="Segoe UI" panose="020B0502040204020203" pitchFamily="34" charset="0"/>
              </a:rPr>
              <a:t>Match</a:t>
            </a:r>
            <a:endParaRPr lang="de-DE" sz="1200" b="0" i="0" dirty="0">
              <a:solidFill>
                <a:srgbClr val="242424"/>
              </a:solidFill>
              <a:effectLst/>
              <a:latin typeface="Segoe UI" panose="020B0502040204020203" pitchFamily="34" charset="0"/>
            </a:endParaRPr>
          </a:p>
          <a:p>
            <a:pPr marL="742950" lvl="1" indent="-285750" algn="l">
              <a:buFont typeface="+mj-lt"/>
              <a:buAutoNum type="arabicPeriod"/>
            </a:pPr>
            <a:r>
              <a:rPr lang="de-DE" sz="1200" b="1" i="0" dirty="0">
                <a:solidFill>
                  <a:srgbClr val="242424"/>
                </a:solidFill>
                <a:effectLst/>
                <a:latin typeface="Segoe UI" panose="020B0502040204020203" pitchFamily="34" charset="0"/>
              </a:rPr>
              <a:t>Bedeutung:</a:t>
            </a:r>
            <a:r>
              <a:rPr lang="de-DE" sz="1200" b="0" i="0" dirty="0">
                <a:solidFill>
                  <a:srgbClr val="242424"/>
                </a:solidFill>
                <a:effectLst/>
                <a:latin typeface="Segoe UI" panose="020B0502040204020203" pitchFamily="34" charset="0"/>
              </a:rPr>
              <a:t> Ein einzelnes Spiel innerhalb einer Competition, in dem zwei oder mehr Spieler gegeneinander antreten.</a:t>
            </a:r>
          </a:p>
          <a:p>
            <a:pPr marL="742950" lvl="1" indent="-285750" algn="l">
              <a:buFont typeface="+mj-lt"/>
              <a:buAutoNum type="arabicPeriod"/>
            </a:pPr>
            <a:r>
              <a:rPr lang="de-DE" sz="1200" b="1" i="0" dirty="0">
                <a:solidFill>
                  <a:srgbClr val="242424"/>
                </a:solidFill>
                <a:effectLst/>
                <a:latin typeface="Segoe UI" panose="020B0502040204020203" pitchFamily="34" charset="0"/>
              </a:rPr>
              <a:t>Begründung:</a:t>
            </a:r>
            <a:r>
              <a:rPr lang="de-DE" sz="1200" b="0" i="0" dirty="0">
                <a:solidFill>
                  <a:srgbClr val="242424"/>
                </a:solidFill>
                <a:effectLst/>
                <a:latin typeface="Segoe UI" panose="020B0502040204020203" pitchFamily="34" charset="0"/>
              </a:rPr>
              <a:t> Matches sind die grundlegenden Einheiten eines Wettbewerbs und definieren die Interaktionen zwischen den Spielern. Ein einheitliches Verständnis dieses Begriffs ist entscheidend für die Entwicklung und das Management der Spielabläufe.</a:t>
            </a:r>
          </a:p>
          <a:p>
            <a:pPr algn="l">
              <a:buFont typeface="+mj-lt"/>
              <a:buAutoNum type="arabicPeriod"/>
            </a:pPr>
            <a:r>
              <a:rPr lang="de-DE" sz="1200" b="1" i="0" dirty="0">
                <a:solidFill>
                  <a:srgbClr val="242424"/>
                </a:solidFill>
                <a:effectLst/>
                <a:latin typeface="Segoe UI" panose="020B0502040204020203" pitchFamily="34" charset="0"/>
              </a:rPr>
              <a:t>Player</a:t>
            </a:r>
            <a:endParaRPr lang="de-DE" sz="1200" b="0" i="0" dirty="0">
              <a:solidFill>
                <a:srgbClr val="242424"/>
              </a:solidFill>
              <a:effectLst/>
              <a:latin typeface="Segoe UI" panose="020B0502040204020203" pitchFamily="34" charset="0"/>
            </a:endParaRPr>
          </a:p>
          <a:p>
            <a:pPr marL="742950" lvl="1" indent="-285750" algn="l">
              <a:buFont typeface="+mj-lt"/>
              <a:buAutoNum type="arabicPeriod"/>
            </a:pPr>
            <a:r>
              <a:rPr lang="de-DE" sz="1200" b="1" i="0" dirty="0">
                <a:solidFill>
                  <a:srgbClr val="242424"/>
                </a:solidFill>
                <a:effectLst/>
                <a:latin typeface="Segoe UI" panose="020B0502040204020203" pitchFamily="34" charset="0"/>
              </a:rPr>
              <a:t>Bedeutung:</a:t>
            </a:r>
            <a:r>
              <a:rPr lang="de-DE" sz="1200" b="0" i="0" dirty="0">
                <a:solidFill>
                  <a:srgbClr val="242424"/>
                </a:solidFill>
                <a:effectLst/>
                <a:latin typeface="Segoe UI" panose="020B0502040204020203" pitchFamily="34" charset="0"/>
              </a:rPr>
              <a:t> Ein Teilnehmer an einem Match oder einer Competition.</a:t>
            </a:r>
          </a:p>
          <a:p>
            <a:pPr marL="742950" lvl="1" indent="-285750" algn="l">
              <a:buFont typeface="+mj-lt"/>
              <a:buAutoNum type="arabicPeriod"/>
            </a:pPr>
            <a:r>
              <a:rPr lang="de-DE" sz="1200" b="1" i="0" dirty="0">
                <a:solidFill>
                  <a:srgbClr val="242424"/>
                </a:solidFill>
                <a:effectLst/>
                <a:latin typeface="Segoe UI" panose="020B0502040204020203" pitchFamily="34" charset="0"/>
              </a:rPr>
              <a:t>Begründung:</a:t>
            </a:r>
            <a:r>
              <a:rPr lang="de-DE" sz="1200" b="0" i="0" dirty="0">
                <a:solidFill>
                  <a:srgbClr val="242424"/>
                </a:solidFill>
                <a:effectLst/>
                <a:latin typeface="Segoe UI" panose="020B0502040204020203" pitchFamily="34" charset="0"/>
              </a:rPr>
              <a:t> Spieler sind die Hauptakteure in Ihrem System. Ein klar definiertes Verständnis dieses Begriffs ist notwendig, um Spielregeln, Statistiken und andere spielbezogene Daten korrekt zu verwalten.</a:t>
            </a:r>
          </a:p>
          <a:p>
            <a:pPr algn="l">
              <a:buFont typeface="+mj-lt"/>
              <a:buAutoNum type="arabicPeriod"/>
            </a:pPr>
            <a:r>
              <a:rPr lang="de-DE" sz="1200" b="1" i="0" dirty="0">
                <a:solidFill>
                  <a:srgbClr val="242424"/>
                </a:solidFill>
                <a:effectLst/>
                <a:latin typeface="Segoe UI" panose="020B0502040204020203" pitchFamily="34" charset="0"/>
              </a:rPr>
              <a:t>Card</a:t>
            </a:r>
            <a:endParaRPr lang="de-DE" sz="1200" b="0" i="0" dirty="0">
              <a:solidFill>
                <a:srgbClr val="242424"/>
              </a:solidFill>
              <a:effectLst/>
              <a:latin typeface="Segoe UI" panose="020B0502040204020203" pitchFamily="34" charset="0"/>
            </a:endParaRPr>
          </a:p>
          <a:p>
            <a:pPr marL="742950" lvl="1" indent="-285750" algn="l">
              <a:buFont typeface="+mj-lt"/>
              <a:buAutoNum type="arabicPeriod"/>
            </a:pPr>
            <a:r>
              <a:rPr lang="de-DE" sz="1200" b="1" i="0" dirty="0">
                <a:solidFill>
                  <a:srgbClr val="242424"/>
                </a:solidFill>
                <a:effectLst/>
                <a:latin typeface="Segoe UI" panose="020B0502040204020203" pitchFamily="34" charset="0"/>
              </a:rPr>
              <a:t>Bedeutung:</a:t>
            </a:r>
            <a:r>
              <a:rPr lang="de-DE" sz="1200" b="0" i="0" dirty="0">
                <a:solidFill>
                  <a:srgbClr val="242424"/>
                </a:solidFill>
                <a:effectLst/>
                <a:latin typeface="Segoe UI" panose="020B0502040204020203" pitchFamily="34" charset="0"/>
              </a:rPr>
              <a:t> Ein Spielobjekt, das von Spielern während eines Matches verwendet wird. Es gibt verschiedene Arten von Karten wie </a:t>
            </a:r>
            <a:r>
              <a:rPr lang="de-DE" sz="1200" b="0" i="0" dirty="0" err="1">
                <a:solidFill>
                  <a:srgbClr val="242424"/>
                </a:solidFill>
                <a:effectLst/>
                <a:latin typeface="Segoe UI" panose="020B0502040204020203" pitchFamily="34" charset="0"/>
              </a:rPr>
              <a:t>NumberCard</a:t>
            </a:r>
            <a:r>
              <a:rPr lang="de-DE" sz="1200" b="0" i="0" dirty="0">
                <a:solidFill>
                  <a:srgbClr val="242424"/>
                </a:solidFill>
                <a:effectLst/>
                <a:latin typeface="Segoe UI" panose="020B0502040204020203" pitchFamily="34" charset="0"/>
              </a:rPr>
              <a:t>, Plus4Card, </a:t>
            </a:r>
            <a:r>
              <a:rPr lang="de-DE" sz="1200" b="0" i="0" dirty="0" err="1">
                <a:solidFill>
                  <a:srgbClr val="242424"/>
                </a:solidFill>
                <a:effectLst/>
                <a:latin typeface="Segoe UI" panose="020B0502040204020203" pitchFamily="34" charset="0"/>
              </a:rPr>
              <a:t>SpecialCard</a:t>
            </a:r>
            <a:r>
              <a:rPr lang="de-DE" sz="1200" b="0" i="0" dirty="0">
                <a:solidFill>
                  <a:srgbClr val="242424"/>
                </a:solidFill>
                <a:effectLst/>
                <a:latin typeface="Segoe UI" panose="020B0502040204020203" pitchFamily="34" charset="0"/>
              </a:rPr>
              <a:t>, usw.</a:t>
            </a:r>
          </a:p>
          <a:p>
            <a:pPr marL="742950" lvl="1" indent="-285750" algn="l">
              <a:buFont typeface="+mj-lt"/>
              <a:buAutoNum type="arabicPeriod"/>
            </a:pPr>
            <a:r>
              <a:rPr lang="de-DE" sz="1200" b="1" i="0" dirty="0">
                <a:solidFill>
                  <a:srgbClr val="242424"/>
                </a:solidFill>
                <a:effectLst/>
                <a:latin typeface="Segoe UI" panose="020B0502040204020203" pitchFamily="34" charset="0"/>
              </a:rPr>
              <a:t>Begründung:</a:t>
            </a:r>
            <a:r>
              <a:rPr lang="de-DE" sz="1200" b="0" i="0" dirty="0">
                <a:solidFill>
                  <a:srgbClr val="242424"/>
                </a:solidFill>
                <a:effectLst/>
                <a:latin typeface="Segoe UI" panose="020B0502040204020203" pitchFamily="34" charset="0"/>
              </a:rPr>
              <a:t> Karten sind wesentliche Elemente des Spiels. Die genaue Definition und Klassifikation der verschiedenen Kartentypen sind wichtig, um Spielmechaniken und -strategien zu implementieren und zu verstehen.</a:t>
            </a:r>
          </a:p>
        </p:txBody>
      </p:sp>
    </p:spTree>
    <p:extLst>
      <p:ext uri="{BB962C8B-B14F-4D97-AF65-F5344CB8AC3E}">
        <p14:creationId xmlns:p14="http://schemas.microsoft.com/office/powerpoint/2010/main" val="3563536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8357C7F2-18A9-F33D-5449-F67FB11F0DA5}"/>
              </a:ext>
            </a:extLst>
          </p:cNvPr>
          <p:cNvSpPr txBox="1"/>
          <p:nvPr/>
        </p:nvSpPr>
        <p:spPr>
          <a:xfrm>
            <a:off x="572549" y="15374"/>
            <a:ext cx="7019488" cy="369332"/>
          </a:xfrm>
          <a:prstGeom prst="rect">
            <a:avLst/>
          </a:prstGeom>
          <a:noFill/>
        </p:spPr>
        <p:txBody>
          <a:bodyPr wrap="square">
            <a:spAutoFit/>
          </a:bodyPr>
          <a:lstStyle/>
          <a:p>
            <a:r>
              <a:rPr lang="de-DE" b="1" dirty="0"/>
              <a:t>Repository - </a:t>
            </a:r>
            <a:r>
              <a:rPr lang="de-DE" i="1" dirty="0" err="1"/>
              <a:t>PlayerRepository</a:t>
            </a:r>
            <a:endParaRPr lang="de-DE" b="1" dirty="0"/>
          </a:p>
        </p:txBody>
      </p:sp>
      <p:pic>
        <p:nvPicPr>
          <p:cNvPr id="8" name="Grafik 7">
            <a:extLst>
              <a:ext uri="{FF2B5EF4-FFF2-40B4-BE49-F238E27FC236}">
                <a16:creationId xmlns:a16="http://schemas.microsoft.com/office/drawing/2014/main" id="{31621CF5-855E-21FC-DD40-6615AB168D14}"/>
              </a:ext>
            </a:extLst>
          </p:cNvPr>
          <p:cNvPicPr>
            <a:picLocks noChangeAspect="1"/>
          </p:cNvPicPr>
          <p:nvPr/>
        </p:nvPicPr>
        <p:blipFill>
          <a:blip r:embed="rId2"/>
          <a:stretch>
            <a:fillRect/>
          </a:stretch>
        </p:blipFill>
        <p:spPr>
          <a:xfrm>
            <a:off x="572549" y="2927084"/>
            <a:ext cx="4927494" cy="3817375"/>
          </a:xfrm>
          <a:prstGeom prst="rect">
            <a:avLst/>
          </a:prstGeom>
        </p:spPr>
      </p:pic>
      <p:pic>
        <p:nvPicPr>
          <p:cNvPr id="9" name="Grafik 8">
            <a:extLst>
              <a:ext uri="{FF2B5EF4-FFF2-40B4-BE49-F238E27FC236}">
                <a16:creationId xmlns:a16="http://schemas.microsoft.com/office/drawing/2014/main" id="{124ADBBF-CAFA-A93B-2E0A-7881F67CF90E}"/>
              </a:ext>
            </a:extLst>
          </p:cNvPr>
          <p:cNvPicPr>
            <a:picLocks noChangeAspect="1"/>
          </p:cNvPicPr>
          <p:nvPr/>
        </p:nvPicPr>
        <p:blipFill>
          <a:blip r:embed="rId3"/>
          <a:stretch>
            <a:fillRect/>
          </a:stretch>
        </p:blipFill>
        <p:spPr>
          <a:xfrm>
            <a:off x="572549" y="685259"/>
            <a:ext cx="4927494" cy="2092727"/>
          </a:xfrm>
          <a:prstGeom prst="rect">
            <a:avLst/>
          </a:prstGeom>
        </p:spPr>
      </p:pic>
    </p:spTree>
    <p:extLst>
      <p:ext uri="{BB962C8B-B14F-4D97-AF65-F5344CB8AC3E}">
        <p14:creationId xmlns:p14="http://schemas.microsoft.com/office/powerpoint/2010/main" val="3325726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8357C7F2-18A9-F33D-5449-F67FB11F0DA5}"/>
              </a:ext>
            </a:extLst>
          </p:cNvPr>
          <p:cNvSpPr txBox="1"/>
          <p:nvPr/>
        </p:nvSpPr>
        <p:spPr>
          <a:xfrm>
            <a:off x="572549" y="15374"/>
            <a:ext cx="7019488" cy="369332"/>
          </a:xfrm>
          <a:prstGeom prst="rect">
            <a:avLst/>
          </a:prstGeom>
          <a:noFill/>
        </p:spPr>
        <p:txBody>
          <a:bodyPr wrap="square">
            <a:spAutoFit/>
          </a:bodyPr>
          <a:lstStyle/>
          <a:p>
            <a:r>
              <a:rPr lang="de-DE" b="1" dirty="0"/>
              <a:t>Aggregate - </a:t>
            </a:r>
            <a:r>
              <a:rPr lang="de-DE" i="1" dirty="0" err="1"/>
              <a:t>PlayerWithCards</a:t>
            </a:r>
            <a:endParaRPr lang="de-DE" b="1" dirty="0"/>
          </a:p>
        </p:txBody>
      </p:sp>
      <p:pic>
        <p:nvPicPr>
          <p:cNvPr id="11" name="Grafik 10">
            <a:extLst>
              <a:ext uri="{FF2B5EF4-FFF2-40B4-BE49-F238E27FC236}">
                <a16:creationId xmlns:a16="http://schemas.microsoft.com/office/drawing/2014/main" id="{235CD011-E68F-48F8-3504-308F8F2C4202}"/>
              </a:ext>
            </a:extLst>
          </p:cNvPr>
          <p:cNvPicPr>
            <a:picLocks noChangeAspect="1"/>
          </p:cNvPicPr>
          <p:nvPr/>
        </p:nvPicPr>
        <p:blipFill>
          <a:blip r:embed="rId2"/>
          <a:stretch>
            <a:fillRect/>
          </a:stretch>
        </p:blipFill>
        <p:spPr>
          <a:xfrm>
            <a:off x="4238045" y="182598"/>
            <a:ext cx="5128704" cy="6492803"/>
          </a:xfrm>
          <a:prstGeom prst="rect">
            <a:avLst/>
          </a:prstGeom>
        </p:spPr>
      </p:pic>
    </p:spTree>
    <p:extLst>
      <p:ext uri="{BB962C8B-B14F-4D97-AF65-F5344CB8AC3E}">
        <p14:creationId xmlns:p14="http://schemas.microsoft.com/office/powerpoint/2010/main" val="4196298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8357C7F2-18A9-F33D-5449-F67FB11F0DA5}"/>
              </a:ext>
            </a:extLst>
          </p:cNvPr>
          <p:cNvSpPr txBox="1"/>
          <p:nvPr/>
        </p:nvSpPr>
        <p:spPr>
          <a:xfrm>
            <a:off x="572549" y="15374"/>
            <a:ext cx="7019488" cy="369332"/>
          </a:xfrm>
          <a:prstGeom prst="rect">
            <a:avLst/>
          </a:prstGeom>
          <a:noFill/>
        </p:spPr>
        <p:txBody>
          <a:bodyPr wrap="square">
            <a:spAutoFit/>
          </a:bodyPr>
          <a:lstStyle/>
          <a:p>
            <a:r>
              <a:rPr lang="de-DE" b="1" dirty="0"/>
              <a:t>Entity - </a:t>
            </a:r>
            <a:r>
              <a:rPr lang="de-DE" i="1" dirty="0" err="1"/>
              <a:t>PlayerRepository</a:t>
            </a:r>
            <a:endParaRPr lang="de-DE" b="1" dirty="0"/>
          </a:p>
        </p:txBody>
      </p:sp>
      <p:pic>
        <p:nvPicPr>
          <p:cNvPr id="3" name="Grafik 2">
            <a:extLst>
              <a:ext uri="{FF2B5EF4-FFF2-40B4-BE49-F238E27FC236}">
                <a16:creationId xmlns:a16="http://schemas.microsoft.com/office/drawing/2014/main" id="{8AD53841-43FC-C06F-D957-D08C24123378}"/>
              </a:ext>
            </a:extLst>
          </p:cNvPr>
          <p:cNvPicPr>
            <a:picLocks noChangeAspect="1"/>
          </p:cNvPicPr>
          <p:nvPr/>
        </p:nvPicPr>
        <p:blipFill>
          <a:blip r:embed="rId2"/>
          <a:stretch>
            <a:fillRect/>
          </a:stretch>
        </p:blipFill>
        <p:spPr>
          <a:xfrm>
            <a:off x="4540476" y="384706"/>
            <a:ext cx="4889849" cy="6159330"/>
          </a:xfrm>
          <a:prstGeom prst="rect">
            <a:avLst/>
          </a:prstGeom>
        </p:spPr>
      </p:pic>
    </p:spTree>
    <p:extLst>
      <p:ext uri="{BB962C8B-B14F-4D97-AF65-F5344CB8AC3E}">
        <p14:creationId xmlns:p14="http://schemas.microsoft.com/office/powerpoint/2010/main" val="148319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166B08A-A3A3-E1F4-7B1F-B069F0FDAEA2}"/>
              </a:ext>
            </a:extLst>
          </p:cNvPr>
          <p:cNvSpPr txBox="1"/>
          <p:nvPr/>
        </p:nvSpPr>
        <p:spPr>
          <a:xfrm>
            <a:off x="2888312" y="884226"/>
            <a:ext cx="6094674" cy="3472361"/>
          </a:xfrm>
          <a:prstGeom prst="rect">
            <a:avLst/>
          </a:prstGeom>
          <a:noFill/>
        </p:spPr>
        <p:txBody>
          <a:bodyPr wrap="square">
            <a:spAutoFit/>
          </a:bodyPr>
          <a:lstStyle/>
          <a:p>
            <a:pPr>
              <a:lnSpc>
                <a:spcPct val="115000"/>
              </a:lnSpc>
              <a:spcAft>
                <a:spcPts val="700"/>
              </a:spcAft>
            </a:pPr>
            <a:r>
              <a:rPr lang="de-DE" sz="1800" i="1" kern="150" dirty="0">
                <a:solidFill>
                  <a:srgbClr val="3465A4"/>
                </a:solidFill>
                <a:effectLst/>
                <a:latin typeface="Liberation Serif"/>
                <a:ea typeface="Droid Sans Fallback"/>
                <a:cs typeface="Droid Sans Devanagari"/>
              </a:rPr>
              <a:t>[Nennung und Erläuterung der Technologien (z.B. Java, MySQL, …), jeweils Begründung für den Einsatz der Technologien]</a:t>
            </a:r>
          </a:p>
          <a:p>
            <a:pPr marL="285750" indent="-285750">
              <a:lnSpc>
                <a:spcPct val="115000"/>
              </a:lnSpc>
              <a:spcAft>
                <a:spcPts val="700"/>
              </a:spcAft>
              <a:buFont typeface="Arial" panose="020B0604020202020204" pitchFamily="34" charset="0"/>
              <a:buChar char="•"/>
            </a:pPr>
            <a:r>
              <a:rPr lang="de-DE" sz="1800" kern="100" dirty="0">
                <a:effectLst/>
                <a:latin typeface="Calibri" panose="020F0502020204030204" pitchFamily="34" charset="0"/>
                <a:ea typeface="Droid Sans Fallback"/>
                <a:cs typeface="Arial" panose="020B0604020202020204" pitchFamily="34" charset="0"/>
              </a:rPr>
              <a:t>Java</a:t>
            </a:r>
          </a:p>
          <a:p>
            <a:pPr marL="285750" indent="-285750">
              <a:lnSpc>
                <a:spcPct val="115000"/>
              </a:lnSpc>
              <a:spcAft>
                <a:spcPts val="700"/>
              </a:spcAft>
              <a:buFont typeface="Arial" panose="020B0604020202020204" pitchFamily="34" charset="0"/>
              <a:buChar char="•"/>
            </a:pPr>
            <a:r>
              <a:rPr lang="de-DE" kern="100" dirty="0">
                <a:latin typeface="Calibri" panose="020F0502020204030204" pitchFamily="34" charset="0"/>
                <a:ea typeface="Droid Sans Fallback"/>
                <a:cs typeface="Arial" panose="020B0604020202020204" pitchFamily="34" charset="0"/>
              </a:rPr>
              <a:t>Maven</a:t>
            </a:r>
          </a:p>
          <a:p>
            <a:pPr marL="285750" indent="-285750">
              <a:lnSpc>
                <a:spcPct val="115000"/>
              </a:lnSpc>
              <a:spcAft>
                <a:spcPts val="700"/>
              </a:spcAft>
              <a:buFont typeface="Arial" panose="020B0604020202020204" pitchFamily="34" charset="0"/>
              <a:buChar char="•"/>
            </a:pPr>
            <a:r>
              <a:rPr lang="de-DE" sz="1800" kern="100" dirty="0" err="1">
                <a:effectLst/>
                <a:latin typeface="Calibri" panose="020F0502020204030204" pitchFamily="34" charset="0"/>
                <a:ea typeface="Droid Sans Fallback"/>
                <a:cs typeface="Arial" panose="020B0604020202020204" pitchFamily="34" charset="0"/>
              </a:rPr>
              <a:t>Git</a:t>
            </a:r>
            <a:endParaRPr lang="de-DE" sz="1800" kern="100" dirty="0">
              <a:effectLst/>
              <a:latin typeface="Calibri" panose="020F0502020204030204" pitchFamily="34" charset="0"/>
              <a:ea typeface="Droid Sans Fallback"/>
              <a:cs typeface="Arial" panose="020B0604020202020204" pitchFamily="34" charset="0"/>
            </a:endParaRPr>
          </a:p>
          <a:p>
            <a:pPr marL="285750" indent="-285750">
              <a:lnSpc>
                <a:spcPct val="115000"/>
              </a:lnSpc>
              <a:spcAft>
                <a:spcPts val="700"/>
              </a:spcAft>
              <a:buFont typeface="Arial" panose="020B0604020202020204" pitchFamily="34" charset="0"/>
              <a:buChar char="•"/>
            </a:pPr>
            <a:r>
              <a:rPr lang="de-DE" kern="100" dirty="0" err="1">
                <a:latin typeface="Calibri" panose="020F0502020204030204" pitchFamily="34" charset="0"/>
                <a:ea typeface="Droid Sans Fallback"/>
                <a:cs typeface="Arial" panose="020B0604020202020204" pitchFamily="34" charset="0"/>
              </a:rPr>
              <a:t>JUnit</a:t>
            </a:r>
            <a:endParaRPr lang="de-DE" kern="100" dirty="0">
              <a:latin typeface="Calibri" panose="020F0502020204030204" pitchFamily="34" charset="0"/>
              <a:ea typeface="Droid Sans Fallback"/>
              <a:cs typeface="Arial" panose="020B0604020202020204" pitchFamily="34" charset="0"/>
            </a:endParaRPr>
          </a:p>
          <a:p>
            <a:pPr marL="285750" indent="-285750">
              <a:lnSpc>
                <a:spcPct val="115000"/>
              </a:lnSpc>
              <a:spcAft>
                <a:spcPts val="700"/>
              </a:spcAft>
              <a:buFont typeface="Arial" panose="020B0604020202020204" pitchFamily="34" charset="0"/>
              <a:buChar char="•"/>
            </a:pPr>
            <a:r>
              <a:rPr lang="de-DE" sz="1800" kern="100" dirty="0">
                <a:effectLst/>
                <a:latin typeface="Calibri" panose="020F0502020204030204" pitchFamily="34" charset="0"/>
                <a:ea typeface="Droid Sans Fallback"/>
                <a:cs typeface="Arial" panose="020B0604020202020204" pitchFamily="34" charset="0"/>
              </a:rPr>
              <a:t>JS</a:t>
            </a:r>
            <a:r>
              <a:rPr lang="de-DE" kern="100" dirty="0">
                <a:latin typeface="Calibri" panose="020F0502020204030204" pitchFamily="34" charset="0"/>
                <a:ea typeface="Droid Sans Fallback"/>
                <a:cs typeface="Arial" panose="020B0604020202020204" pitchFamily="34" charset="0"/>
              </a:rPr>
              <a:t>ON</a:t>
            </a:r>
          </a:p>
          <a:p>
            <a:pPr marL="285750" indent="-285750">
              <a:lnSpc>
                <a:spcPct val="115000"/>
              </a:lnSpc>
              <a:spcAft>
                <a:spcPts val="700"/>
              </a:spcAft>
              <a:buFont typeface="Arial" panose="020B0604020202020204" pitchFamily="34" charset="0"/>
              <a:buChar char="•"/>
            </a:pPr>
            <a:r>
              <a:rPr lang="de-DE" sz="1800" kern="100" dirty="0">
                <a:effectLst/>
                <a:latin typeface="Calibri" panose="020F0502020204030204" pitchFamily="34" charset="0"/>
                <a:ea typeface="Droid Sans Fallback"/>
                <a:cs typeface="Arial" panose="020B0604020202020204" pitchFamily="34" charset="0"/>
              </a:rPr>
              <a:t>Jackson</a:t>
            </a:r>
            <a:endParaRPr lang="de-DE" sz="1800" kern="150" dirty="0">
              <a:effectLst/>
              <a:latin typeface="Liberation Serif"/>
              <a:ea typeface="Droid Sans Fallback"/>
              <a:cs typeface="Droid Sans Devanagari"/>
            </a:endParaRPr>
          </a:p>
        </p:txBody>
      </p:sp>
    </p:spTree>
    <p:extLst>
      <p:ext uri="{BB962C8B-B14F-4D97-AF65-F5344CB8AC3E}">
        <p14:creationId xmlns:p14="http://schemas.microsoft.com/office/powerpoint/2010/main" val="415238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C1E471CA-3B93-6D30-430D-2F8F313FFE9B}"/>
              </a:ext>
            </a:extLst>
          </p:cNvPr>
          <p:cNvPicPr>
            <a:picLocks noChangeAspect="1"/>
          </p:cNvPicPr>
          <p:nvPr/>
        </p:nvPicPr>
        <p:blipFill>
          <a:blip r:embed="rId2"/>
          <a:stretch>
            <a:fillRect/>
          </a:stretch>
        </p:blipFill>
        <p:spPr>
          <a:xfrm>
            <a:off x="3729398" y="858898"/>
            <a:ext cx="3862639" cy="5140203"/>
          </a:xfrm>
          <a:prstGeom prst="rect">
            <a:avLst/>
          </a:prstGeom>
        </p:spPr>
      </p:pic>
      <p:sp>
        <p:nvSpPr>
          <p:cNvPr id="8" name="Textfeld 7">
            <a:extLst>
              <a:ext uri="{FF2B5EF4-FFF2-40B4-BE49-F238E27FC236}">
                <a16:creationId xmlns:a16="http://schemas.microsoft.com/office/drawing/2014/main" id="{26BDA198-FA2B-845C-98A1-53DDD7024376}"/>
              </a:ext>
            </a:extLst>
          </p:cNvPr>
          <p:cNvSpPr txBox="1"/>
          <p:nvPr/>
        </p:nvSpPr>
        <p:spPr>
          <a:xfrm>
            <a:off x="572549" y="15374"/>
            <a:ext cx="7019488" cy="369332"/>
          </a:xfrm>
          <a:prstGeom prst="rect">
            <a:avLst/>
          </a:prstGeom>
          <a:noFill/>
        </p:spPr>
        <p:txBody>
          <a:bodyPr wrap="square">
            <a:spAutoFit/>
          </a:bodyPr>
          <a:lstStyle/>
          <a:p>
            <a:r>
              <a:rPr lang="de-DE" b="1" dirty="0" err="1"/>
              <a:t>ValueObject</a:t>
            </a:r>
            <a:r>
              <a:rPr lang="de-DE" b="1" dirty="0"/>
              <a:t> - </a:t>
            </a:r>
            <a:r>
              <a:rPr lang="de-DE" i="1" dirty="0"/>
              <a:t>Card</a:t>
            </a:r>
            <a:endParaRPr lang="de-DE" b="1" dirty="0"/>
          </a:p>
        </p:txBody>
      </p:sp>
    </p:spTree>
    <p:extLst>
      <p:ext uri="{BB962C8B-B14F-4D97-AF65-F5344CB8AC3E}">
        <p14:creationId xmlns:p14="http://schemas.microsoft.com/office/powerpoint/2010/main" val="260770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C23C8-E12F-A7DD-7894-92B78A67EC4C}"/>
              </a:ext>
            </a:extLst>
          </p:cNvPr>
          <p:cNvSpPr>
            <a:spLocks noGrp="1"/>
          </p:cNvSpPr>
          <p:nvPr>
            <p:ph type="ctrTitle"/>
          </p:nvPr>
        </p:nvSpPr>
        <p:spPr/>
        <p:txBody>
          <a:bodyPr/>
          <a:lstStyle/>
          <a:p>
            <a:r>
              <a:rPr lang="de-DE" dirty="0" err="1"/>
              <a:t>Refactoring</a:t>
            </a:r>
            <a:endParaRPr lang="de-DE" dirty="0"/>
          </a:p>
        </p:txBody>
      </p:sp>
      <p:sp>
        <p:nvSpPr>
          <p:cNvPr id="3" name="Untertitel 2">
            <a:extLst>
              <a:ext uri="{FF2B5EF4-FFF2-40B4-BE49-F238E27FC236}">
                <a16:creationId xmlns:a16="http://schemas.microsoft.com/office/drawing/2014/main" id="{EBB8401A-A79E-0534-62F7-BA95F5E2032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8956391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60D3319-6DAB-EF6B-D8C1-951ED7E387D4}"/>
              </a:ext>
            </a:extLst>
          </p:cNvPr>
          <p:cNvPicPr>
            <a:picLocks noChangeAspect="1"/>
          </p:cNvPicPr>
          <p:nvPr/>
        </p:nvPicPr>
        <p:blipFill>
          <a:blip r:embed="rId2"/>
          <a:stretch>
            <a:fillRect/>
          </a:stretch>
        </p:blipFill>
        <p:spPr>
          <a:xfrm>
            <a:off x="8486260" y="15374"/>
            <a:ext cx="3637817" cy="6827252"/>
          </a:xfrm>
          <a:prstGeom prst="rect">
            <a:avLst/>
          </a:prstGeom>
        </p:spPr>
      </p:pic>
      <p:pic>
        <p:nvPicPr>
          <p:cNvPr id="6" name="Grafik 5">
            <a:extLst>
              <a:ext uri="{FF2B5EF4-FFF2-40B4-BE49-F238E27FC236}">
                <a16:creationId xmlns:a16="http://schemas.microsoft.com/office/drawing/2014/main" id="{28017173-88BD-DF0A-B0C5-5CD1F8BB8D2C}"/>
              </a:ext>
            </a:extLst>
          </p:cNvPr>
          <p:cNvPicPr>
            <a:picLocks noChangeAspect="1"/>
          </p:cNvPicPr>
          <p:nvPr/>
        </p:nvPicPr>
        <p:blipFill>
          <a:blip r:embed="rId3"/>
          <a:stretch>
            <a:fillRect/>
          </a:stretch>
        </p:blipFill>
        <p:spPr>
          <a:xfrm>
            <a:off x="67922" y="661705"/>
            <a:ext cx="5226389" cy="5976198"/>
          </a:xfrm>
          <a:prstGeom prst="rect">
            <a:avLst/>
          </a:prstGeom>
        </p:spPr>
      </p:pic>
      <p:sp>
        <p:nvSpPr>
          <p:cNvPr id="10" name="Textfeld 9">
            <a:extLst>
              <a:ext uri="{FF2B5EF4-FFF2-40B4-BE49-F238E27FC236}">
                <a16:creationId xmlns:a16="http://schemas.microsoft.com/office/drawing/2014/main" id="{411A17B9-A24E-3FCD-46B5-B5213422132B}"/>
              </a:ext>
            </a:extLst>
          </p:cNvPr>
          <p:cNvSpPr txBox="1"/>
          <p:nvPr/>
        </p:nvSpPr>
        <p:spPr>
          <a:xfrm>
            <a:off x="572549" y="15374"/>
            <a:ext cx="7019488" cy="646331"/>
          </a:xfrm>
          <a:prstGeom prst="rect">
            <a:avLst/>
          </a:prstGeom>
          <a:noFill/>
        </p:spPr>
        <p:txBody>
          <a:bodyPr wrap="square">
            <a:spAutoFit/>
          </a:bodyPr>
          <a:lstStyle/>
          <a:p>
            <a:r>
              <a:rPr lang="de-DE" b="1" dirty="0" err="1"/>
              <a:t>CodeSmell</a:t>
            </a:r>
            <a:r>
              <a:rPr lang="de-DE" b="1" dirty="0"/>
              <a:t> – </a:t>
            </a:r>
            <a:r>
              <a:rPr lang="de-DE" b="1" dirty="0" err="1"/>
              <a:t>LongMethod</a:t>
            </a:r>
            <a:r>
              <a:rPr lang="de-DE" b="1" dirty="0"/>
              <a:t> + </a:t>
            </a:r>
            <a:r>
              <a:rPr lang="de-DE" b="1" dirty="0" err="1"/>
              <a:t>SwitchStatement</a:t>
            </a:r>
            <a:r>
              <a:rPr lang="de-DE" b="1" dirty="0"/>
              <a:t> </a:t>
            </a:r>
            <a:r>
              <a:rPr lang="de-DE" i="1" dirty="0" err="1"/>
              <a:t>handleCardAction</a:t>
            </a:r>
            <a:endParaRPr lang="de-DE" i="1" dirty="0"/>
          </a:p>
          <a:p>
            <a:r>
              <a:rPr lang="de-DE" b="1" dirty="0" err="1"/>
              <a:t>Refactoring</a:t>
            </a:r>
            <a:r>
              <a:rPr lang="de-DE" b="1" dirty="0"/>
              <a:t>: </a:t>
            </a:r>
            <a:r>
              <a:rPr lang="de-DE" i="1" dirty="0" err="1"/>
              <a:t>ExtractMethod</a:t>
            </a:r>
            <a:endParaRPr lang="de-DE" i="1" dirty="0">
              <a:solidFill>
                <a:srgbClr val="FF0000"/>
              </a:solidFill>
            </a:endParaRPr>
          </a:p>
        </p:txBody>
      </p:sp>
      <p:sp>
        <p:nvSpPr>
          <p:cNvPr id="13" name="Textfeld 12">
            <a:extLst>
              <a:ext uri="{FF2B5EF4-FFF2-40B4-BE49-F238E27FC236}">
                <a16:creationId xmlns:a16="http://schemas.microsoft.com/office/drawing/2014/main" id="{23A3B735-54F9-E572-A367-E24E9CFC75EF}"/>
              </a:ext>
            </a:extLst>
          </p:cNvPr>
          <p:cNvSpPr txBox="1"/>
          <p:nvPr/>
        </p:nvSpPr>
        <p:spPr>
          <a:xfrm>
            <a:off x="3969026" y="623695"/>
            <a:ext cx="4253947" cy="2862322"/>
          </a:xfrm>
          <a:prstGeom prst="rect">
            <a:avLst/>
          </a:prstGeom>
          <a:solidFill>
            <a:schemeClr val="bg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de-DE" altLang="de-DE" sz="1200" b="0" i="0" u="none" strike="noStrike" cap="none" normalizeH="0" baseline="0" dirty="0">
              <a:ln>
                <a:noFill/>
              </a:ln>
              <a:solidFill>
                <a:srgbClr val="242424"/>
              </a:solidFill>
              <a:effectLs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de-DE" altLang="de-DE" sz="1200" b="0" i="0" u="none" strike="noStrike" cap="none" normalizeH="0" baseline="0" dirty="0">
              <a:ln>
                <a:noFill/>
              </a:ln>
              <a:solidFill>
                <a:srgbClr val="242424"/>
              </a:solidFill>
              <a:effectLs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de-DE" altLang="de-DE" sz="1200" dirty="0">
              <a:solidFill>
                <a:srgbClr val="242424"/>
              </a:solidFill>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de-DE" altLang="de-DE" sz="1200" b="0" i="0" u="none" strike="noStrike" cap="none" normalizeH="0" baseline="0" dirty="0">
              <a:ln>
                <a:noFill/>
              </a:ln>
              <a:solidFill>
                <a:srgbClr val="242424"/>
              </a:solidFill>
              <a:effectLs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de-DE" altLang="de-DE" sz="1200" b="0" i="0" u="none" strike="noStrike" cap="none" normalizeH="0" baseline="0" dirty="0">
              <a:ln>
                <a:noFill/>
              </a:ln>
              <a:solidFill>
                <a:srgbClr val="242424"/>
              </a:solidFill>
              <a:effectLs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chemeClr val="tx1"/>
              </a:solidFill>
              <a:effectLst/>
            </a:endParaRPr>
          </a:p>
        </p:txBody>
      </p:sp>
      <p:pic>
        <p:nvPicPr>
          <p:cNvPr id="3" name="Grafik 2" descr="Ein Bild, das Screenshot, Text enthält.&#10;&#10;Automatisch generierte Beschreibung">
            <a:extLst>
              <a:ext uri="{FF2B5EF4-FFF2-40B4-BE49-F238E27FC236}">
                <a16:creationId xmlns:a16="http://schemas.microsoft.com/office/drawing/2014/main" id="{A6C0A6EE-CB7C-126B-42E4-BCF553F45E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6708" y="1019755"/>
            <a:ext cx="4283651" cy="3109452"/>
          </a:xfrm>
          <a:prstGeom prst="rect">
            <a:avLst/>
          </a:prstGeom>
        </p:spPr>
      </p:pic>
    </p:spTree>
    <p:extLst>
      <p:ext uri="{BB962C8B-B14F-4D97-AF65-F5344CB8AC3E}">
        <p14:creationId xmlns:p14="http://schemas.microsoft.com/office/powerpoint/2010/main" val="1709803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6E1B254-E1FF-18E3-C125-F2ACEACADDF6}"/>
              </a:ext>
            </a:extLst>
          </p:cNvPr>
          <p:cNvSpPr txBox="1"/>
          <p:nvPr/>
        </p:nvSpPr>
        <p:spPr>
          <a:xfrm>
            <a:off x="1755896" y="60078"/>
            <a:ext cx="7019488" cy="646331"/>
          </a:xfrm>
          <a:prstGeom prst="rect">
            <a:avLst/>
          </a:prstGeom>
          <a:noFill/>
        </p:spPr>
        <p:txBody>
          <a:bodyPr wrap="square">
            <a:spAutoFit/>
          </a:bodyPr>
          <a:lstStyle/>
          <a:p>
            <a:r>
              <a:rPr lang="de-DE" b="1" dirty="0" err="1"/>
              <a:t>CodeSmell</a:t>
            </a:r>
            <a:r>
              <a:rPr lang="de-DE" b="1" dirty="0"/>
              <a:t> – </a:t>
            </a:r>
            <a:r>
              <a:rPr lang="de-DE" b="1" dirty="0" err="1"/>
              <a:t>LargeClass</a:t>
            </a:r>
            <a:r>
              <a:rPr lang="de-DE" b="1" dirty="0"/>
              <a:t> </a:t>
            </a:r>
            <a:r>
              <a:rPr lang="de-DE" i="1" dirty="0" err="1"/>
              <a:t>fileDBService</a:t>
            </a:r>
            <a:endParaRPr lang="de-DE" i="1" dirty="0"/>
          </a:p>
          <a:p>
            <a:r>
              <a:rPr lang="de-DE" b="1" dirty="0" err="1"/>
              <a:t>Refactoring</a:t>
            </a:r>
            <a:r>
              <a:rPr lang="de-DE" b="1" dirty="0"/>
              <a:t>: </a:t>
            </a:r>
            <a:r>
              <a:rPr lang="de-DE" i="1" dirty="0"/>
              <a:t>Extract Class</a:t>
            </a:r>
          </a:p>
        </p:txBody>
      </p:sp>
      <p:pic>
        <p:nvPicPr>
          <p:cNvPr id="4" name="Grafik 3">
            <a:extLst>
              <a:ext uri="{FF2B5EF4-FFF2-40B4-BE49-F238E27FC236}">
                <a16:creationId xmlns:a16="http://schemas.microsoft.com/office/drawing/2014/main" id="{E320D680-F07E-8B26-C617-3A452BEBBD24}"/>
              </a:ext>
            </a:extLst>
          </p:cNvPr>
          <p:cNvPicPr>
            <a:picLocks noChangeAspect="1"/>
          </p:cNvPicPr>
          <p:nvPr/>
        </p:nvPicPr>
        <p:blipFill>
          <a:blip r:embed="rId2"/>
          <a:stretch>
            <a:fillRect/>
          </a:stretch>
        </p:blipFill>
        <p:spPr>
          <a:xfrm>
            <a:off x="5368413" y="137992"/>
            <a:ext cx="4910196" cy="6749691"/>
          </a:xfrm>
          <a:prstGeom prst="rect">
            <a:avLst/>
          </a:prstGeom>
        </p:spPr>
      </p:pic>
      <p:pic>
        <p:nvPicPr>
          <p:cNvPr id="6" name="Grafik 5" descr="Ein Bild, das Text, Screenshot, Design enthält.&#10;&#10;Automatisch generierte Beschreibung">
            <a:extLst>
              <a:ext uri="{FF2B5EF4-FFF2-40B4-BE49-F238E27FC236}">
                <a16:creationId xmlns:a16="http://schemas.microsoft.com/office/drawing/2014/main" id="{C9EA2C3C-CD9E-5ED7-CEC5-106F1D819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671" y="137991"/>
            <a:ext cx="4964005" cy="5936805"/>
          </a:xfrm>
          <a:prstGeom prst="rect">
            <a:avLst/>
          </a:prstGeom>
        </p:spPr>
      </p:pic>
      <p:pic>
        <p:nvPicPr>
          <p:cNvPr id="8" name="Grafik 7">
            <a:extLst>
              <a:ext uri="{FF2B5EF4-FFF2-40B4-BE49-F238E27FC236}">
                <a16:creationId xmlns:a16="http://schemas.microsoft.com/office/drawing/2014/main" id="{F3091859-644C-7A5F-EC93-363B1728673E}"/>
              </a:ext>
            </a:extLst>
          </p:cNvPr>
          <p:cNvPicPr>
            <a:picLocks noChangeAspect="1"/>
          </p:cNvPicPr>
          <p:nvPr/>
        </p:nvPicPr>
        <p:blipFill>
          <a:blip r:embed="rId4"/>
          <a:stretch>
            <a:fillRect/>
          </a:stretch>
        </p:blipFill>
        <p:spPr>
          <a:xfrm>
            <a:off x="8170606" y="0"/>
            <a:ext cx="4021394" cy="2116817"/>
          </a:xfrm>
          <a:prstGeom prst="rect">
            <a:avLst/>
          </a:prstGeom>
        </p:spPr>
      </p:pic>
    </p:spTree>
    <p:extLst>
      <p:ext uri="{BB962C8B-B14F-4D97-AF65-F5344CB8AC3E}">
        <p14:creationId xmlns:p14="http://schemas.microsoft.com/office/powerpoint/2010/main" val="3822621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411A17B9-A24E-3FCD-46B5-B5213422132B}"/>
              </a:ext>
            </a:extLst>
          </p:cNvPr>
          <p:cNvSpPr txBox="1"/>
          <p:nvPr/>
        </p:nvSpPr>
        <p:spPr>
          <a:xfrm>
            <a:off x="572549" y="15374"/>
            <a:ext cx="7019488" cy="646331"/>
          </a:xfrm>
          <a:prstGeom prst="rect">
            <a:avLst/>
          </a:prstGeom>
          <a:noFill/>
        </p:spPr>
        <p:txBody>
          <a:bodyPr wrap="square">
            <a:spAutoFit/>
          </a:bodyPr>
          <a:lstStyle/>
          <a:p>
            <a:r>
              <a:rPr lang="de-DE" b="1" dirty="0" err="1"/>
              <a:t>CodeSmell</a:t>
            </a:r>
            <a:r>
              <a:rPr lang="de-DE" b="1" dirty="0"/>
              <a:t> – </a:t>
            </a:r>
            <a:r>
              <a:rPr lang="de-DE" b="1" dirty="0" err="1"/>
              <a:t>LargeClass</a:t>
            </a:r>
            <a:r>
              <a:rPr lang="de-DE" b="1" dirty="0"/>
              <a:t> </a:t>
            </a:r>
            <a:r>
              <a:rPr lang="de-DE" i="1" dirty="0" err="1"/>
              <a:t>fileDBService</a:t>
            </a:r>
            <a:endParaRPr lang="de-DE" i="1" dirty="0"/>
          </a:p>
          <a:p>
            <a:r>
              <a:rPr lang="de-DE" b="1" dirty="0" err="1"/>
              <a:t>Refactoring</a:t>
            </a:r>
            <a:r>
              <a:rPr lang="de-DE" b="1" dirty="0"/>
              <a:t>: </a:t>
            </a:r>
            <a:r>
              <a:rPr lang="de-DE" i="1" dirty="0"/>
              <a:t>Extract Class – Lösungsweg</a:t>
            </a:r>
          </a:p>
        </p:txBody>
      </p:sp>
      <p:pic>
        <p:nvPicPr>
          <p:cNvPr id="5" name="Grafik 4" descr="Ein Bild, das Text, Screenshot, Schrift, Design enthält.&#10;&#10;Automatisch generierte Beschreibung">
            <a:extLst>
              <a:ext uri="{FF2B5EF4-FFF2-40B4-BE49-F238E27FC236}">
                <a16:creationId xmlns:a16="http://schemas.microsoft.com/office/drawing/2014/main" id="{E742EB36-DE57-99C5-319E-F1F9A06CD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989" y="868439"/>
            <a:ext cx="7640695" cy="5763081"/>
          </a:xfrm>
          <a:prstGeom prst="rect">
            <a:avLst/>
          </a:prstGeom>
        </p:spPr>
      </p:pic>
    </p:spTree>
    <p:extLst>
      <p:ext uri="{BB962C8B-B14F-4D97-AF65-F5344CB8AC3E}">
        <p14:creationId xmlns:p14="http://schemas.microsoft.com/office/powerpoint/2010/main" val="3056028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411A17B9-A24E-3FCD-46B5-B5213422132B}"/>
              </a:ext>
            </a:extLst>
          </p:cNvPr>
          <p:cNvSpPr txBox="1"/>
          <p:nvPr/>
        </p:nvSpPr>
        <p:spPr>
          <a:xfrm>
            <a:off x="572549" y="15374"/>
            <a:ext cx="7019488" cy="646331"/>
          </a:xfrm>
          <a:prstGeom prst="rect">
            <a:avLst/>
          </a:prstGeom>
          <a:noFill/>
        </p:spPr>
        <p:txBody>
          <a:bodyPr wrap="square">
            <a:spAutoFit/>
          </a:bodyPr>
          <a:lstStyle/>
          <a:p>
            <a:r>
              <a:rPr lang="de-DE" b="1" dirty="0" err="1"/>
              <a:t>CodeSmell</a:t>
            </a:r>
            <a:r>
              <a:rPr lang="de-DE" b="1" dirty="0"/>
              <a:t> – </a:t>
            </a:r>
            <a:r>
              <a:rPr lang="de-DE" b="1" dirty="0" err="1"/>
              <a:t>LargeClass</a:t>
            </a:r>
            <a:r>
              <a:rPr lang="de-DE" b="1" dirty="0"/>
              <a:t> </a:t>
            </a:r>
            <a:r>
              <a:rPr lang="de-DE" i="1" dirty="0" err="1"/>
              <a:t>fileDBService</a:t>
            </a:r>
            <a:endParaRPr lang="de-DE" i="1" dirty="0"/>
          </a:p>
          <a:p>
            <a:r>
              <a:rPr lang="de-DE" b="1" dirty="0" err="1"/>
              <a:t>Refactoring</a:t>
            </a:r>
            <a:r>
              <a:rPr lang="de-DE" b="1" dirty="0"/>
              <a:t>: </a:t>
            </a:r>
            <a:r>
              <a:rPr lang="de-DE" i="1" dirty="0"/>
              <a:t>Extract Class - Lösungsweg</a:t>
            </a:r>
          </a:p>
        </p:txBody>
      </p:sp>
      <p:pic>
        <p:nvPicPr>
          <p:cNvPr id="22" name="Grafik 21">
            <a:extLst>
              <a:ext uri="{FF2B5EF4-FFF2-40B4-BE49-F238E27FC236}">
                <a16:creationId xmlns:a16="http://schemas.microsoft.com/office/drawing/2014/main" id="{F0C086E9-0124-B4D2-47F6-5A097FBD83CD}"/>
              </a:ext>
            </a:extLst>
          </p:cNvPr>
          <p:cNvPicPr>
            <a:picLocks noChangeAspect="1"/>
          </p:cNvPicPr>
          <p:nvPr/>
        </p:nvPicPr>
        <p:blipFill>
          <a:blip r:embed="rId2"/>
          <a:stretch>
            <a:fillRect/>
          </a:stretch>
        </p:blipFill>
        <p:spPr>
          <a:xfrm>
            <a:off x="1" y="697320"/>
            <a:ext cx="3962399" cy="3012733"/>
          </a:xfrm>
          <a:prstGeom prst="rect">
            <a:avLst/>
          </a:prstGeom>
        </p:spPr>
      </p:pic>
      <p:pic>
        <p:nvPicPr>
          <p:cNvPr id="24" name="Grafik 23">
            <a:extLst>
              <a:ext uri="{FF2B5EF4-FFF2-40B4-BE49-F238E27FC236}">
                <a16:creationId xmlns:a16="http://schemas.microsoft.com/office/drawing/2014/main" id="{F6506240-439E-9281-B193-04BFE2C3081D}"/>
              </a:ext>
            </a:extLst>
          </p:cNvPr>
          <p:cNvPicPr>
            <a:picLocks noChangeAspect="1"/>
          </p:cNvPicPr>
          <p:nvPr/>
        </p:nvPicPr>
        <p:blipFill>
          <a:blip r:embed="rId3"/>
          <a:stretch>
            <a:fillRect/>
          </a:stretch>
        </p:blipFill>
        <p:spPr>
          <a:xfrm>
            <a:off x="4150805" y="727303"/>
            <a:ext cx="4002635" cy="2982750"/>
          </a:xfrm>
          <a:prstGeom prst="rect">
            <a:avLst/>
          </a:prstGeom>
        </p:spPr>
      </p:pic>
      <p:pic>
        <p:nvPicPr>
          <p:cNvPr id="26" name="Grafik 25">
            <a:extLst>
              <a:ext uri="{FF2B5EF4-FFF2-40B4-BE49-F238E27FC236}">
                <a16:creationId xmlns:a16="http://schemas.microsoft.com/office/drawing/2014/main" id="{E12366A3-60D6-DB97-9E5D-7E2E8F1BA265}"/>
              </a:ext>
            </a:extLst>
          </p:cNvPr>
          <p:cNvPicPr>
            <a:picLocks noChangeAspect="1"/>
          </p:cNvPicPr>
          <p:nvPr/>
        </p:nvPicPr>
        <p:blipFill>
          <a:blip r:embed="rId4"/>
          <a:stretch>
            <a:fillRect/>
          </a:stretch>
        </p:blipFill>
        <p:spPr>
          <a:xfrm>
            <a:off x="8341845" y="727303"/>
            <a:ext cx="3850154" cy="2982750"/>
          </a:xfrm>
          <a:prstGeom prst="rect">
            <a:avLst/>
          </a:prstGeom>
        </p:spPr>
      </p:pic>
      <p:pic>
        <p:nvPicPr>
          <p:cNvPr id="28" name="Grafik 27">
            <a:extLst>
              <a:ext uri="{FF2B5EF4-FFF2-40B4-BE49-F238E27FC236}">
                <a16:creationId xmlns:a16="http://schemas.microsoft.com/office/drawing/2014/main" id="{93906B74-B9FE-11A6-7E73-56AB34BF1AE9}"/>
              </a:ext>
            </a:extLst>
          </p:cNvPr>
          <p:cNvPicPr>
            <a:picLocks noChangeAspect="1"/>
          </p:cNvPicPr>
          <p:nvPr/>
        </p:nvPicPr>
        <p:blipFill>
          <a:blip r:embed="rId5"/>
          <a:stretch>
            <a:fillRect/>
          </a:stretch>
        </p:blipFill>
        <p:spPr>
          <a:xfrm>
            <a:off x="8365698" y="3883741"/>
            <a:ext cx="3850154" cy="1635176"/>
          </a:xfrm>
          <a:prstGeom prst="rect">
            <a:avLst/>
          </a:prstGeom>
        </p:spPr>
      </p:pic>
      <p:pic>
        <p:nvPicPr>
          <p:cNvPr id="30" name="Grafik 29">
            <a:extLst>
              <a:ext uri="{FF2B5EF4-FFF2-40B4-BE49-F238E27FC236}">
                <a16:creationId xmlns:a16="http://schemas.microsoft.com/office/drawing/2014/main" id="{2012CE65-F5D2-DD13-7AD8-94CBF3C01088}"/>
              </a:ext>
            </a:extLst>
          </p:cNvPr>
          <p:cNvPicPr>
            <a:picLocks noChangeAspect="1"/>
          </p:cNvPicPr>
          <p:nvPr/>
        </p:nvPicPr>
        <p:blipFill>
          <a:blip r:embed="rId6"/>
          <a:stretch>
            <a:fillRect/>
          </a:stretch>
        </p:blipFill>
        <p:spPr>
          <a:xfrm>
            <a:off x="4150806" y="3883741"/>
            <a:ext cx="4002634" cy="1376647"/>
          </a:xfrm>
          <a:prstGeom prst="rect">
            <a:avLst/>
          </a:prstGeom>
        </p:spPr>
      </p:pic>
      <p:pic>
        <p:nvPicPr>
          <p:cNvPr id="32" name="Grafik 31">
            <a:extLst>
              <a:ext uri="{FF2B5EF4-FFF2-40B4-BE49-F238E27FC236}">
                <a16:creationId xmlns:a16="http://schemas.microsoft.com/office/drawing/2014/main" id="{00E09AF3-AAAB-7900-364F-D721F2908557}"/>
              </a:ext>
            </a:extLst>
          </p:cNvPr>
          <p:cNvPicPr>
            <a:picLocks noChangeAspect="1"/>
          </p:cNvPicPr>
          <p:nvPr/>
        </p:nvPicPr>
        <p:blipFill>
          <a:blip r:embed="rId7"/>
          <a:stretch>
            <a:fillRect/>
          </a:stretch>
        </p:blipFill>
        <p:spPr>
          <a:xfrm>
            <a:off x="1" y="3883742"/>
            <a:ext cx="3962400" cy="1567812"/>
          </a:xfrm>
          <a:prstGeom prst="rect">
            <a:avLst/>
          </a:prstGeom>
        </p:spPr>
      </p:pic>
    </p:spTree>
    <p:extLst>
      <p:ext uri="{BB962C8B-B14F-4D97-AF65-F5344CB8AC3E}">
        <p14:creationId xmlns:p14="http://schemas.microsoft.com/office/powerpoint/2010/main" val="28819781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C0976-99E5-CC03-BA1C-49F49C88EF7B}"/>
              </a:ext>
            </a:extLst>
          </p:cNvPr>
          <p:cNvSpPr>
            <a:spLocks noGrp="1"/>
          </p:cNvSpPr>
          <p:nvPr>
            <p:ph type="ctrTitle"/>
          </p:nvPr>
        </p:nvSpPr>
        <p:spPr/>
        <p:txBody>
          <a:bodyPr/>
          <a:lstStyle/>
          <a:p>
            <a:r>
              <a:rPr lang="de-DE" dirty="0"/>
              <a:t>Entwurfsmuster</a:t>
            </a:r>
          </a:p>
        </p:txBody>
      </p:sp>
      <p:sp>
        <p:nvSpPr>
          <p:cNvPr id="3" name="Untertitel 2">
            <a:extLst>
              <a:ext uri="{FF2B5EF4-FFF2-40B4-BE49-F238E27FC236}">
                <a16:creationId xmlns:a16="http://schemas.microsoft.com/office/drawing/2014/main" id="{53204D9E-31EE-4D49-9B36-AF2EC084BCB3}"/>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478039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FC30FE23-5542-1A2E-C7A6-F7642261F730}"/>
              </a:ext>
            </a:extLst>
          </p:cNvPr>
          <p:cNvSpPr txBox="1"/>
          <p:nvPr/>
        </p:nvSpPr>
        <p:spPr>
          <a:xfrm>
            <a:off x="4875267" y="78880"/>
            <a:ext cx="2592333" cy="646331"/>
          </a:xfrm>
          <a:prstGeom prst="rect">
            <a:avLst/>
          </a:prstGeom>
          <a:noFill/>
        </p:spPr>
        <p:txBody>
          <a:bodyPr wrap="square" rtlCol="0">
            <a:spAutoFit/>
          </a:bodyPr>
          <a:lstStyle/>
          <a:p>
            <a:r>
              <a:rPr lang="de-DE" b="1" dirty="0"/>
              <a:t>Entwurfsmuster </a:t>
            </a:r>
            <a:r>
              <a:rPr lang="de-DE" b="1" dirty="0" err="1"/>
              <a:t>Strategy</a:t>
            </a:r>
            <a:endParaRPr lang="de-DE" b="1" dirty="0"/>
          </a:p>
          <a:p>
            <a:pPr algn="ctr"/>
            <a:r>
              <a:rPr lang="de-DE" i="1" dirty="0"/>
              <a:t>MatchStrategy</a:t>
            </a:r>
          </a:p>
        </p:txBody>
      </p:sp>
      <p:pic>
        <p:nvPicPr>
          <p:cNvPr id="4" name="Grafik 3" descr="Ein Bild, das Screenshot, Text, Design enthält.&#10;&#10;Automatisch generierte Beschreibung">
            <a:extLst>
              <a:ext uri="{FF2B5EF4-FFF2-40B4-BE49-F238E27FC236}">
                <a16:creationId xmlns:a16="http://schemas.microsoft.com/office/drawing/2014/main" id="{B6605058-E2F8-4FFE-EFA9-FC7C731DA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545" y="1258515"/>
            <a:ext cx="6800618" cy="4776207"/>
          </a:xfrm>
          <a:prstGeom prst="rect">
            <a:avLst/>
          </a:prstGeom>
        </p:spPr>
      </p:pic>
      <p:pic>
        <p:nvPicPr>
          <p:cNvPr id="8" name="Grafik 7">
            <a:extLst>
              <a:ext uri="{FF2B5EF4-FFF2-40B4-BE49-F238E27FC236}">
                <a16:creationId xmlns:a16="http://schemas.microsoft.com/office/drawing/2014/main" id="{F168E279-84BE-6A0E-1D1D-0DB63D396189}"/>
              </a:ext>
            </a:extLst>
          </p:cNvPr>
          <p:cNvPicPr>
            <a:picLocks noChangeAspect="1"/>
          </p:cNvPicPr>
          <p:nvPr/>
        </p:nvPicPr>
        <p:blipFill>
          <a:blip r:embed="rId3"/>
          <a:stretch>
            <a:fillRect/>
          </a:stretch>
        </p:blipFill>
        <p:spPr>
          <a:xfrm>
            <a:off x="94771" y="17428"/>
            <a:ext cx="4339126" cy="922064"/>
          </a:xfrm>
          <a:prstGeom prst="rect">
            <a:avLst/>
          </a:prstGeom>
        </p:spPr>
      </p:pic>
      <p:pic>
        <p:nvPicPr>
          <p:cNvPr id="10" name="Grafik 9">
            <a:extLst>
              <a:ext uri="{FF2B5EF4-FFF2-40B4-BE49-F238E27FC236}">
                <a16:creationId xmlns:a16="http://schemas.microsoft.com/office/drawing/2014/main" id="{79E9FCDD-8091-516B-AFAB-63C0557F69B7}"/>
              </a:ext>
            </a:extLst>
          </p:cNvPr>
          <p:cNvPicPr>
            <a:picLocks noChangeAspect="1"/>
          </p:cNvPicPr>
          <p:nvPr/>
        </p:nvPicPr>
        <p:blipFill>
          <a:blip r:embed="rId4"/>
          <a:stretch>
            <a:fillRect/>
          </a:stretch>
        </p:blipFill>
        <p:spPr>
          <a:xfrm>
            <a:off x="94771" y="951407"/>
            <a:ext cx="4339126" cy="922064"/>
          </a:xfrm>
          <a:prstGeom prst="rect">
            <a:avLst/>
          </a:prstGeom>
        </p:spPr>
      </p:pic>
      <p:pic>
        <p:nvPicPr>
          <p:cNvPr id="12" name="Grafik 11">
            <a:extLst>
              <a:ext uri="{FF2B5EF4-FFF2-40B4-BE49-F238E27FC236}">
                <a16:creationId xmlns:a16="http://schemas.microsoft.com/office/drawing/2014/main" id="{7A2E363A-6475-907B-2D6C-FC4616F41773}"/>
              </a:ext>
            </a:extLst>
          </p:cNvPr>
          <p:cNvPicPr>
            <a:picLocks noChangeAspect="1"/>
          </p:cNvPicPr>
          <p:nvPr/>
        </p:nvPicPr>
        <p:blipFill>
          <a:blip r:embed="rId5"/>
          <a:stretch>
            <a:fillRect/>
          </a:stretch>
        </p:blipFill>
        <p:spPr>
          <a:xfrm>
            <a:off x="94771" y="1888610"/>
            <a:ext cx="4339127" cy="1540390"/>
          </a:xfrm>
          <a:prstGeom prst="rect">
            <a:avLst/>
          </a:prstGeom>
        </p:spPr>
      </p:pic>
      <p:pic>
        <p:nvPicPr>
          <p:cNvPr id="14" name="Grafik 13">
            <a:extLst>
              <a:ext uri="{FF2B5EF4-FFF2-40B4-BE49-F238E27FC236}">
                <a16:creationId xmlns:a16="http://schemas.microsoft.com/office/drawing/2014/main" id="{ABA22364-89FA-D53E-091A-CFF1726C94F6}"/>
              </a:ext>
            </a:extLst>
          </p:cNvPr>
          <p:cNvPicPr>
            <a:picLocks noChangeAspect="1"/>
          </p:cNvPicPr>
          <p:nvPr/>
        </p:nvPicPr>
        <p:blipFill>
          <a:blip r:embed="rId6"/>
          <a:stretch>
            <a:fillRect/>
          </a:stretch>
        </p:blipFill>
        <p:spPr>
          <a:xfrm>
            <a:off x="101448" y="3444139"/>
            <a:ext cx="4332449" cy="1527189"/>
          </a:xfrm>
          <a:prstGeom prst="rect">
            <a:avLst/>
          </a:prstGeom>
        </p:spPr>
      </p:pic>
      <p:pic>
        <p:nvPicPr>
          <p:cNvPr id="16" name="Grafik 15">
            <a:extLst>
              <a:ext uri="{FF2B5EF4-FFF2-40B4-BE49-F238E27FC236}">
                <a16:creationId xmlns:a16="http://schemas.microsoft.com/office/drawing/2014/main" id="{67384FE0-5F45-41B8-36F7-262FD7C8E27F}"/>
              </a:ext>
            </a:extLst>
          </p:cNvPr>
          <p:cNvPicPr>
            <a:picLocks noChangeAspect="1"/>
          </p:cNvPicPr>
          <p:nvPr/>
        </p:nvPicPr>
        <p:blipFill>
          <a:blip r:embed="rId7"/>
          <a:stretch>
            <a:fillRect/>
          </a:stretch>
        </p:blipFill>
        <p:spPr>
          <a:xfrm>
            <a:off x="94770" y="4986467"/>
            <a:ext cx="4339126" cy="1809966"/>
          </a:xfrm>
          <a:prstGeom prst="rect">
            <a:avLst/>
          </a:prstGeom>
        </p:spPr>
      </p:pic>
      <p:sp>
        <p:nvSpPr>
          <p:cNvPr id="2" name="Rechteck 1">
            <a:extLst>
              <a:ext uri="{FF2B5EF4-FFF2-40B4-BE49-F238E27FC236}">
                <a16:creationId xmlns:a16="http://schemas.microsoft.com/office/drawing/2014/main" id="{7644495D-F930-06C7-5954-99F17E1E65D1}"/>
              </a:ext>
            </a:extLst>
          </p:cNvPr>
          <p:cNvSpPr/>
          <p:nvPr/>
        </p:nvSpPr>
        <p:spPr>
          <a:xfrm>
            <a:off x="4947545" y="2239861"/>
            <a:ext cx="1973372" cy="209724"/>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DE" sz="900" dirty="0">
                <a:solidFill>
                  <a:schemeClr val="tx1"/>
                </a:solidFill>
              </a:rPr>
              <a:t>+ setStrategy(MatchStrategy) : void</a:t>
            </a:r>
          </a:p>
        </p:txBody>
      </p:sp>
    </p:spTree>
    <p:extLst>
      <p:ext uri="{BB962C8B-B14F-4D97-AF65-F5344CB8AC3E}">
        <p14:creationId xmlns:p14="http://schemas.microsoft.com/office/powerpoint/2010/main" val="2446601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FC30FE23-5542-1A2E-C7A6-F7642261F730}"/>
              </a:ext>
            </a:extLst>
          </p:cNvPr>
          <p:cNvSpPr txBox="1"/>
          <p:nvPr/>
        </p:nvSpPr>
        <p:spPr>
          <a:xfrm>
            <a:off x="4875267" y="78880"/>
            <a:ext cx="2592333" cy="646331"/>
          </a:xfrm>
          <a:prstGeom prst="rect">
            <a:avLst/>
          </a:prstGeom>
          <a:noFill/>
        </p:spPr>
        <p:txBody>
          <a:bodyPr wrap="square" rtlCol="0">
            <a:spAutoFit/>
          </a:bodyPr>
          <a:lstStyle/>
          <a:p>
            <a:r>
              <a:rPr lang="de-DE" b="1" dirty="0"/>
              <a:t>Entwurfsmuster </a:t>
            </a:r>
            <a:r>
              <a:rPr lang="de-DE" b="1" dirty="0" err="1"/>
              <a:t>Builder</a:t>
            </a:r>
            <a:endParaRPr lang="de-DE" b="1" dirty="0"/>
          </a:p>
          <a:p>
            <a:pPr algn="ctr"/>
            <a:r>
              <a:rPr lang="de-DE" i="1" dirty="0" err="1"/>
              <a:t>DeckBuilder</a:t>
            </a:r>
            <a:endParaRPr lang="de-DE" i="1" dirty="0"/>
          </a:p>
        </p:txBody>
      </p:sp>
      <p:pic>
        <p:nvPicPr>
          <p:cNvPr id="3" name="Grafik 2">
            <a:extLst>
              <a:ext uri="{FF2B5EF4-FFF2-40B4-BE49-F238E27FC236}">
                <a16:creationId xmlns:a16="http://schemas.microsoft.com/office/drawing/2014/main" id="{75CAEE63-BC76-7994-4665-F0DF38B71DF9}"/>
              </a:ext>
            </a:extLst>
          </p:cNvPr>
          <p:cNvPicPr>
            <a:picLocks noChangeAspect="1"/>
          </p:cNvPicPr>
          <p:nvPr/>
        </p:nvPicPr>
        <p:blipFill>
          <a:blip r:embed="rId2"/>
          <a:stretch>
            <a:fillRect/>
          </a:stretch>
        </p:blipFill>
        <p:spPr>
          <a:xfrm>
            <a:off x="0" y="0"/>
            <a:ext cx="3646025" cy="6858000"/>
          </a:xfrm>
          <a:prstGeom prst="rect">
            <a:avLst/>
          </a:prstGeom>
        </p:spPr>
      </p:pic>
      <p:pic>
        <p:nvPicPr>
          <p:cNvPr id="5" name="Grafik 4">
            <a:extLst>
              <a:ext uri="{FF2B5EF4-FFF2-40B4-BE49-F238E27FC236}">
                <a16:creationId xmlns:a16="http://schemas.microsoft.com/office/drawing/2014/main" id="{E48ACDF3-D107-5AD3-625D-D3D91EF87658}"/>
              </a:ext>
            </a:extLst>
          </p:cNvPr>
          <p:cNvPicPr>
            <a:picLocks noChangeAspect="1"/>
          </p:cNvPicPr>
          <p:nvPr/>
        </p:nvPicPr>
        <p:blipFill>
          <a:blip r:embed="rId3"/>
          <a:stretch>
            <a:fillRect/>
          </a:stretch>
        </p:blipFill>
        <p:spPr>
          <a:xfrm>
            <a:off x="3754180" y="2006667"/>
            <a:ext cx="2802071" cy="2056509"/>
          </a:xfrm>
          <a:prstGeom prst="rect">
            <a:avLst/>
          </a:prstGeom>
        </p:spPr>
      </p:pic>
      <p:pic>
        <p:nvPicPr>
          <p:cNvPr id="9" name="Grafik 8">
            <a:extLst>
              <a:ext uri="{FF2B5EF4-FFF2-40B4-BE49-F238E27FC236}">
                <a16:creationId xmlns:a16="http://schemas.microsoft.com/office/drawing/2014/main" id="{1B8E06A3-EFAF-A835-CF5C-E0DBFD63CA84}"/>
              </a:ext>
            </a:extLst>
          </p:cNvPr>
          <p:cNvPicPr>
            <a:picLocks noChangeAspect="1"/>
          </p:cNvPicPr>
          <p:nvPr/>
        </p:nvPicPr>
        <p:blipFill>
          <a:blip r:embed="rId4"/>
          <a:stretch>
            <a:fillRect/>
          </a:stretch>
        </p:blipFill>
        <p:spPr>
          <a:xfrm>
            <a:off x="3774620" y="4235431"/>
            <a:ext cx="2612126" cy="2522439"/>
          </a:xfrm>
          <a:prstGeom prst="rect">
            <a:avLst/>
          </a:prstGeom>
        </p:spPr>
      </p:pic>
      <p:pic>
        <p:nvPicPr>
          <p:cNvPr id="10" name="Grafik 9" descr="Ein Bild, das Screenshot, Text enthält.&#10;&#10;Automatisch generierte Beschreibung">
            <a:extLst>
              <a:ext uri="{FF2B5EF4-FFF2-40B4-BE49-F238E27FC236}">
                <a16:creationId xmlns:a16="http://schemas.microsoft.com/office/drawing/2014/main" id="{85C226B2-715A-8095-A9E3-2ADBC46BED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4105" y="834887"/>
            <a:ext cx="5097934" cy="5070427"/>
          </a:xfrm>
          <a:prstGeom prst="rect">
            <a:avLst/>
          </a:prstGeom>
        </p:spPr>
      </p:pic>
    </p:spTree>
    <p:extLst>
      <p:ext uri="{BB962C8B-B14F-4D97-AF65-F5344CB8AC3E}">
        <p14:creationId xmlns:p14="http://schemas.microsoft.com/office/powerpoint/2010/main" val="396689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062D7-4DDC-B2C6-963C-1E8456D7A549}"/>
              </a:ext>
            </a:extLst>
          </p:cNvPr>
          <p:cNvSpPr>
            <a:spLocks noGrp="1"/>
          </p:cNvSpPr>
          <p:nvPr>
            <p:ph type="ctrTitle"/>
          </p:nvPr>
        </p:nvSpPr>
        <p:spPr/>
        <p:txBody>
          <a:bodyPr/>
          <a:lstStyle/>
          <a:p>
            <a:r>
              <a:rPr lang="de-DE" dirty="0"/>
              <a:t>Clean Architecture</a:t>
            </a:r>
          </a:p>
        </p:txBody>
      </p:sp>
      <p:sp>
        <p:nvSpPr>
          <p:cNvPr id="3" name="Untertitel 2">
            <a:extLst>
              <a:ext uri="{FF2B5EF4-FFF2-40B4-BE49-F238E27FC236}">
                <a16:creationId xmlns:a16="http://schemas.microsoft.com/office/drawing/2014/main" id="{D63E52FF-534F-5696-4EB0-0137A8AE70B8}"/>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89111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3DBD07C5-5070-A892-871A-193F9DDBC3C0}"/>
              </a:ext>
            </a:extLst>
          </p:cNvPr>
          <p:cNvSpPr txBox="1"/>
          <p:nvPr/>
        </p:nvSpPr>
        <p:spPr>
          <a:xfrm>
            <a:off x="4875267" y="78880"/>
            <a:ext cx="3705068" cy="646331"/>
          </a:xfrm>
          <a:prstGeom prst="rect">
            <a:avLst/>
          </a:prstGeom>
          <a:noFill/>
        </p:spPr>
        <p:txBody>
          <a:bodyPr wrap="square" rtlCol="0">
            <a:spAutoFit/>
          </a:bodyPr>
          <a:lstStyle/>
          <a:p>
            <a:r>
              <a:rPr lang="de-DE" dirty="0"/>
              <a:t>Was ist Clean Architecture?</a:t>
            </a:r>
          </a:p>
          <a:p>
            <a:endParaRPr lang="de-DE" b="1" dirty="0"/>
          </a:p>
        </p:txBody>
      </p:sp>
      <p:pic>
        <p:nvPicPr>
          <p:cNvPr id="9" name="Grafik 8">
            <a:extLst>
              <a:ext uri="{FF2B5EF4-FFF2-40B4-BE49-F238E27FC236}">
                <a16:creationId xmlns:a16="http://schemas.microsoft.com/office/drawing/2014/main" id="{45B80448-D679-0A03-13E3-E56A338FE615}"/>
              </a:ext>
            </a:extLst>
          </p:cNvPr>
          <p:cNvPicPr>
            <a:picLocks noChangeAspect="1"/>
          </p:cNvPicPr>
          <p:nvPr/>
        </p:nvPicPr>
        <p:blipFill>
          <a:blip r:embed="rId3"/>
          <a:stretch>
            <a:fillRect/>
          </a:stretch>
        </p:blipFill>
        <p:spPr>
          <a:xfrm>
            <a:off x="3384562" y="402045"/>
            <a:ext cx="5422876" cy="5410025"/>
          </a:xfrm>
          <a:prstGeom prst="rect">
            <a:avLst/>
          </a:prstGeom>
        </p:spPr>
      </p:pic>
    </p:spTree>
    <p:extLst>
      <p:ext uri="{BB962C8B-B14F-4D97-AF65-F5344CB8AC3E}">
        <p14:creationId xmlns:p14="http://schemas.microsoft.com/office/powerpoint/2010/main" val="411522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8ABF2488-D2DF-CC00-AF08-95C6ED8BC195}"/>
              </a:ext>
            </a:extLst>
          </p:cNvPr>
          <p:cNvPicPr>
            <a:picLocks noChangeAspect="1"/>
          </p:cNvPicPr>
          <p:nvPr/>
        </p:nvPicPr>
        <p:blipFill>
          <a:blip r:embed="rId2"/>
          <a:stretch>
            <a:fillRect/>
          </a:stretch>
        </p:blipFill>
        <p:spPr>
          <a:xfrm>
            <a:off x="215861" y="674576"/>
            <a:ext cx="5186881" cy="5076814"/>
          </a:xfrm>
          <a:prstGeom prst="rect">
            <a:avLst/>
          </a:prstGeom>
        </p:spPr>
      </p:pic>
      <p:pic>
        <p:nvPicPr>
          <p:cNvPr id="10" name="Grafik 9">
            <a:extLst>
              <a:ext uri="{FF2B5EF4-FFF2-40B4-BE49-F238E27FC236}">
                <a16:creationId xmlns:a16="http://schemas.microsoft.com/office/drawing/2014/main" id="{1C507C93-AA9B-9FEE-666F-A40F91422809}"/>
              </a:ext>
            </a:extLst>
          </p:cNvPr>
          <p:cNvPicPr>
            <a:picLocks noChangeAspect="1"/>
          </p:cNvPicPr>
          <p:nvPr/>
        </p:nvPicPr>
        <p:blipFill>
          <a:blip r:embed="rId3"/>
          <a:stretch>
            <a:fillRect/>
          </a:stretch>
        </p:blipFill>
        <p:spPr>
          <a:xfrm>
            <a:off x="6096000" y="919620"/>
            <a:ext cx="2484335" cy="3764606"/>
          </a:xfrm>
          <a:prstGeom prst="rect">
            <a:avLst/>
          </a:prstGeom>
        </p:spPr>
      </p:pic>
      <p:sp>
        <p:nvSpPr>
          <p:cNvPr id="11" name="Rechteck 10">
            <a:extLst>
              <a:ext uri="{FF2B5EF4-FFF2-40B4-BE49-F238E27FC236}">
                <a16:creationId xmlns:a16="http://schemas.microsoft.com/office/drawing/2014/main" id="{D37A0751-BB56-A421-CC9D-80E3E8E5DC80}"/>
              </a:ext>
            </a:extLst>
          </p:cNvPr>
          <p:cNvSpPr/>
          <p:nvPr/>
        </p:nvSpPr>
        <p:spPr>
          <a:xfrm>
            <a:off x="6258187" y="3212983"/>
            <a:ext cx="872195" cy="216017"/>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18F17EC4-B9BE-BA01-4915-E67F56491E7E}"/>
              </a:ext>
            </a:extLst>
          </p:cNvPr>
          <p:cNvSpPr/>
          <p:nvPr/>
        </p:nvSpPr>
        <p:spPr>
          <a:xfrm>
            <a:off x="6258186" y="1326859"/>
            <a:ext cx="872195" cy="216017"/>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7D475CA8-9BFA-340B-5945-14387D6CF7A7}"/>
              </a:ext>
            </a:extLst>
          </p:cNvPr>
          <p:cNvSpPr txBox="1"/>
          <p:nvPr/>
        </p:nvSpPr>
        <p:spPr>
          <a:xfrm>
            <a:off x="4875267" y="78880"/>
            <a:ext cx="3705068" cy="646331"/>
          </a:xfrm>
          <a:prstGeom prst="rect">
            <a:avLst/>
          </a:prstGeom>
          <a:noFill/>
        </p:spPr>
        <p:txBody>
          <a:bodyPr wrap="square" rtlCol="0">
            <a:spAutoFit/>
          </a:bodyPr>
          <a:lstStyle/>
          <a:p>
            <a:r>
              <a:rPr lang="de-DE" b="1" dirty="0" err="1"/>
              <a:t>Dependency</a:t>
            </a:r>
            <a:r>
              <a:rPr lang="de-DE" b="1" dirty="0"/>
              <a:t> Rule Positiv-Beispiel</a:t>
            </a:r>
          </a:p>
          <a:p>
            <a:pPr algn="ctr"/>
            <a:r>
              <a:rPr lang="de-DE" i="1" dirty="0" err="1"/>
              <a:t>PlayerWithCards</a:t>
            </a:r>
            <a:endParaRPr lang="de-DE" i="1" dirty="0"/>
          </a:p>
        </p:txBody>
      </p:sp>
    </p:spTree>
    <p:extLst>
      <p:ext uri="{BB962C8B-B14F-4D97-AF65-F5344CB8AC3E}">
        <p14:creationId xmlns:p14="http://schemas.microsoft.com/office/powerpoint/2010/main" val="109704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9E700AA-FBC5-A4D1-8E53-90A608337347}"/>
              </a:ext>
            </a:extLst>
          </p:cNvPr>
          <p:cNvPicPr>
            <a:picLocks noChangeAspect="1"/>
          </p:cNvPicPr>
          <p:nvPr/>
        </p:nvPicPr>
        <p:blipFill>
          <a:blip r:embed="rId2"/>
          <a:stretch>
            <a:fillRect/>
          </a:stretch>
        </p:blipFill>
        <p:spPr>
          <a:xfrm>
            <a:off x="1036683" y="735927"/>
            <a:ext cx="7806018" cy="2970379"/>
          </a:xfrm>
          <a:prstGeom prst="rect">
            <a:avLst/>
          </a:prstGeom>
        </p:spPr>
      </p:pic>
      <p:pic>
        <p:nvPicPr>
          <p:cNvPr id="10" name="Grafik 9">
            <a:extLst>
              <a:ext uri="{FF2B5EF4-FFF2-40B4-BE49-F238E27FC236}">
                <a16:creationId xmlns:a16="http://schemas.microsoft.com/office/drawing/2014/main" id="{1C507C93-AA9B-9FEE-666F-A40F91422809}"/>
              </a:ext>
            </a:extLst>
          </p:cNvPr>
          <p:cNvPicPr>
            <a:picLocks noChangeAspect="1"/>
          </p:cNvPicPr>
          <p:nvPr/>
        </p:nvPicPr>
        <p:blipFill>
          <a:blip r:embed="rId3"/>
          <a:stretch>
            <a:fillRect/>
          </a:stretch>
        </p:blipFill>
        <p:spPr>
          <a:xfrm>
            <a:off x="5630812" y="2672136"/>
            <a:ext cx="2484335" cy="3764606"/>
          </a:xfrm>
          <a:prstGeom prst="rect">
            <a:avLst/>
          </a:prstGeom>
        </p:spPr>
      </p:pic>
      <p:pic>
        <p:nvPicPr>
          <p:cNvPr id="8" name="Grafik 7">
            <a:extLst>
              <a:ext uri="{FF2B5EF4-FFF2-40B4-BE49-F238E27FC236}">
                <a16:creationId xmlns:a16="http://schemas.microsoft.com/office/drawing/2014/main" id="{BAE5750A-CC2F-119F-CD2B-CF561ADDFBFB}"/>
              </a:ext>
            </a:extLst>
          </p:cNvPr>
          <p:cNvPicPr>
            <a:picLocks noChangeAspect="1"/>
          </p:cNvPicPr>
          <p:nvPr/>
        </p:nvPicPr>
        <p:blipFill>
          <a:blip r:embed="rId4"/>
          <a:stretch>
            <a:fillRect/>
          </a:stretch>
        </p:blipFill>
        <p:spPr>
          <a:xfrm>
            <a:off x="8676018" y="2672136"/>
            <a:ext cx="2301439" cy="2316681"/>
          </a:xfrm>
          <a:prstGeom prst="rect">
            <a:avLst/>
          </a:prstGeom>
        </p:spPr>
      </p:pic>
      <p:sp>
        <p:nvSpPr>
          <p:cNvPr id="14" name="Rechteck 13">
            <a:extLst>
              <a:ext uri="{FF2B5EF4-FFF2-40B4-BE49-F238E27FC236}">
                <a16:creationId xmlns:a16="http://schemas.microsoft.com/office/drawing/2014/main" id="{CE70E057-FFF0-F158-59F2-A5AE9270FF57}"/>
              </a:ext>
            </a:extLst>
          </p:cNvPr>
          <p:cNvSpPr/>
          <p:nvPr/>
        </p:nvSpPr>
        <p:spPr>
          <a:xfrm>
            <a:off x="5796272" y="4345758"/>
            <a:ext cx="1113575" cy="397920"/>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93804CA1-3641-EBCB-911B-59ABBCC5DF26}"/>
              </a:ext>
            </a:extLst>
          </p:cNvPr>
          <p:cNvSpPr/>
          <p:nvPr/>
        </p:nvSpPr>
        <p:spPr>
          <a:xfrm>
            <a:off x="8842701" y="3706306"/>
            <a:ext cx="2016977" cy="234098"/>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C416776F-AB50-D20F-B058-700DEA8EF393}"/>
              </a:ext>
            </a:extLst>
          </p:cNvPr>
          <p:cNvSpPr/>
          <p:nvPr/>
        </p:nvSpPr>
        <p:spPr>
          <a:xfrm>
            <a:off x="8818248" y="4345758"/>
            <a:ext cx="2016977" cy="397920"/>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EC05DFA8-01C5-E16B-997E-D7F3194087B5}"/>
              </a:ext>
            </a:extLst>
          </p:cNvPr>
          <p:cNvSpPr txBox="1"/>
          <p:nvPr/>
        </p:nvSpPr>
        <p:spPr>
          <a:xfrm>
            <a:off x="4875267" y="78880"/>
            <a:ext cx="3705068" cy="923330"/>
          </a:xfrm>
          <a:prstGeom prst="rect">
            <a:avLst/>
          </a:prstGeom>
          <a:noFill/>
        </p:spPr>
        <p:txBody>
          <a:bodyPr wrap="square" rtlCol="0">
            <a:spAutoFit/>
          </a:bodyPr>
          <a:lstStyle/>
          <a:p>
            <a:r>
              <a:rPr lang="de-DE" b="1" dirty="0" err="1"/>
              <a:t>Dependency</a:t>
            </a:r>
            <a:r>
              <a:rPr lang="de-DE" b="1" dirty="0"/>
              <a:t> Rule Positiv-Beispiel</a:t>
            </a:r>
          </a:p>
          <a:p>
            <a:pPr algn="ctr"/>
            <a:r>
              <a:rPr lang="de-DE" i="1" dirty="0" err="1"/>
              <a:t>PlayerWithCards</a:t>
            </a:r>
            <a:endParaRPr lang="de-DE" i="1" dirty="0"/>
          </a:p>
          <a:p>
            <a:endParaRPr lang="de-DE" b="1" dirty="0"/>
          </a:p>
        </p:txBody>
      </p:sp>
    </p:spTree>
    <p:extLst>
      <p:ext uri="{BB962C8B-B14F-4D97-AF65-F5344CB8AC3E}">
        <p14:creationId xmlns:p14="http://schemas.microsoft.com/office/powerpoint/2010/main" val="185817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feld 20">
            <a:extLst>
              <a:ext uri="{FF2B5EF4-FFF2-40B4-BE49-F238E27FC236}">
                <a16:creationId xmlns:a16="http://schemas.microsoft.com/office/drawing/2014/main" id="{EC05DFA8-01C5-E16B-997E-D7F3194087B5}"/>
              </a:ext>
            </a:extLst>
          </p:cNvPr>
          <p:cNvSpPr txBox="1"/>
          <p:nvPr/>
        </p:nvSpPr>
        <p:spPr>
          <a:xfrm>
            <a:off x="4875267" y="78880"/>
            <a:ext cx="3705068" cy="646331"/>
          </a:xfrm>
          <a:prstGeom prst="rect">
            <a:avLst/>
          </a:prstGeom>
          <a:noFill/>
        </p:spPr>
        <p:txBody>
          <a:bodyPr wrap="square" rtlCol="0">
            <a:spAutoFit/>
          </a:bodyPr>
          <a:lstStyle/>
          <a:p>
            <a:r>
              <a:rPr lang="de-DE" b="1" dirty="0" err="1"/>
              <a:t>Dependency</a:t>
            </a:r>
            <a:r>
              <a:rPr lang="de-DE" b="1" dirty="0"/>
              <a:t> Rule Negativ-Beispiel</a:t>
            </a:r>
          </a:p>
          <a:p>
            <a:pPr algn="ctr"/>
            <a:r>
              <a:rPr lang="de-DE" i="1" dirty="0" err="1"/>
              <a:t>MainMenuManager</a:t>
            </a:r>
            <a:endParaRPr lang="de-DE" i="1" dirty="0"/>
          </a:p>
        </p:txBody>
      </p:sp>
      <p:pic>
        <p:nvPicPr>
          <p:cNvPr id="4" name="Grafik 3">
            <a:extLst>
              <a:ext uri="{FF2B5EF4-FFF2-40B4-BE49-F238E27FC236}">
                <a16:creationId xmlns:a16="http://schemas.microsoft.com/office/drawing/2014/main" id="{D66D0133-F361-85E5-642D-1FE5A710E706}"/>
              </a:ext>
            </a:extLst>
          </p:cNvPr>
          <p:cNvPicPr>
            <a:picLocks noChangeAspect="1"/>
          </p:cNvPicPr>
          <p:nvPr/>
        </p:nvPicPr>
        <p:blipFill>
          <a:blip r:embed="rId2"/>
          <a:stretch>
            <a:fillRect/>
          </a:stretch>
        </p:blipFill>
        <p:spPr>
          <a:xfrm>
            <a:off x="1847482" y="719855"/>
            <a:ext cx="8497036" cy="5418290"/>
          </a:xfrm>
          <a:prstGeom prst="rect">
            <a:avLst/>
          </a:prstGeom>
        </p:spPr>
      </p:pic>
      <p:sp>
        <p:nvSpPr>
          <p:cNvPr id="5" name="Rechteck 4">
            <a:extLst>
              <a:ext uri="{FF2B5EF4-FFF2-40B4-BE49-F238E27FC236}">
                <a16:creationId xmlns:a16="http://schemas.microsoft.com/office/drawing/2014/main" id="{A6A80EDE-E31C-DB0B-BBBA-D7A02CFB623B}"/>
              </a:ext>
            </a:extLst>
          </p:cNvPr>
          <p:cNvSpPr/>
          <p:nvPr/>
        </p:nvSpPr>
        <p:spPr>
          <a:xfrm>
            <a:off x="5627802" y="2172749"/>
            <a:ext cx="2534686" cy="372488"/>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5121E60C-9786-98F8-2237-4765B6A62342}"/>
              </a:ext>
            </a:extLst>
          </p:cNvPr>
          <p:cNvSpPr/>
          <p:nvPr/>
        </p:nvSpPr>
        <p:spPr>
          <a:xfrm>
            <a:off x="2072081" y="4261607"/>
            <a:ext cx="1812022" cy="864066"/>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5341153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Breitbild</PresentationFormat>
  <Paragraphs>151</Paragraphs>
  <Slides>48</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48</vt:i4>
      </vt:variant>
    </vt:vector>
  </HeadingPairs>
  <TitlesOfParts>
    <vt:vector size="55" baseType="lpstr">
      <vt:lpstr>Arial</vt:lpstr>
      <vt:lpstr>Arial Unicode MS</vt:lpstr>
      <vt:lpstr>Calibri</vt:lpstr>
      <vt:lpstr>Calibri Light</vt:lpstr>
      <vt:lpstr>Liberation Serif</vt:lpstr>
      <vt:lpstr>Segoe UI</vt:lpstr>
      <vt:lpstr>Office</vt:lpstr>
      <vt:lpstr>PowerPoint-Präsentation</vt:lpstr>
      <vt:lpstr>Einführung</vt:lpstr>
      <vt:lpstr>PowerPoint-Präsentation</vt:lpstr>
      <vt:lpstr>PowerPoint-Präsentation</vt:lpstr>
      <vt:lpstr>Clean Architecture</vt:lpstr>
      <vt:lpstr>PowerPoint-Präsentation</vt:lpstr>
      <vt:lpstr>PowerPoint-Präsentation</vt:lpstr>
      <vt:lpstr>PowerPoint-Präsentation</vt:lpstr>
      <vt:lpstr>PowerPoint-Präsentation</vt:lpstr>
      <vt:lpstr>PowerPoint-Präsentation</vt:lpstr>
      <vt:lpstr>PowerPoint-Präsentation</vt:lpstr>
      <vt:lpstr>SOLID</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Weitere Prinzipien</vt:lpstr>
      <vt:lpstr>PowerPoint-Präsentation</vt:lpstr>
      <vt:lpstr>PowerPoint-Präsentation</vt:lpstr>
      <vt:lpstr>PowerPoint-Präsentation</vt:lpstr>
      <vt:lpstr>Unit Tests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Domain Driven Design</vt:lpstr>
      <vt:lpstr>PowerPoint-Präsentation</vt:lpstr>
      <vt:lpstr>PowerPoint-Präsentation</vt:lpstr>
      <vt:lpstr>PowerPoint-Präsentation</vt:lpstr>
      <vt:lpstr>PowerPoint-Präsentation</vt:lpstr>
      <vt:lpstr>PowerPoint-Präsentation</vt:lpstr>
      <vt:lpstr>Refactoring</vt:lpstr>
      <vt:lpstr>PowerPoint-Präsentation</vt:lpstr>
      <vt:lpstr>PowerPoint-Präsentation</vt:lpstr>
      <vt:lpstr>PowerPoint-Präsentation</vt:lpstr>
      <vt:lpstr>PowerPoint-Präsentation</vt:lpstr>
      <vt:lpstr>Entwurfsmuster</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Zielke, Willi</dc:creator>
  <cp:lastModifiedBy>Zielke, Willi</cp:lastModifiedBy>
  <cp:revision>36</cp:revision>
  <dcterms:created xsi:type="dcterms:W3CDTF">2024-06-06T17:10:29Z</dcterms:created>
  <dcterms:modified xsi:type="dcterms:W3CDTF">2024-08-14T07:05:07Z</dcterms:modified>
</cp:coreProperties>
</file>