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6"/>
  </p:notesMasterIdLst>
  <p:sldIdLst>
    <p:sldId id="256" r:id="rId2"/>
    <p:sldId id="257" r:id="rId3"/>
    <p:sldId id="260" r:id="rId4"/>
    <p:sldId id="262"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0" autoAdjust="0"/>
    <p:restoredTop sz="82424" autoAdjust="0"/>
  </p:normalViewPr>
  <p:slideViewPr>
    <p:cSldViewPr snapToGrid="0">
      <p:cViewPr varScale="1">
        <p:scale>
          <a:sx n="79" d="100"/>
          <a:sy n="79" d="100"/>
        </p:scale>
        <p:origin x="110"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A9E16B-E46D-4B59-A048-107C5385550A}" type="datetimeFigureOut">
              <a:rPr lang="de-DE" smtClean="0"/>
              <a:t>13.06.2023</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4169B23-865D-4978-9EE1-45B7B3BCAFA2}" type="slidenum">
              <a:rPr lang="de-DE" smtClean="0"/>
              <a:t>‹Nr.›</a:t>
            </a:fld>
            <a:endParaRPr lang="de-DE"/>
          </a:p>
        </p:txBody>
      </p:sp>
    </p:spTree>
    <p:extLst>
      <p:ext uri="{BB962C8B-B14F-4D97-AF65-F5344CB8AC3E}">
        <p14:creationId xmlns:p14="http://schemas.microsoft.com/office/powerpoint/2010/main" val="21378355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0" i="0" dirty="0" err="1">
                <a:solidFill>
                  <a:srgbClr val="D1D5DB"/>
                </a:solidFill>
                <a:effectLst/>
                <a:latin typeface="Söhne"/>
              </a:rPr>
              <a:t>Firebase</a:t>
            </a:r>
            <a:r>
              <a:rPr lang="de-DE" b="0" i="0" dirty="0">
                <a:solidFill>
                  <a:srgbClr val="D1D5DB"/>
                </a:solidFill>
                <a:effectLst/>
                <a:latin typeface="Söhne"/>
              </a:rPr>
              <a:t> ist eine Plattform von Google, die Entwicklern eine einfache Möglichkeit bietet, mobile und Webanwendungen zu entwickeln. Es bietet verschiedene Dienste wie Echtzeit-Datenbank, Authentifizierung, Hosting, Speicherung von Dateien und mehr. Mit </a:t>
            </a:r>
            <a:r>
              <a:rPr lang="de-DE" b="0" i="0" dirty="0" err="1">
                <a:solidFill>
                  <a:srgbClr val="D1D5DB"/>
                </a:solidFill>
                <a:effectLst/>
                <a:latin typeface="Söhne"/>
              </a:rPr>
              <a:t>Firebase</a:t>
            </a:r>
            <a:r>
              <a:rPr lang="de-DE" b="0" i="0" dirty="0">
                <a:solidFill>
                  <a:srgbClr val="D1D5DB"/>
                </a:solidFill>
                <a:effectLst/>
                <a:latin typeface="Söhne"/>
              </a:rPr>
              <a:t> können Entwickler schnell und unkompliziert Funktionen in ihre Anwendungen integrieren, ohne sich um die Verwaltung der Infrastruktur kümmern zu müssen. Es ist eine mächtige Lösung, die Entwicklern hilft, ihre Anwendungen effizienter zu entwickeln und den Benutzern eine reibungslose Erfahrung zu bieten.</a:t>
            </a:r>
            <a:endParaRPr lang="de-DE" dirty="0"/>
          </a:p>
        </p:txBody>
      </p:sp>
      <p:sp>
        <p:nvSpPr>
          <p:cNvPr id="4" name="Foliennummernplatzhalter 3"/>
          <p:cNvSpPr>
            <a:spLocks noGrp="1"/>
          </p:cNvSpPr>
          <p:nvPr>
            <p:ph type="sldNum" sz="quarter" idx="5"/>
          </p:nvPr>
        </p:nvSpPr>
        <p:spPr/>
        <p:txBody>
          <a:bodyPr/>
          <a:lstStyle/>
          <a:p>
            <a:fld id="{B4169B23-865D-4978-9EE1-45B7B3BCAFA2}" type="slidenum">
              <a:rPr lang="de-DE" smtClean="0"/>
              <a:t>2</a:t>
            </a:fld>
            <a:endParaRPr lang="de-DE"/>
          </a:p>
        </p:txBody>
      </p:sp>
    </p:spTree>
    <p:extLst>
      <p:ext uri="{BB962C8B-B14F-4D97-AF65-F5344CB8AC3E}">
        <p14:creationId xmlns:p14="http://schemas.microsoft.com/office/powerpoint/2010/main" val="8556439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a:spcBef>
                <a:spcPts val="0"/>
              </a:spcBef>
              <a:spcAft>
                <a:spcPts val="0"/>
              </a:spcAft>
            </a:pPr>
            <a:r>
              <a:rPr lang="de-DE" sz="1800" dirty="0">
                <a:effectLst/>
                <a:latin typeface="Calibri" panose="020F0502020204030204" pitchFamily="34" charset="0"/>
              </a:rPr>
              <a:t>Authentifizierung und Nutzerverwaltung: Mit </a:t>
            </a:r>
            <a:r>
              <a:rPr lang="de-DE" sz="1800" dirty="0" err="1">
                <a:effectLst/>
                <a:latin typeface="Calibri" panose="020F0502020204030204" pitchFamily="34" charset="0"/>
              </a:rPr>
              <a:t>Firebase</a:t>
            </a:r>
            <a:r>
              <a:rPr lang="de-DE" sz="1800" dirty="0">
                <a:effectLst/>
                <a:latin typeface="Calibri" panose="020F0502020204030204" pitchFamily="34" charset="0"/>
              </a:rPr>
              <a:t> kannst du Benutzer einfach authentifizieren und Berechtigungen für bestimmte Bereiche deiner Anwendung festlegen. Dadurch wird die Sicherheit und der Datenschutz gewährleistet.</a:t>
            </a:r>
          </a:p>
          <a:p>
            <a:pPr marL="0" marR="0">
              <a:spcBef>
                <a:spcPts val="0"/>
              </a:spcBef>
              <a:spcAft>
                <a:spcPts val="0"/>
              </a:spcAft>
            </a:pPr>
            <a:r>
              <a:rPr lang="de-DE" sz="1800" dirty="0">
                <a:effectLst/>
                <a:latin typeface="Calibri" panose="020F0502020204030204" pitchFamily="34" charset="0"/>
              </a:rPr>
              <a:t> </a:t>
            </a:r>
          </a:p>
          <a:p>
            <a:pPr marL="0" marR="0">
              <a:spcBef>
                <a:spcPts val="0"/>
              </a:spcBef>
              <a:spcAft>
                <a:spcPts val="0"/>
              </a:spcAft>
            </a:pPr>
            <a:r>
              <a:rPr lang="de-DE" sz="1800" dirty="0">
                <a:effectLst/>
                <a:latin typeface="Calibri" panose="020F0502020204030204" pitchFamily="34" charset="0"/>
              </a:rPr>
              <a:t>Echtzeitdatenbank: </a:t>
            </a:r>
            <a:r>
              <a:rPr lang="de-DE" sz="1800" dirty="0" err="1">
                <a:effectLst/>
                <a:latin typeface="Calibri" panose="020F0502020204030204" pitchFamily="34" charset="0"/>
              </a:rPr>
              <a:t>Firebase</a:t>
            </a:r>
            <a:r>
              <a:rPr lang="de-DE" sz="1800" dirty="0">
                <a:effectLst/>
                <a:latin typeface="Calibri" panose="020F0502020204030204" pitchFamily="34" charset="0"/>
              </a:rPr>
              <a:t> bietet eine Echtzeitdatenbank, die es ermöglicht, Daten in Echtzeit zwischen den Clients zu synchronisieren. Das ist besonders nützlich für Anwendungen wie Chat-Apps oder kollaborative Tools, die sofortige Aktualisierungen erfordern.</a:t>
            </a:r>
          </a:p>
          <a:p>
            <a:pPr marL="0" marR="0">
              <a:spcBef>
                <a:spcPts val="0"/>
              </a:spcBef>
              <a:spcAft>
                <a:spcPts val="0"/>
              </a:spcAft>
            </a:pPr>
            <a:r>
              <a:rPr lang="de-DE" sz="1800" dirty="0">
                <a:effectLst/>
                <a:latin typeface="Calibri" panose="020F0502020204030204" pitchFamily="34" charset="0"/>
              </a:rPr>
              <a:t> </a:t>
            </a:r>
          </a:p>
          <a:p>
            <a:pPr marL="0" marR="0">
              <a:spcBef>
                <a:spcPts val="0"/>
              </a:spcBef>
              <a:spcAft>
                <a:spcPts val="0"/>
              </a:spcAft>
            </a:pPr>
            <a:r>
              <a:rPr lang="de-DE" sz="1800" dirty="0">
                <a:effectLst/>
                <a:latin typeface="Calibri" panose="020F0502020204030204" pitchFamily="34" charset="0"/>
              </a:rPr>
              <a:t>Cloud </a:t>
            </a:r>
            <a:r>
              <a:rPr lang="de-DE" sz="1800" dirty="0" err="1">
                <a:effectLst/>
                <a:latin typeface="Calibri" panose="020F0502020204030204" pitchFamily="34" charset="0"/>
              </a:rPr>
              <a:t>Firestore</a:t>
            </a:r>
            <a:r>
              <a:rPr lang="de-DE" sz="1800" dirty="0">
                <a:effectLst/>
                <a:latin typeface="Calibri" panose="020F0502020204030204" pitchFamily="34" charset="0"/>
              </a:rPr>
              <a:t>: </a:t>
            </a:r>
            <a:r>
              <a:rPr lang="de-DE" sz="1800" dirty="0" err="1">
                <a:effectLst/>
                <a:latin typeface="Calibri" panose="020F0502020204030204" pitchFamily="34" charset="0"/>
              </a:rPr>
              <a:t>Firestore</a:t>
            </a:r>
            <a:r>
              <a:rPr lang="de-DE" sz="1800" dirty="0">
                <a:effectLst/>
                <a:latin typeface="Calibri" panose="020F0502020204030204" pitchFamily="34" charset="0"/>
              </a:rPr>
              <a:t> ist eine leistungsfähige Datenbank, mit der Entwickler große Mengen strukturierter Daten speichern, abfragen und synchronisieren können. Dies ist besonders für Anwendungen hilfreich, die häufige Datenaktualisierungen benötigen.</a:t>
            </a:r>
          </a:p>
          <a:p>
            <a:pPr marL="0" marR="0">
              <a:spcBef>
                <a:spcPts val="0"/>
              </a:spcBef>
              <a:spcAft>
                <a:spcPts val="0"/>
              </a:spcAft>
            </a:pPr>
            <a:r>
              <a:rPr lang="de-DE" sz="1800" dirty="0">
                <a:effectLst/>
                <a:latin typeface="Calibri" panose="020F0502020204030204" pitchFamily="34" charset="0"/>
              </a:rPr>
              <a:t> </a:t>
            </a:r>
          </a:p>
          <a:p>
            <a:pPr marL="0" marR="0">
              <a:spcBef>
                <a:spcPts val="0"/>
              </a:spcBef>
              <a:spcAft>
                <a:spcPts val="0"/>
              </a:spcAft>
            </a:pPr>
            <a:r>
              <a:rPr lang="de-DE" sz="1800" dirty="0">
                <a:effectLst/>
                <a:latin typeface="Calibri" panose="020F0502020204030204" pitchFamily="34" charset="0"/>
              </a:rPr>
              <a:t>Hosting: </a:t>
            </a:r>
            <a:r>
              <a:rPr lang="de-DE" sz="1800" dirty="0" err="1">
                <a:effectLst/>
                <a:latin typeface="Calibri" panose="020F0502020204030204" pitchFamily="34" charset="0"/>
              </a:rPr>
              <a:t>Firebase</a:t>
            </a:r>
            <a:r>
              <a:rPr lang="de-DE" sz="1800" dirty="0">
                <a:effectLst/>
                <a:latin typeface="Calibri" panose="020F0502020204030204" pitchFamily="34" charset="0"/>
              </a:rPr>
              <a:t> Hosting bietet eine einfache Möglichkeit, Webanwendungen und statische Inhalte zu hosten. Entwickler können ihre Websites schnell und sicher bereitstellen und von Funktionen wie automatischen SSL-Zertifikaten und einem globalen Content </a:t>
            </a:r>
            <a:r>
              <a:rPr lang="de-DE" sz="1800" dirty="0" err="1">
                <a:effectLst/>
                <a:latin typeface="Calibri" panose="020F0502020204030204" pitchFamily="34" charset="0"/>
              </a:rPr>
              <a:t>Delivery</a:t>
            </a:r>
            <a:r>
              <a:rPr lang="de-DE" sz="1800" dirty="0">
                <a:effectLst/>
                <a:latin typeface="Calibri" panose="020F0502020204030204" pitchFamily="34" charset="0"/>
              </a:rPr>
              <a:t> Network (CDN) profitieren.</a:t>
            </a:r>
          </a:p>
          <a:p>
            <a:pPr marL="0" marR="0">
              <a:spcBef>
                <a:spcPts val="0"/>
              </a:spcBef>
              <a:spcAft>
                <a:spcPts val="0"/>
              </a:spcAft>
            </a:pPr>
            <a:r>
              <a:rPr lang="de-DE" sz="1800" dirty="0">
                <a:effectLst/>
                <a:latin typeface="Calibri" panose="020F0502020204030204" pitchFamily="34" charset="0"/>
              </a:rPr>
              <a:t>CDN: (Wenn ein Benutzer auf eine Website oder Anwendung zugreift, werden die statischen Ressourcen wie Bilder, CSS-Dateien oder JavaScript-Dateien normalerweise von einem zentralen Server abgerufen. Bei einem CDN werden diese statischen Ressourcen jedoch auf mehrere Server in verschiedenen geografischen Standorten verteilt.)</a:t>
            </a:r>
          </a:p>
          <a:p>
            <a:pPr marL="0" marR="0">
              <a:spcBef>
                <a:spcPts val="0"/>
              </a:spcBef>
              <a:spcAft>
                <a:spcPts val="0"/>
              </a:spcAft>
            </a:pPr>
            <a:r>
              <a:rPr lang="de-DE" sz="1800" dirty="0">
                <a:effectLst/>
                <a:latin typeface="Calibri" panose="020F0502020204030204" pitchFamily="34" charset="0"/>
              </a:rPr>
              <a:t>  </a:t>
            </a:r>
          </a:p>
          <a:p>
            <a:pPr marL="0" marR="0">
              <a:spcBef>
                <a:spcPts val="0"/>
              </a:spcBef>
              <a:spcAft>
                <a:spcPts val="0"/>
              </a:spcAft>
            </a:pPr>
            <a:r>
              <a:rPr lang="de-DE" sz="1800" dirty="0">
                <a:effectLst/>
                <a:latin typeface="Calibri" panose="020F0502020204030204" pitchFamily="34" charset="0"/>
              </a:rPr>
              <a:t> </a:t>
            </a:r>
          </a:p>
          <a:p>
            <a:pPr marL="0" marR="0">
              <a:spcBef>
                <a:spcPts val="0"/>
              </a:spcBef>
              <a:spcAft>
                <a:spcPts val="0"/>
              </a:spcAft>
            </a:pPr>
            <a:r>
              <a:rPr lang="de-DE" sz="1800" dirty="0">
                <a:effectLst/>
                <a:latin typeface="Calibri" panose="020F0502020204030204" pitchFamily="34" charset="0"/>
              </a:rPr>
              <a:t>Cloud </a:t>
            </a:r>
            <a:r>
              <a:rPr lang="de-DE" sz="1800" dirty="0" err="1">
                <a:effectLst/>
                <a:latin typeface="Calibri" panose="020F0502020204030204" pitchFamily="34" charset="0"/>
              </a:rPr>
              <a:t>Functions</a:t>
            </a:r>
            <a:r>
              <a:rPr lang="de-DE" sz="1800" dirty="0">
                <a:effectLst/>
                <a:latin typeface="Calibri" panose="020F0502020204030204" pitchFamily="34" charset="0"/>
              </a:rPr>
              <a:t>: Mit </a:t>
            </a:r>
            <a:r>
              <a:rPr lang="de-DE" sz="1800" dirty="0" err="1">
                <a:effectLst/>
                <a:latin typeface="Calibri" panose="020F0502020204030204" pitchFamily="34" charset="0"/>
              </a:rPr>
              <a:t>Firebase</a:t>
            </a:r>
            <a:r>
              <a:rPr lang="de-DE" sz="1800" dirty="0">
                <a:effectLst/>
                <a:latin typeface="Calibri" panose="020F0502020204030204" pitchFamily="34" charset="0"/>
              </a:rPr>
              <a:t> Cloud </a:t>
            </a:r>
            <a:r>
              <a:rPr lang="de-DE" sz="1800" dirty="0" err="1">
                <a:effectLst/>
                <a:latin typeface="Calibri" panose="020F0502020204030204" pitchFamily="34" charset="0"/>
              </a:rPr>
              <a:t>Functions</a:t>
            </a:r>
            <a:r>
              <a:rPr lang="de-DE" sz="1800" dirty="0">
                <a:effectLst/>
                <a:latin typeface="Calibri" panose="020F0502020204030204" pitchFamily="34" charset="0"/>
              </a:rPr>
              <a:t> kannst du serverlose Funktionen erstellen, die automatisch auf Ereignisse in </a:t>
            </a:r>
            <a:r>
              <a:rPr lang="de-DE" sz="1800" dirty="0" err="1">
                <a:effectLst/>
                <a:latin typeface="Calibri" panose="020F0502020204030204" pitchFamily="34" charset="0"/>
              </a:rPr>
              <a:t>Firebase</a:t>
            </a:r>
            <a:r>
              <a:rPr lang="de-DE" sz="1800" dirty="0">
                <a:effectLst/>
                <a:latin typeface="Calibri" panose="020F0502020204030204" pitchFamily="34" charset="0"/>
              </a:rPr>
              <a:t> reagieren. Sie ermöglichen dir, serverseitige Logik auszuführen und deine App anzupassen, ohne dich um Servermanagement kümmern zu müssen.</a:t>
            </a:r>
          </a:p>
          <a:p>
            <a:pPr marL="0" marR="0">
              <a:spcBef>
                <a:spcPts val="0"/>
              </a:spcBef>
              <a:spcAft>
                <a:spcPts val="0"/>
              </a:spcAft>
            </a:pPr>
            <a:r>
              <a:rPr lang="de-DE" sz="1800" dirty="0">
                <a:effectLst/>
                <a:latin typeface="Calibri" panose="020F0502020204030204" pitchFamily="34" charset="0"/>
              </a:rPr>
              <a:t> </a:t>
            </a:r>
          </a:p>
          <a:p>
            <a:pPr marL="0" marR="0">
              <a:spcBef>
                <a:spcPts val="0"/>
              </a:spcBef>
              <a:spcAft>
                <a:spcPts val="0"/>
              </a:spcAft>
            </a:pPr>
            <a:r>
              <a:rPr lang="de-DE" sz="1800" dirty="0">
                <a:effectLst/>
                <a:latin typeface="Calibri" panose="020F0502020204030204" pitchFamily="34" charset="0"/>
              </a:rPr>
              <a:t>Ja es gibt noch vieles mehr wie zum Beispiel</a:t>
            </a:r>
          </a:p>
          <a:p>
            <a:pPr marL="0" marR="0">
              <a:spcBef>
                <a:spcPts val="0"/>
              </a:spcBef>
              <a:spcAft>
                <a:spcPts val="0"/>
              </a:spcAft>
            </a:pPr>
            <a:r>
              <a:rPr lang="de-DE" sz="1800" dirty="0">
                <a:effectLst/>
                <a:latin typeface="Calibri" panose="020F0502020204030204" pitchFamily="34" charset="0"/>
              </a:rPr>
              <a:t>Cloud Messaging: Mit </a:t>
            </a:r>
            <a:r>
              <a:rPr lang="de-DE" sz="1800" dirty="0" err="1">
                <a:effectLst/>
                <a:latin typeface="Calibri" panose="020F0502020204030204" pitchFamily="34" charset="0"/>
              </a:rPr>
              <a:t>Firebase</a:t>
            </a:r>
            <a:r>
              <a:rPr lang="de-DE" sz="1800" dirty="0">
                <a:effectLst/>
                <a:latin typeface="Calibri" panose="020F0502020204030204" pitchFamily="34" charset="0"/>
              </a:rPr>
              <a:t> Cloud Messaging kannst du Push-Benachrichtigungen an mobile und Web-Apps senden. Dies ermöglicht es Entwicklern, gezielte Benachrichtigungen zu versenden, um Benutzer zu reaktivieren, das Engagement zu fördern oder wichtige Informationen bereitzustellen. </a:t>
            </a:r>
          </a:p>
          <a:p>
            <a:pPr marL="0" marR="0">
              <a:spcBef>
                <a:spcPts val="0"/>
              </a:spcBef>
              <a:spcAft>
                <a:spcPts val="0"/>
              </a:spcAft>
            </a:pPr>
            <a:r>
              <a:rPr lang="de-DE" sz="1800" dirty="0">
                <a:effectLst/>
                <a:latin typeface="Calibri" panose="020F0502020204030204" pitchFamily="34" charset="0"/>
              </a:rPr>
              <a:t> </a:t>
            </a:r>
          </a:p>
          <a:p>
            <a:pPr marL="0" marR="0">
              <a:spcBef>
                <a:spcPts val="0"/>
              </a:spcBef>
              <a:spcAft>
                <a:spcPts val="0"/>
              </a:spcAft>
            </a:pPr>
            <a:r>
              <a:rPr lang="de-DE" sz="1800" dirty="0">
                <a:effectLst/>
                <a:latin typeface="Calibri" panose="020F0502020204030204" pitchFamily="34" charset="0"/>
              </a:rPr>
              <a:t>Das waren jetzt eigentlich viele wichtige </a:t>
            </a:r>
            <a:r>
              <a:rPr lang="de-DE" sz="1800" dirty="0" err="1">
                <a:effectLst/>
                <a:latin typeface="Calibri" panose="020F0502020204030204" pitchFamily="34" charset="0"/>
              </a:rPr>
              <a:t>features</a:t>
            </a:r>
            <a:r>
              <a:rPr lang="de-DE" sz="1800" dirty="0">
                <a:effectLst/>
                <a:latin typeface="Calibri" panose="020F0502020204030204" pitchFamily="34" charset="0"/>
              </a:rPr>
              <a:t>, aber es gibt noch vieles mehr wie Analytics und Werbung und </a:t>
            </a:r>
            <a:r>
              <a:rPr lang="de-DE" sz="1800" dirty="0" err="1">
                <a:effectLst/>
                <a:latin typeface="Calibri" panose="020F0502020204030204" pitchFamily="34" charset="0"/>
              </a:rPr>
              <a:t>und</a:t>
            </a:r>
            <a:r>
              <a:rPr lang="de-DE" sz="1800" dirty="0">
                <a:effectLst/>
                <a:latin typeface="Calibri" panose="020F0502020204030204" pitchFamily="34" charset="0"/>
              </a:rPr>
              <a:t> </a:t>
            </a:r>
            <a:r>
              <a:rPr lang="de-DE" sz="1800" dirty="0" err="1">
                <a:effectLst/>
                <a:latin typeface="Calibri" panose="020F0502020204030204" pitchFamily="34" charset="0"/>
              </a:rPr>
              <a:t>und</a:t>
            </a:r>
            <a:r>
              <a:rPr lang="de-DE" sz="1800" dirty="0">
                <a:effectLst/>
                <a:latin typeface="Calibri" panose="020F0502020204030204" pitchFamily="34" charset="0"/>
              </a:rPr>
              <a:t>…</a:t>
            </a:r>
          </a:p>
          <a:p>
            <a:endParaRPr lang="de-DE" dirty="0"/>
          </a:p>
        </p:txBody>
      </p:sp>
      <p:sp>
        <p:nvSpPr>
          <p:cNvPr id="4" name="Foliennummernplatzhalter 3"/>
          <p:cNvSpPr>
            <a:spLocks noGrp="1"/>
          </p:cNvSpPr>
          <p:nvPr>
            <p:ph type="sldNum" sz="quarter" idx="5"/>
          </p:nvPr>
        </p:nvSpPr>
        <p:spPr/>
        <p:txBody>
          <a:bodyPr/>
          <a:lstStyle/>
          <a:p>
            <a:fld id="{B4169B23-865D-4978-9EE1-45B7B3BCAFA2}" type="slidenum">
              <a:rPr lang="de-DE" smtClean="0"/>
              <a:t>3</a:t>
            </a:fld>
            <a:endParaRPr lang="de-DE"/>
          </a:p>
        </p:txBody>
      </p:sp>
    </p:spTree>
    <p:extLst>
      <p:ext uri="{BB962C8B-B14F-4D97-AF65-F5344CB8AC3E}">
        <p14:creationId xmlns:p14="http://schemas.microsoft.com/office/powerpoint/2010/main" val="5812768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See in </a:t>
            </a:r>
            <a:r>
              <a:rPr lang="de-DE" dirty="0" err="1"/>
              <a:t>the</a:t>
            </a:r>
            <a:r>
              <a:rPr lang="de-DE" dirty="0"/>
              <a:t> README.md </a:t>
            </a:r>
            <a:r>
              <a:rPr lang="de-DE" dirty="0" err="1"/>
              <a:t>for</a:t>
            </a:r>
            <a:r>
              <a:rPr lang="de-DE" dirty="0"/>
              <a:t> </a:t>
            </a:r>
            <a:r>
              <a:rPr lang="de-DE" dirty="0" err="1"/>
              <a:t>more</a:t>
            </a:r>
            <a:r>
              <a:rPr lang="de-DE" dirty="0"/>
              <a:t> </a:t>
            </a:r>
            <a:r>
              <a:rPr lang="de-DE" dirty="0" err="1"/>
              <a:t>information</a:t>
            </a:r>
            <a:r>
              <a:rPr lang="de-DE" dirty="0"/>
              <a:t>.</a:t>
            </a:r>
          </a:p>
        </p:txBody>
      </p:sp>
      <p:sp>
        <p:nvSpPr>
          <p:cNvPr id="4" name="Foliennummernplatzhalter 3"/>
          <p:cNvSpPr>
            <a:spLocks noGrp="1"/>
          </p:cNvSpPr>
          <p:nvPr>
            <p:ph type="sldNum" sz="quarter" idx="5"/>
          </p:nvPr>
        </p:nvSpPr>
        <p:spPr/>
        <p:txBody>
          <a:bodyPr/>
          <a:lstStyle/>
          <a:p>
            <a:fld id="{B4169B23-865D-4978-9EE1-45B7B3BCAFA2}" type="slidenum">
              <a:rPr lang="de-DE" smtClean="0"/>
              <a:t>4</a:t>
            </a:fld>
            <a:endParaRPr lang="de-DE"/>
          </a:p>
        </p:txBody>
      </p:sp>
    </p:spTree>
    <p:extLst>
      <p:ext uri="{BB962C8B-B14F-4D97-AF65-F5344CB8AC3E}">
        <p14:creationId xmlns:p14="http://schemas.microsoft.com/office/powerpoint/2010/main" val="12042359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sp>
        <p:nvSpPr>
          <p:cNvPr id="8" name="Rectangle 7"/>
          <p:cNvSpPr/>
          <p:nvPr/>
        </p:nvSpPr>
        <p:spPr>
          <a:xfrm>
            <a:off x="11292840" y="0"/>
            <a:ext cx="9144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de-DE"/>
              <a:t>Mastertitelformat bearbeiten</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6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de-DE"/>
              <a:t>Master-Untertitelformat bearbeiten</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244CD3CF-6B57-4E9D-8343-BF8A2C4095A0}" type="datetimeFigureOut">
              <a:rPr lang="de-DE" smtClean="0"/>
              <a:t>13.06.2023</a:t>
            </a:fld>
            <a:endParaRPr lang="de-DE"/>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de-DE"/>
          </a:p>
        </p:txBody>
      </p:sp>
      <p:sp>
        <p:nvSpPr>
          <p:cNvPr id="6" name="Slide Number Placeholder 5"/>
          <p:cNvSpPr>
            <a:spLocks noGrp="1"/>
          </p:cNvSpPr>
          <p:nvPr>
            <p:ph type="sldNum" sz="quarter" idx="12"/>
          </p:nvPr>
        </p:nvSpPr>
        <p:spPr/>
        <p:txBody>
          <a:bodyPr vert="horz" lIns="45720" tIns="45720" rIns="45720" bIns="45720" rtlCol="0" anchor="ctr">
            <a:normAutofit/>
          </a:bodyPr>
          <a:lstStyle>
            <a:lvl1pPr>
              <a:defRPr lang="en-US"/>
            </a:lvl1pPr>
          </a:lstStyle>
          <a:p>
            <a:fld id="{CA2EB0C9-E5DC-4EF2-9B3D-E503E4DCB934}" type="slidenum">
              <a:rPr lang="de-DE" smtClean="0"/>
              <a:t>‹Nr.›</a:t>
            </a:fld>
            <a:endParaRPr lang="de-DE"/>
          </a:p>
        </p:txBody>
      </p:sp>
      <p:sp>
        <p:nvSpPr>
          <p:cNvPr id="7" name="Rectangle 6"/>
          <p:cNvSpPr/>
          <p:nvPr/>
        </p:nvSpPr>
        <p:spPr>
          <a:xfrm>
            <a:off x="0" y="0"/>
            <a:ext cx="4572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5382248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244CD3CF-6B57-4E9D-8343-BF8A2C4095A0}" type="datetimeFigureOut">
              <a:rPr lang="de-DE" smtClean="0"/>
              <a:t>13.06.2023</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CA2EB0C9-E5DC-4EF2-9B3D-E503E4DCB934}" type="slidenum">
              <a:rPr lang="de-DE" smtClean="0"/>
              <a:t>‹Nr.›</a:t>
            </a:fld>
            <a:endParaRPr lang="de-DE"/>
          </a:p>
        </p:txBody>
      </p:sp>
    </p:spTree>
    <p:extLst>
      <p:ext uri="{BB962C8B-B14F-4D97-AF65-F5344CB8AC3E}">
        <p14:creationId xmlns:p14="http://schemas.microsoft.com/office/powerpoint/2010/main" val="3051893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244CD3CF-6B57-4E9D-8343-BF8A2C4095A0}" type="datetimeFigureOut">
              <a:rPr lang="de-DE" smtClean="0"/>
              <a:t>13.06.2023</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CA2EB0C9-E5DC-4EF2-9B3D-E503E4DCB934}" type="slidenum">
              <a:rPr lang="de-DE" smtClean="0"/>
              <a:t>‹Nr.›</a:t>
            </a:fld>
            <a:endParaRPr lang="de-DE"/>
          </a:p>
        </p:txBody>
      </p:sp>
    </p:spTree>
    <p:extLst>
      <p:ext uri="{BB962C8B-B14F-4D97-AF65-F5344CB8AC3E}">
        <p14:creationId xmlns:p14="http://schemas.microsoft.com/office/powerpoint/2010/main" val="39450157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244CD3CF-6B57-4E9D-8343-BF8A2C4095A0}" type="datetimeFigureOut">
              <a:rPr lang="de-DE" smtClean="0"/>
              <a:t>13.06.2023</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CA2EB0C9-E5DC-4EF2-9B3D-E503E4DCB934}" type="slidenum">
              <a:rPr lang="de-DE" smtClean="0"/>
              <a:t>‹Nr.›</a:t>
            </a:fld>
            <a:endParaRPr lang="de-DE"/>
          </a:p>
        </p:txBody>
      </p:sp>
    </p:spTree>
    <p:extLst>
      <p:ext uri="{BB962C8B-B14F-4D97-AF65-F5344CB8AC3E}">
        <p14:creationId xmlns:p14="http://schemas.microsoft.com/office/powerpoint/2010/main" val="15116901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Abschnitts-&#10;überschrift">
    <p:spTree>
      <p:nvGrpSpPr>
        <p:cNvPr id="1" name=""/>
        <p:cNvGrpSpPr/>
        <p:nvPr/>
      </p:nvGrpSpPr>
      <p:grpSpPr>
        <a:xfrm>
          <a:off x="0" y="0"/>
          <a:ext cx="0" cy="0"/>
          <a:chOff x="0" y="0"/>
          <a:chExt cx="0" cy="0"/>
        </a:xfrm>
      </p:grpSpPr>
      <p:sp>
        <p:nvSpPr>
          <p:cNvPr id="8" name="Rectangle 7"/>
          <p:cNvSpPr/>
          <p:nvPr/>
        </p:nvSpPr>
        <p:spPr>
          <a:xfrm>
            <a:off x="11292840" y="0"/>
            <a:ext cx="9144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de-DE"/>
              <a:t>Mastertitelformat bearbeiten</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244CD3CF-6B57-4E9D-8343-BF8A2C4095A0}" type="datetimeFigureOut">
              <a:rPr lang="de-DE" smtClean="0"/>
              <a:t>13.06.2023</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CA2EB0C9-E5DC-4EF2-9B3D-E503E4DCB934}" type="slidenum">
              <a:rPr lang="de-DE" smtClean="0"/>
              <a:t>‹Nr.›</a:t>
            </a:fld>
            <a:endParaRPr lang="de-DE"/>
          </a:p>
        </p:txBody>
      </p:sp>
      <p:sp>
        <p:nvSpPr>
          <p:cNvPr id="7" name="Rectangle 6"/>
          <p:cNvSpPr/>
          <p:nvPr/>
        </p:nvSpPr>
        <p:spPr>
          <a:xfrm>
            <a:off x="0" y="0"/>
            <a:ext cx="4572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6157526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244CD3CF-6B57-4E9D-8343-BF8A2C4095A0}" type="datetimeFigureOut">
              <a:rPr lang="de-DE" smtClean="0"/>
              <a:t>13.06.2023</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CA2EB0C9-E5DC-4EF2-9B3D-E503E4DCB934}" type="slidenum">
              <a:rPr lang="de-DE" smtClean="0"/>
              <a:t>‹Nr.›</a:t>
            </a:fld>
            <a:endParaRPr lang="de-DE"/>
          </a:p>
        </p:txBody>
      </p:sp>
    </p:spTree>
    <p:extLst>
      <p:ext uri="{BB962C8B-B14F-4D97-AF65-F5344CB8AC3E}">
        <p14:creationId xmlns:p14="http://schemas.microsoft.com/office/powerpoint/2010/main" val="653501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de-DE"/>
              <a:t>Mastertitelformat bearbeiten</a:t>
            </a:r>
            <a:endParaRPr lang="en-US" dirty="0"/>
          </a:p>
        </p:txBody>
      </p:sp>
      <p:sp>
        <p:nvSpPr>
          <p:cNvPr id="3" name="Text Placeholder 2"/>
          <p:cNvSpPr>
            <a:spLocks noGrp="1"/>
          </p:cNvSpPr>
          <p:nvPr>
            <p:ph type="body" idx="1"/>
          </p:nvPr>
        </p:nvSpPr>
        <p:spPr>
          <a:xfrm>
            <a:off x="1261872" y="1717879"/>
            <a:ext cx="4480560" cy="731520"/>
          </a:xfrm>
        </p:spPr>
        <p:txBody>
          <a:bodyPr anchor="b">
            <a:normAutofit/>
          </a:bodyPr>
          <a:lstStyle>
            <a:lvl1pPr marL="0" indent="0">
              <a:spcBef>
                <a:spcPts val="0"/>
              </a:spcBef>
              <a:buNone/>
              <a:defRPr sz="2000" b="0">
                <a:solidFill>
                  <a:schemeClr val="tx1">
                    <a:lumMod val="6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13"/>
          </p:nvPr>
        </p:nvSpPr>
        <p:spPr>
          <a:xfrm>
            <a:off x="6126480" y="1717879"/>
            <a:ext cx="4480560" cy="731520"/>
          </a:xfrm>
        </p:spPr>
        <p:txBody>
          <a:bodyPr anchor="b">
            <a:normAutofit/>
          </a:bodyPr>
          <a:lstStyle>
            <a:lvl1pPr marL="0" indent="0">
              <a:spcBef>
                <a:spcPts val="0"/>
              </a:spcBef>
              <a:buFontTx/>
              <a:buNone/>
              <a:defRPr lang="en-US" sz="2000" b="0" kern="1200" spc="10" baseline="0" dirty="0">
                <a:solidFill>
                  <a:schemeClr val="tx1">
                    <a:lumMod val="65000"/>
                  </a:schemeClr>
                </a:solidFill>
                <a:latin typeface="+mn-lt"/>
                <a:ea typeface="+mn-ea"/>
                <a:cs typeface="+mn-cs"/>
              </a:defRPr>
            </a:lvl1pPr>
          </a:lstStyle>
          <a:p>
            <a:pPr lvl="0"/>
            <a:r>
              <a:rPr lang="de-DE"/>
              <a:t>Mastertextformat bearbeiten</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244CD3CF-6B57-4E9D-8343-BF8A2C4095A0}" type="datetimeFigureOut">
              <a:rPr lang="de-DE" smtClean="0"/>
              <a:t>13.06.2023</a:t>
            </a:fld>
            <a:endParaRPr lang="de-DE"/>
          </a:p>
        </p:txBody>
      </p:sp>
      <p:sp>
        <p:nvSpPr>
          <p:cNvPr id="8" name="Footer Placeholder 7"/>
          <p:cNvSpPr>
            <a:spLocks noGrp="1"/>
          </p:cNvSpPr>
          <p:nvPr>
            <p:ph type="ftr" sz="quarter" idx="11"/>
          </p:nvPr>
        </p:nvSpPr>
        <p:spPr/>
        <p:txBody>
          <a:bodyPr/>
          <a:lstStyle/>
          <a:p>
            <a:endParaRPr lang="de-DE"/>
          </a:p>
        </p:txBody>
      </p:sp>
      <p:sp>
        <p:nvSpPr>
          <p:cNvPr id="9" name="Slide Number Placeholder 8"/>
          <p:cNvSpPr>
            <a:spLocks noGrp="1"/>
          </p:cNvSpPr>
          <p:nvPr>
            <p:ph type="sldNum" sz="quarter" idx="12"/>
          </p:nvPr>
        </p:nvSpPr>
        <p:spPr/>
        <p:txBody>
          <a:bodyPr/>
          <a:lstStyle/>
          <a:p>
            <a:fld id="{CA2EB0C9-E5DC-4EF2-9B3D-E503E4DCB934}" type="slidenum">
              <a:rPr lang="de-DE" smtClean="0"/>
              <a:t>‹Nr.›</a:t>
            </a:fld>
            <a:endParaRPr lang="de-DE"/>
          </a:p>
        </p:txBody>
      </p:sp>
    </p:spTree>
    <p:extLst>
      <p:ext uri="{BB962C8B-B14F-4D97-AF65-F5344CB8AC3E}">
        <p14:creationId xmlns:p14="http://schemas.microsoft.com/office/powerpoint/2010/main" val="12544039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244CD3CF-6B57-4E9D-8343-BF8A2C4095A0}" type="datetimeFigureOut">
              <a:rPr lang="de-DE" smtClean="0"/>
              <a:t>13.06.2023</a:t>
            </a:fld>
            <a:endParaRPr lang="de-DE"/>
          </a:p>
        </p:txBody>
      </p:sp>
      <p:sp>
        <p:nvSpPr>
          <p:cNvPr id="4" name="Footer Placeholder 3"/>
          <p:cNvSpPr>
            <a:spLocks noGrp="1"/>
          </p:cNvSpPr>
          <p:nvPr>
            <p:ph type="ftr" sz="quarter" idx="11"/>
          </p:nvPr>
        </p:nvSpPr>
        <p:spPr/>
        <p:txBody>
          <a:bodyPr/>
          <a:lstStyle/>
          <a:p>
            <a:endParaRPr lang="de-DE"/>
          </a:p>
        </p:txBody>
      </p:sp>
      <p:sp>
        <p:nvSpPr>
          <p:cNvPr id="5" name="Slide Number Placeholder 4"/>
          <p:cNvSpPr>
            <a:spLocks noGrp="1"/>
          </p:cNvSpPr>
          <p:nvPr>
            <p:ph type="sldNum" sz="quarter" idx="12"/>
          </p:nvPr>
        </p:nvSpPr>
        <p:spPr/>
        <p:txBody>
          <a:bodyPr/>
          <a:lstStyle/>
          <a:p>
            <a:fld id="{CA2EB0C9-E5DC-4EF2-9B3D-E503E4DCB934}" type="slidenum">
              <a:rPr lang="de-DE" smtClean="0"/>
              <a:t>‹Nr.›</a:t>
            </a:fld>
            <a:endParaRPr lang="de-DE"/>
          </a:p>
        </p:txBody>
      </p:sp>
    </p:spTree>
    <p:extLst>
      <p:ext uri="{BB962C8B-B14F-4D97-AF65-F5344CB8AC3E}">
        <p14:creationId xmlns:p14="http://schemas.microsoft.com/office/powerpoint/2010/main" val="18444801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4CD3CF-6B57-4E9D-8343-BF8A2C4095A0}" type="datetimeFigureOut">
              <a:rPr lang="de-DE" smtClean="0"/>
              <a:t>13.06.2023</a:t>
            </a:fld>
            <a:endParaRPr lang="de-DE"/>
          </a:p>
        </p:txBody>
      </p:sp>
      <p:sp>
        <p:nvSpPr>
          <p:cNvPr id="3" name="Footer Placeholder 2"/>
          <p:cNvSpPr>
            <a:spLocks noGrp="1"/>
          </p:cNvSpPr>
          <p:nvPr>
            <p:ph type="ftr" sz="quarter" idx="11"/>
          </p:nvPr>
        </p:nvSpPr>
        <p:spPr/>
        <p:txBody>
          <a:bodyPr/>
          <a:lstStyle/>
          <a:p>
            <a:endParaRPr lang="de-DE"/>
          </a:p>
        </p:txBody>
      </p:sp>
      <p:sp>
        <p:nvSpPr>
          <p:cNvPr id="4" name="Slide Number Placeholder 3"/>
          <p:cNvSpPr>
            <a:spLocks noGrp="1"/>
          </p:cNvSpPr>
          <p:nvPr>
            <p:ph type="sldNum" sz="quarter" idx="12"/>
          </p:nvPr>
        </p:nvSpPr>
        <p:spPr/>
        <p:txBody>
          <a:bodyPr/>
          <a:lstStyle/>
          <a:p>
            <a:fld id="{CA2EB0C9-E5DC-4EF2-9B3D-E503E4DCB934}" type="slidenum">
              <a:rPr lang="de-DE" smtClean="0"/>
              <a:t>‹Nr.›</a:t>
            </a:fld>
            <a:endParaRPr lang="de-DE"/>
          </a:p>
        </p:txBody>
      </p:sp>
    </p:spTree>
    <p:extLst>
      <p:ext uri="{BB962C8B-B14F-4D97-AF65-F5344CB8AC3E}">
        <p14:creationId xmlns:p14="http://schemas.microsoft.com/office/powerpoint/2010/main" val="11724583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de-DE"/>
              <a:t>Mastertitelformat bearbeiten</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244CD3CF-6B57-4E9D-8343-BF8A2C4095A0}" type="datetimeFigureOut">
              <a:rPr lang="de-DE" smtClean="0"/>
              <a:t>13.06.2023</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CA2EB0C9-E5DC-4EF2-9B3D-E503E4DCB934}" type="slidenum">
              <a:rPr lang="de-DE" smtClean="0"/>
              <a:t>‹Nr.›</a:t>
            </a:fld>
            <a:endParaRPr lang="de-DE"/>
          </a:p>
        </p:txBody>
      </p:sp>
    </p:spTree>
    <p:extLst>
      <p:ext uri="{BB962C8B-B14F-4D97-AF65-F5344CB8AC3E}">
        <p14:creationId xmlns:p14="http://schemas.microsoft.com/office/powerpoint/2010/main" val="3761029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tx1"/>
                </a:solidFill>
              </a:defRPr>
            </a:lvl1pPr>
          </a:lstStyle>
          <a:p>
            <a:r>
              <a:rPr lang="de-DE"/>
              <a:t>Mastertitelformat bearbeiten</a:t>
            </a:r>
            <a:endParaRPr lang="en-US" dirty="0"/>
          </a:p>
        </p:txBody>
      </p:sp>
      <p:sp>
        <p:nvSpPr>
          <p:cNvPr id="3" name="Picture Placeholder 2"/>
          <p:cNvSpPr>
            <a:spLocks noGrp="1" noChangeAspect="1"/>
          </p:cNvSpPr>
          <p:nvPr>
            <p:ph type="pic" idx="1"/>
          </p:nvPr>
        </p:nvSpPr>
        <p:spPr>
          <a:xfrm>
            <a:off x="0" y="0"/>
            <a:ext cx="11292840" cy="512892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tx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244CD3CF-6B57-4E9D-8343-BF8A2C4095A0}" type="datetimeFigureOut">
              <a:rPr lang="de-DE" smtClean="0"/>
              <a:t>13.06.2023</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CA2EB0C9-E5DC-4EF2-9B3D-E503E4DCB934}" type="slidenum">
              <a:rPr lang="de-DE" smtClean="0"/>
              <a:t>‹Nr.›</a:t>
            </a:fld>
            <a:endParaRPr lang="de-DE"/>
          </a:p>
        </p:txBody>
      </p:sp>
    </p:spTree>
    <p:extLst>
      <p:ext uri="{BB962C8B-B14F-4D97-AF65-F5344CB8AC3E}">
        <p14:creationId xmlns:p14="http://schemas.microsoft.com/office/powerpoint/2010/main" val="17411778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de-DE"/>
              <a:t>Mastertitelformat bearbeiten</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1">
                    <a:lumMod val="50000"/>
                  </a:schemeClr>
                </a:solidFill>
              </a:defRPr>
            </a:lvl1pPr>
          </a:lstStyle>
          <a:p>
            <a:fld id="{244CD3CF-6B57-4E9D-8343-BF8A2C4095A0}" type="datetimeFigureOut">
              <a:rPr lang="de-DE" smtClean="0"/>
              <a:t>13.06.2023</a:t>
            </a:fld>
            <a:endParaRPr lang="de-DE"/>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rgbClr val="969696"/>
                </a:solidFill>
              </a:defRPr>
            </a:lvl1pPr>
          </a:lstStyle>
          <a:p>
            <a:endParaRPr lang="de-DE"/>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rgbClr val="777777"/>
                </a:solidFill>
              </a:defRPr>
            </a:lvl1pPr>
          </a:lstStyle>
          <a:p>
            <a:fld id="{CA2EB0C9-E5DC-4EF2-9B3D-E503E4DCB934}" type="slidenum">
              <a:rPr lang="de-DE" smtClean="0"/>
              <a:t>‹Nr.›</a:t>
            </a:fld>
            <a:endParaRPr lang="de-DE"/>
          </a:p>
        </p:txBody>
      </p:sp>
    </p:spTree>
    <p:extLst>
      <p:ext uri="{BB962C8B-B14F-4D97-AF65-F5344CB8AC3E}">
        <p14:creationId xmlns:p14="http://schemas.microsoft.com/office/powerpoint/2010/main" val="2982722626"/>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3FF09AA-AF47-420B-9DFA-CACD4A5C851C}"/>
              </a:ext>
            </a:extLst>
          </p:cNvPr>
          <p:cNvSpPr>
            <a:spLocks noGrp="1"/>
          </p:cNvSpPr>
          <p:nvPr>
            <p:ph type="ctrTitle"/>
          </p:nvPr>
        </p:nvSpPr>
        <p:spPr/>
        <p:txBody>
          <a:bodyPr/>
          <a:lstStyle/>
          <a:p>
            <a:r>
              <a:rPr lang="de-DE" dirty="0"/>
              <a:t>Google </a:t>
            </a:r>
            <a:r>
              <a:rPr lang="de-DE" dirty="0" err="1"/>
              <a:t>Firebase</a:t>
            </a:r>
            <a:endParaRPr lang="de-DE" dirty="0"/>
          </a:p>
        </p:txBody>
      </p:sp>
      <p:sp>
        <p:nvSpPr>
          <p:cNvPr id="3" name="Untertitel 2">
            <a:extLst>
              <a:ext uri="{FF2B5EF4-FFF2-40B4-BE49-F238E27FC236}">
                <a16:creationId xmlns:a16="http://schemas.microsoft.com/office/drawing/2014/main" id="{174A7F9F-0EB3-4A26-8763-58143DA5AEEE}"/>
              </a:ext>
            </a:extLst>
          </p:cNvPr>
          <p:cNvSpPr>
            <a:spLocks noGrp="1"/>
          </p:cNvSpPr>
          <p:nvPr>
            <p:ph type="subTitle" idx="1"/>
          </p:nvPr>
        </p:nvSpPr>
        <p:spPr/>
        <p:txBody>
          <a:bodyPr>
            <a:normAutofit/>
          </a:bodyPr>
          <a:lstStyle/>
          <a:p>
            <a:endParaRPr lang="de-DE" dirty="0"/>
          </a:p>
          <a:p>
            <a:r>
              <a:rPr lang="de-DE" dirty="0"/>
              <a:t>Willi Zielke – 14.06.2023</a:t>
            </a:r>
          </a:p>
        </p:txBody>
      </p:sp>
      <p:pic>
        <p:nvPicPr>
          <p:cNvPr id="11" name="Grafik 10">
            <a:extLst>
              <a:ext uri="{FF2B5EF4-FFF2-40B4-BE49-F238E27FC236}">
                <a16:creationId xmlns:a16="http://schemas.microsoft.com/office/drawing/2014/main" id="{BA6D5A48-790D-4ABC-8ED5-39AC95B5729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625840" y="3298952"/>
            <a:ext cx="1501648" cy="1501648"/>
          </a:xfrm>
          <a:prstGeom prst="rect">
            <a:avLst/>
          </a:prstGeom>
        </p:spPr>
      </p:pic>
    </p:spTree>
    <p:extLst>
      <p:ext uri="{BB962C8B-B14F-4D97-AF65-F5344CB8AC3E}">
        <p14:creationId xmlns:p14="http://schemas.microsoft.com/office/powerpoint/2010/main" val="31710469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B734CA9-A9BA-4E23-98BD-5E5E73F58F20}"/>
              </a:ext>
            </a:extLst>
          </p:cNvPr>
          <p:cNvSpPr>
            <a:spLocks noGrp="1"/>
          </p:cNvSpPr>
          <p:nvPr>
            <p:ph type="title"/>
          </p:nvPr>
        </p:nvSpPr>
        <p:spPr/>
        <p:txBody>
          <a:bodyPr/>
          <a:lstStyle/>
          <a:p>
            <a:r>
              <a:rPr lang="de-DE" dirty="0" err="1"/>
              <a:t>What</a:t>
            </a:r>
            <a:r>
              <a:rPr lang="de-DE" dirty="0"/>
              <a:t> </a:t>
            </a:r>
            <a:r>
              <a:rPr lang="de-DE" dirty="0" err="1"/>
              <a:t>is</a:t>
            </a:r>
            <a:r>
              <a:rPr lang="de-DE" dirty="0"/>
              <a:t> </a:t>
            </a:r>
            <a:r>
              <a:rPr lang="de-DE" dirty="0" err="1"/>
              <a:t>Firebase</a:t>
            </a:r>
            <a:r>
              <a:rPr lang="de-DE" dirty="0"/>
              <a:t>?</a:t>
            </a:r>
          </a:p>
        </p:txBody>
      </p:sp>
      <p:sp>
        <p:nvSpPr>
          <p:cNvPr id="3" name="Inhaltsplatzhalter 2">
            <a:extLst>
              <a:ext uri="{FF2B5EF4-FFF2-40B4-BE49-F238E27FC236}">
                <a16:creationId xmlns:a16="http://schemas.microsoft.com/office/drawing/2014/main" id="{EF6CF613-08DE-4480-BF9E-4E3D22FA9737}"/>
              </a:ext>
            </a:extLst>
          </p:cNvPr>
          <p:cNvSpPr>
            <a:spLocks noGrp="1"/>
          </p:cNvSpPr>
          <p:nvPr>
            <p:ph idx="1"/>
          </p:nvPr>
        </p:nvSpPr>
        <p:spPr/>
        <p:txBody>
          <a:bodyPr>
            <a:normAutofit/>
          </a:bodyPr>
          <a:lstStyle/>
          <a:p>
            <a:pPr algn="l">
              <a:buFont typeface="Arial" panose="020B0604020202020204" pitchFamily="34" charset="0"/>
              <a:buChar char="•"/>
            </a:pPr>
            <a:r>
              <a:rPr lang="en-US" sz="2400" b="0" i="0" dirty="0">
                <a:solidFill>
                  <a:srgbClr val="D1D5DB"/>
                </a:solidFill>
                <a:effectLst/>
                <a:latin typeface="Söhne"/>
              </a:rPr>
              <a:t>Firebase is a comprehensive app development platform provided by Google.</a:t>
            </a:r>
          </a:p>
          <a:p>
            <a:pPr algn="l">
              <a:buFont typeface="Arial" panose="020B0604020202020204" pitchFamily="34" charset="0"/>
              <a:buChar char="•"/>
            </a:pPr>
            <a:r>
              <a:rPr lang="en-US" sz="2400" b="0" i="0" dirty="0">
                <a:solidFill>
                  <a:srgbClr val="D1D5DB"/>
                </a:solidFill>
                <a:effectLst/>
                <a:latin typeface="Söhne"/>
              </a:rPr>
              <a:t>It offers a wide range of tools and services to simplify app development and enhance app functionality.</a:t>
            </a:r>
          </a:p>
        </p:txBody>
      </p:sp>
    </p:spTree>
    <p:extLst>
      <p:ext uri="{BB962C8B-B14F-4D97-AF65-F5344CB8AC3E}">
        <p14:creationId xmlns:p14="http://schemas.microsoft.com/office/powerpoint/2010/main" val="42580521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B734CA9-A9BA-4E23-98BD-5E5E73F58F20}"/>
              </a:ext>
            </a:extLst>
          </p:cNvPr>
          <p:cNvSpPr>
            <a:spLocks noGrp="1"/>
          </p:cNvSpPr>
          <p:nvPr>
            <p:ph type="title"/>
          </p:nvPr>
        </p:nvSpPr>
        <p:spPr/>
        <p:txBody>
          <a:bodyPr/>
          <a:lstStyle/>
          <a:p>
            <a:r>
              <a:rPr lang="en-US" dirty="0"/>
              <a:t>What can we use Firebase for</a:t>
            </a:r>
            <a:r>
              <a:rPr lang="de-DE" dirty="0"/>
              <a:t>?</a:t>
            </a:r>
          </a:p>
        </p:txBody>
      </p:sp>
      <p:sp>
        <p:nvSpPr>
          <p:cNvPr id="3" name="Inhaltsplatzhalter 2">
            <a:extLst>
              <a:ext uri="{FF2B5EF4-FFF2-40B4-BE49-F238E27FC236}">
                <a16:creationId xmlns:a16="http://schemas.microsoft.com/office/drawing/2014/main" id="{EF6CF613-08DE-4480-BF9E-4E3D22FA9737}"/>
              </a:ext>
            </a:extLst>
          </p:cNvPr>
          <p:cNvSpPr>
            <a:spLocks noGrp="1"/>
          </p:cNvSpPr>
          <p:nvPr>
            <p:ph idx="1"/>
          </p:nvPr>
        </p:nvSpPr>
        <p:spPr/>
        <p:txBody>
          <a:bodyPr>
            <a:normAutofit/>
          </a:bodyPr>
          <a:lstStyle/>
          <a:p>
            <a:pPr algn="l">
              <a:buFont typeface="Arial" panose="020B0604020202020204" pitchFamily="34" charset="0"/>
              <a:buChar char="•"/>
            </a:pPr>
            <a:r>
              <a:rPr lang="en-US" sz="2400" b="0" i="0" dirty="0">
                <a:solidFill>
                  <a:srgbClr val="D1D5DB"/>
                </a:solidFill>
                <a:effectLst/>
                <a:latin typeface="Söhne"/>
              </a:rPr>
              <a:t>User Authentication</a:t>
            </a:r>
          </a:p>
          <a:p>
            <a:pPr algn="l">
              <a:buFont typeface="Arial" panose="020B0604020202020204" pitchFamily="34" charset="0"/>
              <a:buChar char="•"/>
            </a:pPr>
            <a:r>
              <a:rPr lang="en-US" sz="2400" b="0" i="0" dirty="0">
                <a:solidFill>
                  <a:srgbClr val="D1D5DB"/>
                </a:solidFill>
                <a:effectLst/>
                <a:latin typeface="Söhne"/>
              </a:rPr>
              <a:t>Real-Time Database</a:t>
            </a:r>
          </a:p>
          <a:p>
            <a:pPr algn="l">
              <a:buFont typeface="Arial" panose="020B0604020202020204" pitchFamily="34" charset="0"/>
              <a:buChar char="•"/>
            </a:pPr>
            <a:r>
              <a:rPr lang="en-US" sz="2400" b="0" i="0" dirty="0">
                <a:solidFill>
                  <a:srgbClr val="D1D5DB"/>
                </a:solidFill>
                <a:effectLst/>
                <a:latin typeface="Söhne"/>
              </a:rPr>
              <a:t>Storage</a:t>
            </a:r>
          </a:p>
          <a:p>
            <a:pPr algn="l">
              <a:buFont typeface="Arial" panose="020B0604020202020204" pitchFamily="34" charset="0"/>
              <a:buChar char="•"/>
            </a:pPr>
            <a:r>
              <a:rPr lang="en-US" sz="2400" b="0" i="0" dirty="0" err="1">
                <a:solidFill>
                  <a:srgbClr val="D1D5DB"/>
                </a:solidFill>
                <a:effectLst/>
                <a:latin typeface="Söhne"/>
              </a:rPr>
              <a:t>Firestore</a:t>
            </a:r>
            <a:r>
              <a:rPr lang="en-US" sz="2400" b="0" i="0" dirty="0">
                <a:solidFill>
                  <a:srgbClr val="D1D5DB"/>
                </a:solidFill>
                <a:effectLst/>
                <a:latin typeface="Söhne"/>
              </a:rPr>
              <a:t> Database</a:t>
            </a:r>
          </a:p>
          <a:p>
            <a:r>
              <a:rPr lang="en-US" sz="2400" b="0" i="0" dirty="0">
                <a:solidFill>
                  <a:srgbClr val="D1D5DB"/>
                </a:solidFill>
                <a:effectLst/>
                <a:latin typeface="Söhne"/>
              </a:rPr>
              <a:t>Hosting</a:t>
            </a:r>
          </a:p>
          <a:p>
            <a:pPr algn="l">
              <a:buFont typeface="Arial" panose="020B0604020202020204" pitchFamily="34" charset="0"/>
              <a:buChar char="•"/>
            </a:pPr>
            <a:r>
              <a:rPr lang="en-US" sz="2400" b="0" i="0" dirty="0">
                <a:solidFill>
                  <a:srgbClr val="D1D5DB"/>
                </a:solidFill>
                <a:effectLst/>
                <a:latin typeface="Söhne"/>
              </a:rPr>
              <a:t>Cloud Functions</a:t>
            </a:r>
          </a:p>
          <a:p>
            <a:pPr algn="l">
              <a:buFont typeface="Arial" panose="020B0604020202020204" pitchFamily="34" charset="0"/>
              <a:buChar char="•"/>
            </a:pPr>
            <a:r>
              <a:rPr lang="en-US" sz="2400" b="0" i="0" dirty="0">
                <a:solidFill>
                  <a:srgbClr val="D1D5DB"/>
                </a:solidFill>
                <a:effectLst/>
                <a:latin typeface="Söhne"/>
              </a:rPr>
              <a:t>Cloud Messaging</a:t>
            </a:r>
          </a:p>
          <a:p>
            <a:pPr algn="l">
              <a:buFont typeface="Arial" panose="020B0604020202020204" pitchFamily="34" charset="0"/>
              <a:buChar char="•"/>
            </a:pPr>
            <a:r>
              <a:rPr lang="en-US" sz="2400" dirty="0">
                <a:solidFill>
                  <a:srgbClr val="D1D5DB"/>
                </a:solidFill>
                <a:latin typeface="Söhne"/>
              </a:rPr>
              <a:t>. . .  </a:t>
            </a:r>
            <a:endParaRPr lang="en-US" sz="2400" b="0" i="0" dirty="0">
              <a:solidFill>
                <a:srgbClr val="D1D5DB"/>
              </a:solidFill>
              <a:effectLst/>
              <a:latin typeface="Söhne"/>
            </a:endParaRPr>
          </a:p>
        </p:txBody>
      </p:sp>
    </p:spTree>
    <p:extLst>
      <p:ext uri="{BB962C8B-B14F-4D97-AF65-F5344CB8AC3E}">
        <p14:creationId xmlns:p14="http://schemas.microsoft.com/office/powerpoint/2010/main" val="7564250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B734CA9-A9BA-4E23-98BD-5E5E73F58F20}"/>
              </a:ext>
            </a:extLst>
          </p:cNvPr>
          <p:cNvSpPr>
            <a:spLocks noGrp="1"/>
          </p:cNvSpPr>
          <p:nvPr>
            <p:ph type="title"/>
          </p:nvPr>
        </p:nvSpPr>
        <p:spPr/>
        <p:txBody>
          <a:bodyPr/>
          <a:lstStyle/>
          <a:p>
            <a:r>
              <a:rPr lang="de-DE" dirty="0" err="1"/>
              <a:t>What</a:t>
            </a:r>
            <a:r>
              <a:rPr lang="de-DE" dirty="0"/>
              <a:t> </a:t>
            </a:r>
            <a:r>
              <a:rPr lang="de-DE" dirty="0" err="1"/>
              <a:t>we</a:t>
            </a:r>
            <a:r>
              <a:rPr lang="de-DE" dirty="0"/>
              <a:t> will </a:t>
            </a:r>
            <a:r>
              <a:rPr lang="de-DE" dirty="0" err="1"/>
              <a:t>use</a:t>
            </a:r>
            <a:r>
              <a:rPr lang="de-DE" dirty="0"/>
              <a:t> in </a:t>
            </a:r>
            <a:r>
              <a:rPr lang="de-DE" dirty="0" err="1"/>
              <a:t>this</a:t>
            </a:r>
            <a:r>
              <a:rPr lang="de-DE" dirty="0"/>
              <a:t> E-Portfolio</a:t>
            </a:r>
          </a:p>
        </p:txBody>
      </p:sp>
      <p:sp>
        <p:nvSpPr>
          <p:cNvPr id="3" name="Inhaltsplatzhalter 2">
            <a:extLst>
              <a:ext uri="{FF2B5EF4-FFF2-40B4-BE49-F238E27FC236}">
                <a16:creationId xmlns:a16="http://schemas.microsoft.com/office/drawing/2014/main" id="{EF6CF613-08DE-4480-BF9E-4E3D22FA9737}"/>
              </a:ext>
            </a:extLst>
          </p:cNvPr>
          <p:cNvSpPr>
            <a:spLocks noGrp="1"/>
          </p:cNvSpPr>
          <p:nvPr>
            <p:ph idx="1"/>
          </p:nvPr>
        </p:nvSpPr>
        <p:spPr/>
        <p:txBody>
          <a:bodyPr>
            <a:normAutofit/>
          </a:bodyPr>
          <a:lstStyle/>
          <a:p>
            <a:pPr algn="l">
              <a:buFont typeface="Arial" panose="020B0604020202020204" pitchFamily="34" charset="0"/>
              <a:buChar char="•"/>
            </a:pPr>
            <a:r>
              <a:rPr lang="en-US" sz="2400" b="0" i="0" dirty="0">
                <a:solidFill>
                  <a:srgbClr val="D1D5DB"/>
                </a:solidFill>
                <a:effectLst/>
                <a:latin typeface="Söhne"/>
              </a:rPr>
              <a:t>User Authentication</a:t>
            </a:r>
          </a:p>
          <a:p>
            <a:pPr algn="l">
              <a:buFont typeface="Arial" panose="020B0604020202020204" pitchFamily="34" charset="0"/>
              <a:buChar char="•"/>
            </a:pPr>
            <a:r>
              <a:rPr lang="en-US" sz="2400" dirty="0">
                <a:solidFill>
                  <a:srgbClr val="D1D5DB"/>
                </a:solidFill>
                <a:latin typeface="Söhne"/>
              </a:rPr>
              <a:t>Storage</a:t>
            </a:r>
            <a:endParaRPr lang="en-US" sz="2400" b="0" i="0" dirty="0">
              <a:solidFill>
                <a:srgbClr val="D1D5DB"/>
              </a:solidFill>
              <a:effectLst/>
              <a:latin typeface="Söhne"/>
            </a:endParaRPr>
          </a:p>
          <a:p>
            <a:pPr algn="l">
              <a:buFont typeface="Arial" panose="020B0604020202020204" pitchFamily="34" charset="0"/>
              <a:buChar char="•"/>
            </a:pPr>
            <a:r>
              <a:rPr lang="en-US" sz="2400" b="0" i="0" dirty="0" err="1">
                <a:solidFill>
                  <a:srgbClr val="D1D5DB"/>
                </a:solidFill>
                <a:effectLst/>
                <a:latin typeface="Söhne"/>
              </a:rPr>
              <a:t>Firestore</a:t>
            </a:r>
            <a:r>
              <a:rPr lang="en-US" sz="2400" b="0" i="0" dirty="0">
                <a:solidFill>
                  <a:srgbClr val="D1D5DB"/>
                </a:solidFill>
                <a:effectLst/>
                <a:latin typeface="Söhne"/>
              </a:rPr>
              <a:t> Database</a:t>
            </a:r>
          </a:p>
          <a:p>
            <a:r>
              <a:rPr lang="en-US" sz="2400" b="0" i="0" dirty="0">
                <a:solidFill>
                  <a:srgbClr val="D1D5DB"/>
                </a:solidFill>
                <a:effectLst/>
                <a:latin typeface="Söhne"/>
              </a:rPr>
              <a:t>Hosting</a:t>
            </a:r>
          </a:p>
        </p:txBody>
      </p:sp>
    </p:spTree>
    <p:extLst>
      <p:ext uri="{BB962C8B-B14F-4D97-AF65-F5344CB8AC3E}">
        <p14:creationId xmlns:p14="http://schemas.microsoft.com/office/powerpoint/2010/main" val="9797723"/>
      </p:ext>
    </p:extLst>
  </p:cSld>
  <p:clrMapOvr>
    <a:masterClrMapping/>
  </p:clrMapOvr>
</p:sld>
</file>

<file path=ppt/theme/theme1.xml><?xml version="1.0" encoding="utf-8"?>
<a:theme xmlns:a="http://schemas.openxmlformats.org/drawingml/2006/main" name="Aussicht">
  <a:themeElements>
    <a:clrScheme name="Aussicht">
      <a:dk1>
        <a:sysClr val="windowText" lastClr="000000"/>
      </a:dk1>
      <a:lt1>
        <a:sysClr val="window" lastClr="FFFFFF"/>
      </a:lt1>
      <a:dk2>
        <a:srgbClr val="564B3C"/>
      </a:dk2>
      <a:lt2>
        <a:srgbClr val="ECEDD1"/>
      </a:lt2>
      <a:accent1>
        <a:srgbClr val="93A299"/>
      </a:accent1>
      <a:accent2>
        <a:srgbClr val="CB4B30"/>
      </a:accent2>
      <a:accent3>
        <a:srgbClr val="B5AE53"/>
      </a:accent3>
      <a:accent4>
        <a:srgbClr val="6F6A7A"/>
      </a:accent4>
      <a:accent5>
        <a:srgbClr val="E8B54D"/>
      </a:accent5>
      <a:accent6>
        <a:srgbClr val="8A7952"/>
      </a:accent6>
      <a:hlink>
        <a:srgbClr val="9F9F0B"/>
      </a:hlink>
      <a:folHlink>
        <a:srgbClr val="B2B2B2"/>
      </a:folHlink>
    </a:clrScheme>
    <a:fontScheme name="Aussicht">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ussicht">
      <a:fillStyleLst>
        <a:solidFill>
          <a:schemeClr val="phClr"/>
        </a:solidFill>
        <a:solidFill>
          <a:schemeClr val="phClr">
            <a:tint val="60000"/>
            <a:satMod val="120000"/>
          </a:schemeClr>
        </a:solidFill>
        <a:solidFill>
          <a:schemeClr val="phClr">
            <a:shade val="75000"/>
            <a:satMod val="13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3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866257B-E5CE-4C43-9210-F2DE76BE10B5}"/>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TM03457515[[fn=Aussicht]]</Template>
  <TotalTime>0</TotalTime>
  <Words>480</Words>
  <Application>Microsoft Office PowerPoint</Application>
  <PresentationFormat>Breitbild</PresentationFormat>
  <Paragraphs>41</Paragraphs>
  <Slides>4</Slides>
  <Notes>3</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4</vt:i4>
      </vt:variant>
    </vt:vector>
  </HeadingPairs>
  <TitlesOfParts>
    <vt:vector size="10" baseType="lpstr">
      <vt:lpstr>Arial</vt:lpstr>
      <vt:lpstr>Calibri</vt:lpstr>
      <vt:lpstr>Century Schoolbook</vt:lpstr>
      <vt:lpstr>Söhne</vt:lpstr>
      <vt:lpstr>Wingdings 2</vt:lpstr>
      <vt:lpstr>Aussicht</vt:lpstr>
      <vt:lpstr>Google Firebase</vt:lpstr>
      <vt:lpstr>What is Firebase?</vt:lpstr>
      <vt:lpstr>What can we use Firebase for?</vt:lpstr>
      <vt:lpstr>What we will use in this E-Portfolio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Google Firebase</dc:title>
  <dc:creator>Zielke, Willi</dc:creator>
  <cp:lastModifiedBy>Zielke, Willi</cp:lastModifiedBy>
  <cp:revision>1</cp:revision>
  <dcterms:created xsi:type="dcterms:W3CDTF">2023-06-13T19:38:06Z</dcterms:created>
  <dcterms:modified xsi:type="dcterms:W3CDTF">2023-06-13T21:34:23Z</dcterms:modified>
</cp:coreProperties>
</file>