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9B2810-13FD-44D2-97A9-9862A829BD06}">
  <a:tblStyle styleId="{2A9B2810-13FD-44D2-97A9-9862A829BD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9975f0d6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9975f0d6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975f0d68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975f0d68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9975f0d6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9975f0d6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9975f0d6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9975f0d6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d65a9d68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d65a9d68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ff07963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ff07963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ff07963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ff07963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ff07963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ff07963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ff07963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ff07963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4e32baf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4e32baf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9975f0d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9975f0d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975f0d6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9975f0d6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9133" y="6569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Long Short Term Convolutional Neural Network Classifier to Diagnosis Alzheimer’s Disease</a:t>
            </a:r>
            <a:endParaRPr sz="398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Floyd Jones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 rot="5400000">
            <a:off x="5129100" y="3056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</a:t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4364920"/>
            <a:ext cx="4572001" cy="7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02" y="-49250"/>
            <a:ext cx="38315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0925" y="210325"/>
            <a:ext cx="3137251" cy="415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1303800" y="629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 </a:t>
            </a:r>
            <a:endParaRPr/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25" y="1179725"/>
            <a:ext cx="3502464" cy="396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125" y="1277262"/>
            <a:ext cx="3502475" cy="386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Continued</a:t>
            </a:r>
            <a:endParaRPr/>
          </a:p>
        </p:txBody>
      </p:sp>
      <p:sp>
        <p:nvSpPr>
          <p:cNvPr id="369" name="Google Shape;36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036" y="1461038"/>
            <a:ext cx="2641351" cy="35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725" y="1461038"/>
            <a:ext cx="2707974" cy="35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725" y="1461038"/>
            <a:ext cx="2707974" cy="35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1152" y="1461038"/>
            <a:ext cx="2667120" cy="35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700" y="1461050"/>
            <a:ext cx="3294150" cy="36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r>
              <a:rPr lang="en"/>
              <a:t>against</a:t>
            </a:r>
            <a:r>
              <a:rPr lang="en"/>
              <a:t> Test class</a:t>
            </a:r>
            <a:endParaRPr/>
          </a:p>
        </p:txBody>
      </p:sp>
      <p:sp>
        <p:nvSpPr>
          <p:cNvPr id="380" name="Google Shape;38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075" y="1510100"/>
            <a:ext cx="43624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Alzheimer's</a:t>
            </a:r>
            <a:r>
              <a:rPr lang="en"/>
              <a:t>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Alzheimer's</a:t>
            </a:r>
            <a:r>
              <a:rPr lang="en"/>
              <a:t> is a disease that is a form of dementia.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Affects cognitive </a:t>
            </a:r>
            <a:r>
              <a:rPr lang="en"/>
              <a:t>abilities</a:t>
            </a:r>
            <a:r>
              <a:rPr lang="en"/>
              <a:t> and worsens over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Makes up about 60-80% of </a:t>
            </a:r>
            <a:r>
              <a:rPr lang="en"/>
              <a:t>dementia</a:t>
            </a:r>
            <a:r>
              <a:rPr lang="en"/>
              <a:t> cases.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Mostly in older adults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is no cure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375" y="2741922"/>
            <a:ext cx="2746100" cy="17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6034050" y="4568700"/>
            <a:ext cx="27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Image from: https://practicalneurology.com/patients-caregivers/alzheimers-dementia 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 detection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ways to assess for </a:t>
            </a:r>
            <a:r>
              <a:rPr lang="en"/>
              <a:t>alzheimer's</a:t>
            </a:r>
            <a:r>
              <a:rPr lang="en"/>
              <a:t> is mental status testing, interviews with family, and brain imaging(MRI, CT, PET).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could detect signs of </a:t>
            </a:r>
            <a:r>
              <a:rPr lang="en"/>
              <a:t>alzheimer's</a:t>
            </a:r>
            <a:r>
              <a:rPr lang="en"/>
              <a:t> faster with </a:t>
            </a:r>
            <a:r>
              <a:rPr lang="en"/>
              <a:t>Artificial</a:t>
            </a:r>
            <a:r>
              <a:rPr lang="en"/>
              <a:t> Intelligence in MRIs?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700" y="3024025"/>
            <a:ext cx="2952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5963450" y="4715825"/>
            <a:ext cx="276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Image taken from: https://www.hss.edu/condition-list_mri-magnetic-resonance-imaging.asp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MRI 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 stands for Magnetic </a:t>
            </a:r>
            <a:r>
              <a:rPr lang="en"/>
              <a:t>Resonance</a:t>
            </a:r>
            <a:r>
              <a:rPr lang="en"/>
              <a:t> Imaging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Noninvasive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Magnets </a:t>
            </a:r>
            <a:r>
              <a:rPr lang="en"/>
              <a:t>realign water molecules in the body and the radio waves cause the atoms to produce signals that in turn become images. 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125" y="2617788"/>
            <a:ext cx="24574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6245600" y="4568225"/>
            <a:ext cx="30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taken from: http://www.sprawls.org/mripmt/MRI02/index.html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4367475" y="1249050"/>
            <a:ext cx="46395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taken from a kaggle dataset: </a:t>
            </a:r>
            <a:r>
              <a:rPr lang="en" u="sng"/>
              <a:t>https://www.kaggle.com/datasets/tourist55/alzheimers-dataset-4-class-of-images</a:t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broken into  two files of test and train with each having a </a:t>
            </a:r>
            <a:r>
              <a:rPr lang="en"/>
              <a:t>categories : Mild Demented, Moderate Demented, Non Demented, and Very Mild Demented.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graphicFrame>
        <p:nvGraphicFramePr>
          <p:cNvPr id="309" name="Google Shape;309;p17"/>
          <p:cNvGraphicFramePr/>
          <p:nvPr/>
        </p:nvGraphicFramePr>
        <p:xfrm>
          <a:off x="360625" y="318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{2A9B2810-13FD-44D2-97A9-9862A829BD06}</a:tableStyleId>
              </a:tblPr>
              <a:tblGrid>
                <a:gridCol w="1179525"/>
                <a:gridCol w="1179525"/>
                <a:gridCol w="1179525"/>
              </a:tblGrid>
              <a:tr h="49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 set of images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 set of images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Mild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Moderate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Very Mild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1792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13" y="1099638"/>
            <a:ext cx="16764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in Data Set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772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5" y="1403000"/>
            <a:ext cx="2150600" cy="254167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/>
        </p:nvSpPr>
        <p:spPr>
          <a:xfrm>
            <a:off x="449138" y="4027050"/>
            <a:ext cx="14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Mild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 b="0" l="3629" r="-3630" t="0"/>
          <a:stretch/>
        </p:blipFill>
        <p:spPr>
          <a:xfrm>
            <a:off x="2386900" y="1403012"/>
            <a:ext cx="2150600" cy="25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2908238" y="4027050"/>
            <a:ext cx="11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Moderate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1403024"/>
            <a:ext cx="2150600" cy="25416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/>
        </p:nvSpPr>
        <p:spPr>
          <a:xfrm>
            <a:off x="5006800" y="4027050"/>
            <a:ext cx="13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NonDemented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9025" y="1403039"/>
            <a:ext cx="2150598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/>
          <p:nvPr/>
        </p:nvSpPr>
        <p:spPr>
          <a:xfrm>
            <a:off x="7251825" y="4027050"/>
            <a:ext cx="14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Very Mild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246100" y="569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LSTM and CNN? </a:t>
            </a:r>
            <a:endParaRPr/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1303800" y="1427675"/>
            <a:ext cx="35241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LSTM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stands for Long Short Term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</a:t>
            </a:r>
            <a:r>
              <a:rPr lang="en"/>
              <a:t>prevent</a:t>
            </a:r>
            <a:r>
              <a:rPr lang="en"/>
              <a:t> overtraining </a:t>
            </a:r>
            <a:endParaRPr/>
          </a:p>
        </p:txBody>
      </p:sp>
      <p:sp>
        <p:nvSpPr>
          <p:cNvPr id="331" name="Google Shape;331;p19"/>
          <p:cNvSpPr txBox="1"/>
          <p:nvPr/>
        </p:nvSpPr>
        <p:spPr>
          <a:xfrm>
            <a:off x="5481600" y="1569025"/>
            <a:ext cx="308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Nunito"/>
                <a:ea typeface="Nunito"/>
                <a:cs typeface="Nunito"/>
                <a:sym typeface="Nunito"/>
              </a:rPr>
              <a:t>CNN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CNN stands for Convolution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Types of layers: Convolutional, Fully Connected, Pooling, Dropout, and Activation.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Best used for images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Feed forward network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Resize images and break train data into train and validation data for model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CNN and LSTM-CNN model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 each model to training data with validation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Produce metrics of </a:t>
            </a:r>
            <a:r>
              <a:rPr lang="en"/>
              <a:t>Accuracy</a:t>
            </a:r>
            <a:r>
              <a:rPr lang="en"/>
              <a:t>, Area Under Curve, Loss, F1 Score, and Precision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each model in plots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each model on test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42034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LSTM-CNN model</a:t>
            </a:r>
            <a:endParaRPr/>
          </a:p>
        </p:txBody>
      </p:sp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1247775" y="1877450"/>
            <a:ext cx="70305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/>
              <a:t> </a:t>
            </a:r>
            <a:endParaRPr sz="200"/>
          </a:p>
          <a:p>
            <a:pPr indent="0" lvl="0" marL="50800" marR="50800" rtl="0" algn="l">
              <a:lnSpc>
                <a:spcPct val="12142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730" y="932925"/>
            <a:ext cx="3575641" cy="416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850" y="932925"/>
            <a:ext cx="5238900" cy="41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325" y="127950"/>
            <a:ext cx="3905099" cy="505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