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30.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1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6EBF74E-213E-4990-B0EF-2679E2030A4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381240" y="685800"/>
            <a:ext cx="6095520" cy="3428280"/>
          </a:xfrm>
          <a:prstGeom prst="rect">
            <a:avLst/>
          </a:prstGeom>
        </p:spPr>
      </p:sp>
      <p:sp>
        <p:nvSpPr>
          <p:cNvPr id="290"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700" spc="-1" strike="noStrike">
                <a:latin typeface="Arial"/>
              </a:rPr>
              <a:t>Project that I have been working on this semester</a:t>
            </a:r>
            <a:endParaRPr b="0" lang="en-US" sz="27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381240" y="685800"/>
            <a:ext cx="6095160" cy="3428280"/>
          </a:xfrm>
          <a:prstGeom prst="rect">
            <a:avLst/>
          </a:prstGeom>
        </p:spPr>
      </p:sp>
      <p:sp>
        <p:nvSpPr>
          <p:cNvPr id="306"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000" spc="-1" strike="noStrike">
                <a:latin typeface="Arial"/>
              </a:rPr>
              <a:t>HWAC (0.56 positive) one of our top correlated features and represents Hispanic, White alone or in combination male population</a:t>
            </a:r>
            <a:endParaRPr b="0" lang="en-US" sz="2000" spc="-1" strike="noStrike">
              <a:latin typeface="Arial"/>
            </a:endParaRPr>
          </a:p>
          <a:p>
            <a:pPr marL="216000" indent="-216000">
              <a:lnSpc>
                <a:spcPct val="100000"/>
              </a:lnSpc>
              <a:tabLst>
                <a:tab algn="l" pos="0"/>
              </a:tabLst>
            </a:pPr>
            <a:r>
              <a:rPr b="0" lang="en" sz="2000" spc="-1" strike="noStrike">
                <a:latin typeface="Arial"/>
              </a:rPr>
              <a:t>Meaning the individual considers themselves as hispanic origin and also see themselves as either white or mixed race</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1240" y="685800"/>
            <a:ext cx="6095160" cy="3428280"/>
          </a:xfrm>
          <a:prstGeom prst="rect">
            <a:avLst/>
          </a:prstGeom>
        </p:spPr>
      </p:sp>
      <p:sp>
        <p:nvSpPr>
          <p:cNvPr id="308"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700" spc="-1" strike="noStrike">
                <a:latin typeface="Arial"/>
              </a:rPr>
              <a:t>Pearson Moderately correlated appears with more hispanic communities; and communities that have less than high school attainment ratio in the community and also unemployment rate</a:t>
            </a:r>
            <a:endParaRPr b="0" lang="en-US" sz="1700" spc="-1" strike="noStrike">
              <a:latin typeface="Arial"/>
            </a:endParaRPr>
          </a:p>
          <a:p>
            <a:pPr marL="216000" indent="-216000">
              <a:lnSpc>
                <a:spcPct val="100000"/>
              </a:lnSpc>
              <a:tabLst>
                <a:tab algn="l" pos="0"/>
              </a:tabLst>
            </a:pPr>
            <a:endParaRPr b="0" lang="en-US" sz="1700" spc="-1" strike="noStrike">
              <a:latin typeface="Arial"/>
            </a:endParaRPr>
          </a:p>
          <a:p>
            <a:pPr marL="216000" indent="-216000">
              <a:lnSpc>
                <a:spcPct val="100000"/>
              </a:lnSpc>
              <a:tabLst>
                <a:tab algn="l" pos="0"/>
              </a:tabLst>
            </a:pPr>
            <a:r>
              <a:rPr b="0" lang="en" sz="1700" spc="-1" strike="noStrike">
                <a:latin typeface="Arial"/>
              </a:rPr>
              <a:t>Negative correlation is non hispanic communities,and having a high total of education attainment ratio (more ppl graduation with some education status)</a:t>
            </a:r>
            <a:endParaRPr b="0" lang="en-US" sz="17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381240" y="685800"/>
            <a:ext cx="6095160" cy="3428280"/>
          </a:xfrm>
          <a:prstGeom prst="rect">
            <a:avLst/>
          </a:prstGeom>
        </p:spPr>
      </p:sp>
      <p:sp>
        <p:nvSpPr>
          <p:cNvPr id="310"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100" spc="-1" strike="noStrike">
                <a:latin typeface="Arial"/>
              </a:rPr>
              <a:t>Ordering values of correlation may be slightly different Same as last year</a:t>
            </a:r>
            <a:endParaRPr b="0" lang="en-US" sz="2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381240" y="685800"/>
            <a:ext cx="6095160" cy="3428280"/>
          </a:xfrm>
          <a:prstGeom prst="rect">
            <a:avLst/>
          </a:prstGeom>
        </p:spPr>
      </p:sp>
      <p:sp>
        <p:nvSpPr>
          <p:cNvPr id="312"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100" spc="-1" strike="noStrike">
                <a:latin typeface="Arial"/>
              </a:rPr>
              <a:t>This chart different ( as I want to predict mainly 2019 aqi i will look at all metrics from earlier and see how correlated it is)</a:t>
            </a:r>
            <a:endParaRPr b="0" lang="en-US" sz="2100" spc="-1" strike="noStrike">
              <a:latin typeface="Arial"/>
            </a:endParaRPr>
          </a:p>
          <a:p>
            <a:pPr marL="216000" indent="-216000">
              <a:lnSpc>
                <a:spcPct val="100000"/>
              </a:lnSpc>
              <a:tabLst>
                <a:tab algn="l" pos="0"/>
              </a:tabLst>
            </a:pPr>
            <a:r>
              <a:rPr b="0" lang="en" sz="2100" spc="-1" strike="noStrike">
                <a:latin typeface="Arial"/>
              </a:rPr>
              <a:t>Note the correlation plot does not display all the features from the correlated list on the right (it displays around 27 features) Where on the right we have 50 features</a:t>
            </a:r>
            <a:endParaRPr b="0" lang="en-US" sz="2100" spc="-1" strike="noStrike">
              <a:latin typeface="Arial"/>
            </a:endParaRPr>
          </a:p>
          <a:p>
            <a:pPr marL="216000" indent="-216000">
              <a:lnSpc>
                <a:spcPct val="100000"/>
              </a:lnSpc>
              <a:tabLst>
                <a:tab algn="l" pos="0"/>
              </a:tabLst>
            </a:pPr>
            <a:endParaRPr b="0" lang="en-US" sz="2100" spc="-1" strike="noStrike">
              <a:latin typeface="Arial"/>
            </a:endParaRPr>
          </a:p>
          <a:p>
            <a:pPr marL="216000" indent="-216000">
              <a:lnSpc>
                <a:spcPct val="100000"/>
              </a:lnSpc>
              <a:tabLst>
                <a:tab algn="l" pos="0"/>
              </a:tabLst>
            </a:pPr>
            <a:r>
              <a:rPr b="0" lang="en" sz="2100" spc="-1" strike="noStrike">
                <a:latin typeface="Arial"/>
              </a:rPr>
              <a:t>It basically speaks the same correlations of high hipsanic ratio communities,, less than high scool ratios, unemployment associate with more pollution, while non hispanic and more education totals result less </a:t>
            </a:r>
            <a:endParaRPr b="0" lang="en-US" sz="2100" spc="-1" strike="noStrike">
              <a:latin typeface="Arial"/>
            </a:endParaRPr>
          </a:p>
          <a:p>
            <a:pPr marL="216000" indent="-216000">
              <a:lnSpc>
                <a:spcPct val="100000"/>
              </a:lnSpc>
              <a:tabLst>
                <a:tab algn="l" pos="0"/>
              </a:tabLst>
            </a:pPr>
            <a:endParaRPr b="0" lang="en-US" sz="2100" spc="-1" strike="noStrike">
              <a:latin typeface="Arial"/>
            </a:endParaRPr>
          </a:p>
          <a:p>
            <a:pPr marL="216000" indent="-216000">
              <a:lnSpc>
                <a:spcPct val="100000"/>
              </a:lnSpc>
              <a:tabLst>
                <a:tab algn="l" pos="0"/>
              </a:tabLst>
            </a:pPr>
            <a:r>
              <a:rPr b="0" lang="en" sz="2100" spc="-1" strike="noStrike">
                <a:latin typeface="Arial"/>
              </a:rPr>
              <a:t>Meaning more educated communities or more non hispanic ratioed communities associate with cleaner air</a:t>
            </a:r>
            <a:endParaRPr b="0" lang="en-US" sz="2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381240" y="685800"/>
            <a:ext cx="6095160" cy="3428280"/>
          </a:xfrm>
          <a:prstGeom prst="rect">
            <a:avLst/>
          </a:prstGeom>
        </p:spPr>
      </p:sp>
      <p:sp>
        <p:nvSpPr>
          <p:cNvPr id="314"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100" spc="-1" strike="noStrike">
                <a:latin typeface="Arial"/>
              </a:rPr>
              <a:t>Chorethplot mapping to show counties covered across the us for my study</a:t>
            </a:r>
            <a:endParaRPr b="0" lang="en-US" sz="2100" spc="-1" strike="noStrike">
              <a:latin typeface="Arial"/>
            </a:endParaRPr>
          </a:p>
          <a:p>
            <a:pPr marL="216000" indent="-216000">
              <a:lnSpc>
                <a:spcPct val="100000"/>
              </a:lnSpc>
              <a:tabLst>
                <a:tab algn="l" pos="0"/>
              </a:tabLst>
            </a:pPr>
            <a:endParaRPr b="0" lang="en-US" sz="2100" spc="-1" strike="noStrike">
              <a:latin typeface="Arial"/>
            </a:endParaRPr>
          </a:p>
          <a:p>
            <a:pPr marL="216000" indent="-216000">
              <a:lnSpc>
                <a:spcPct val="100000"/>
              </a:lnSpc>
              <a:tabLst>
                <a:tab algn="l" pos="0"/>
              </a:tabLst>
            </a:pPr>
            <a:r>
              <a:rPr b="0" lang="en" sz="2100" spc="-1" strike="noStrike">
                <a:latin typeface="Arial"/>
              </a:rPr>
              <a:t>208 counties</a:t>
            </a:r>
            <a:endParaRPr b="0" lang="en-US" sz="2100" spc="-1" strike="noStrike">
              <a:latin typeface="Arial"/>
            </a:endParaRPr>
          </a:p>
          <a:p>
            <a:pPr marL="216000" indent="-216000">
              <a:lnSpc>
                <a:spcPct val="100000"/>
              </a:lnSpc>
              <a:tabLst>
                <a:tab algn="l" pos="0"/>
              </a:tabLst>
            </a:pPr>
            <a:r>
              <a:rPr b="0" lang="en" sz="2100" spc="-1" strike="noStrike">
                <a:latin typeface="Arial"/>
              </a:rPr>
              <a:t>Choropleth map; showing counties and AQI levels associated with counties</a:t>
            </a:r>
            <a:endParaRPr b="0" lang="en-US" sz="2100" spc="-1" strike="noStrike">
              <a:latin typeface="Arial"/>
            </a:endParaRPr>
          </a:p>
          <a:p>
            <a:pPr marL="216000" indent="-216000">
              <a:lnSpc>
                <a:spcPct val="100000"/>
              </a:lnSpc>
              <a:tabLst>
                <a:tab algn="l" pos="0"/>
              </a:tabLst>
            </a:pPr>
            <a:r>
              <a:rPr b="0" lang="en" sz="2100" spc="-1" strike="noStrike">
                <a:latin typeface="Arial"/>
              </a:rPr>
              <a:t>Darker colors purple represent lower aqi levels (so cleaner) 10 or below</a:t>
            </a:r>
            <a:endParaRPr b="0" lang="en-US" sz="2100" spc="-1" strike="noStrike">
              <a:latin typeface="Arial"/>
            </a:endParaRPr>
          </a:p>
          <a:p>
            <a:pPr marL="216000" indent="-216000">
              <a:lnSpc>
                <a:spcPct val="100000"/>
              </a:lnSpc>
              <a:tabLst>
                <a:tab algn="l" pos="0"/>
              </a:tabLst>
            </a:pPr>
            <a:r>
              <a:rPr b="0" lang="en" sz="2100" spc="-1" strike="noStrike">
                <a:latin typeface="Arial"/>
              </a:rPr>
              <a:t>Lighter colors yellow represent higher aqi levels up to 40-30</a:t>
            </a:r>
            <a:endParaRPr b="0" lang="en-US" sz="2100" spc="-1" strike="noStrike">
              <a:latin typeface="Arial"/>
            </a:endParaRPr>
          </a:p>
          <a:p>
            <a:pPr marL="216000" indent="-216000">
              <a:lnSpc>
                <a:spcPct val="100000"/>
              </a:lnSpc>
              <a:tabLst>
                <a:tab algn="l" pos="0"/>
              </a:tabLst>
            </a:pPr>
            <a:r>
              <a:rPr b="0" lang="en" sz="2100" spc="-1" strike="noStrike">
                <a:latin typeface="Arial"/>
              </a:rPr>
              <a:t>Green represent middle range of AQI (30-15)</a:t>
            </a:r>
            <a:endParaRPr b="0" lang="en-US" sz="2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381240" y="685800"/>
            <a:ext cx="6095160" cy="3428280"/>
          </a:xfrm>
          <a:prstGeom prst="rect">
            <a:avLst/>
          </a:prstGeom>
        </p:spPr>
      </p:sp>
      <p:sp>
        <p:nvSpPr>
          <p:cNvPr id="316"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200" spc="-1" strike="noStrike">
                <a:latin typeface="Arial"/>
              </a:rPr>
              <a:t>One of the top correlated features with AQI-2019 also plotted on choropleth plot</a:t>
            </a:r>
            <a:endParaRPr b="0" lang="en-US" sz="2200" spc="-1" strike="noStrike">
              <a:latin typeface="Arial"/>
            </a:endParaRPr>
          </a:p>
          <a:p>
            <a:pPr marL="216000" indent="-216000">
              <a:lnSpc>
                <a:spcPct val="100000"/>
              </a:lnSpc>
              <a:tabLst>
                <a:tab algn="l" pos="0"/>
              </a:tabLst>
            </a:pPr>
            <a:endParaRPr b="0" lang="en-US" sz="2200" spc="-1" strike="noStrike">
              <a:latin typeface="Arial"/>
            </a:endParaRPr>
          </a:p>
          <a:p>
            <a:pPr marL="216000" indent="-216000">
              <a:lnSpc>
                <a:spcPct val="115000"/>
              </a:lnSpc>
              <a:tabLst>
                <a:tab algn="l" pos="0"/>
              </a:tabLst>
            </a:pPr>
            <a:r>
              <a:rPr b="0" lang="en" sz="2300" spc="-1" strike="noStrike">
                <a:latin typeface="Arial"/>
              </a:rPr>
              <a:t>Following the pattern, it appears that demographics that are abundant in Southern California counties and sparse in east coast of the US, will be strongly correlated to the PM10 levels.</a:t>
            </a:r>
            <a:endParaRPr b="0" lang="en-US" sz="2300" spc="-1" strike="noStrike">
              <a:latin typeface="Arial"/>
            </a:endParaRPr>
          </a:p>
          <a:p>
            <a:pPr marL="216000" indent="-216000">
              <a:lnSpc>
                <a:spcPct val="115000"/>
              </a:lnSpc>
              <a:spcBef>
                <a:spcPts val="1199"/>
              </a:spcBef>
              <a:tabLst>
                <a:tab algn="l" pos="0"/>
              </a:tabLst>
            </a:pPr>
            <a:r>
              <a:rPr b="0" lang="en" sz="2300" spc="-1" strike="noStrike">
                <a:latin typeface="Arial"/>
              </a:rPr>
              <a:t>From the two maps it can be seen that there is strong/moderate correlation as more HWAC ratios are prevalent in southern California and somewhat sparse in east coast.</a:t>
            </a:r>
            <a:endParaRPr b="0" lang="en-US" sz="2300" spc="-1" strike="noStrike">
              <a:latin typeface="Arial"/>
            </a:endParaRPr>
          </a:p>
          <a:p>
            <a:pPr marL="216000" indent="-216000">
              <a:lnSpc>
                <a:spcPct val="115000"/>
              </a:lnSpc>
              <a:spcBef>
                <a:spcPts val="1199"/>
              </a:spcBef>
              <a:tabLst>
                <a:tab algn="l" pos="0"/>
              </a:tabLst>
            </a:pPr>
            <a:r>
              <a:rPr b="0" lang="en" sz="2300" spc="-1" strike="noStrike">
                <a:latin typeface="Arial"/>
              </a:rPr>
              <a:t>This points race being correlated to pattern of pm10 levels</a:t>
            </a:r>
            <a:endParaRPr b="0" lang="en-US" sz="2300" spc="-1" strike="noStrike">
              <a:latin typeface="Arial"/>
            </a:endParaRPr>
          </a:p>
          <a:p>
            <a:pPr marL="216000" indent="-216000">
              <a:lnSpc>
                <a:spcPct val="100000"/>
              </a:lnSpc>
              <a:tabLst>
                <a:tab algn="l" pos="0"/>
              </a:tabLst>
            </a:pPr>
            <a:endParaRPr b="0" lang="en-US" sz="23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381240" y="685800"/>
            <a:ext cx="6095160" cy="3428280"/>
          </a:xfrm>
          <a:prstGeom prst="rect">
            <a:avLst/>
          </a:prstGeom>
        </p:spPr>
      </p:sp>
      <p:sp>
        <p:nvSpPr>
          <p:cNvPr id="318"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300" spc="-1" strike="noStrike">
                <a:latin typeface="Arial"/>
              </a:rPr>
              <a:t>Lowest correlated feature with AQI_2019</a:t>
            </a:r>
            <a:endParaRPr b="0" lang="en-US" sz="2300" spc="-1" strike="noStrike">
              <a:latin typeface="Arial"/>
            </a:endParaRPr>
          </a:p>
          <a:p>
            <a:pPr marL="507960" indent="-374040">
              <a:lnSpc>
                <a:spcPct val="115000"/>
              </a:lnSpc>
              <a:buClr>
                <a:srgbClr val="000000"/>
              </a:buClr>
              <a:buFont typeface="Wingdings" charset="2"/>
              <a:buChar char=""/>
              <a:tabLst>
                <a:tab algn="l" pos="0"/>
              </a:tabLst>
            </a:pPr>
            <a:r>
              <a:rPr b="0" lang="en" sz="2300" spc="-1" strike="noStrike">
                <a:solidFill>
                  <a:srgbClr val="000000"/>
                </a:solidFill>
                <a:latin typeface="Arial"/>
              </a:rPr>
              <a:t>It appears that the lack of ratio for NH females per county is much more drastic in California 2018 data than in 2017 data where it only appeared that southern california counties were low, in 2018 it appears that all of California has low ratio NH females; also it appears there is an increase of ratio for NH females in NE states than observed in 2017 data</a:t>
            </a:r>
            <a:endParaRPr b="0" lang="en-US" sz="2300" spc="-1" strike="noStrike">
              <a:latin typeface="Arial"/>
            </a:endParaRPr>
          </a:p>
          <a:p>
            <a:pPr>
              <a:lnSpc>
                <a:spcPct val="115000"/>
              </a:lnSpc>
              <a:tabLst>
                <a:tab algn="l" pos="0"/>
              </a:tabLst>
            </a:pPr>
            <a:endParaRPr b="0" lang="en-US" sz="2300" spc="-1" strike="noStrike">
              <a:latin typeface="Arial"/>
            </a:endParaRPr>
          </a:p>
          <a:p>
            <a:pPr>
              <a:lnSpc>
                <a:spcPct val="115000"/>
              </a:lnSpc>
              <a:tabLst>
                <a:tab algn="l" pos="0"/>
              </a:tabLst>
            </a:pPr>
            <a:endParaRPr b="0" lang="en-US" sz="2300" spc="-1" strike="noStrike">
              <a:latin typeface="Arial"/>
            </a:endParaRPr>
          </a:p>
          <a:p>
            <a:pPr>
              <a:lnSpc>
                <a:spcPct val="100000"/>
              </a:lnSpc>
              <a:tabLst>
                <a:tab algn="l" pos="0"/>
              </a:tabLst>
            </a:pPr>
            <a:endParaRPr b="0" lang="en-US" sz="23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381240" y="685800"/>
            <a:ext cx="6095160" cy="3428280"/>
          </a:xfrm>
          <a:prstGeom prst="rect">
            <a:avLst/>
          </a:prstGeom>
        </p:spPr>
      </p:sp>
      <p:sp>
        <p:nvSpPr>
          <p:cNvPr id="320"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200" spc="-1" strike="noStrike">
                <a:latin typeface="Arial"/>
              </a:rPr>
              <a:t>Usage of feature selection with select k best</a:t>
            </a:r>
            <a:endParaRPr b="0" lang="en-US" sz="2200" spc="-1" strike="noStrike">
              <a:latin typeface="Arial"/>
            </a:endParaRPr>
          </a:p>
          <a:p>
            <a:pPr marL="216000" indent="-216000">
              <a:lnSpc>
                <a:spcPct val="100000"/>
              </a:lnSpc>
              <a:tabLst>
                <a:tab algn="l" pos="0"/>
              </a:tabLst>
            </a:pPr>
            <a:r>
              <a:rPr b="0" lang="en" sz="2200" spc="-1" strike="noStrike">
                <a:latin typeface="Arial"/>
              </a:rPr>
              <a:t>And feature importannces </a:t>
            </a:r>
            <a:endParaRPr b="0" lang="en-US" sz="2200" spc="-1" strike="noStrike">
              <a:latin typeface="Arial"/>
            </a:endParaRPr>
          </a:p>
          <a:p>
            <a:pPr marL="216000" indent="-216000">
              <a:lnSpc>
                <a:spcPct val="100000"/>
              </a:lnSpc>
              <a:tabLst>
                <a:tab algn="l" pos="0"/>
              </a:tabLst>
            </a:pPr>
            <a:r>
              <a:rPr b="0" lang="en" sz="2200" spc="-1" strike="noStrike">
                <a:latin typeface="Arial"/>
              </a:rPr>
              <a:t>Hyper parameter tuning as well</a:t>
            </a:r>
            <a:endParaRPr b="0" lang="en-US" sz="2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381240" y="685800"/>
            <a:ext cx="6095160" cy="3428280"/>
          </a:xfrm>
          <a:prstGeom prst="rect">
            <a:avLst/>
          </a:prstGeom>
        </p:spPr>
      </p:sp>
      <p:sp>
        <p:nvSpPr>
          <p:cNvPr id="292"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Outline of what im going to talk about</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381240" y="685800"/>
            <a:ext cx="6095160" cy="3428280"/>
          </a:xfrm>
          <a:prstGeom prst="rect">
            <a:avLst/>
          </a:prstGeom>
        </p:spPr>
      </p:sp>
      <p:sp>
        <p:nvSpPr>
          <p:cNvPr id="322"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200" spc="-1" strike="noStrike">
                <a:latin typeface="Arial"/>
              </a:rPr>
              <a:t>Usage of feature selection with select k best</a:t>
            </a:r>
            <a:endParaRPr b="0" lang="en-US" sz="2200" spc="-1" strike="noStrike">
              <a:latin typeface="Arial"/>
            </a:endParaRPr>
          </a:p>
          <a:p>
            <a:pPr marL="216000" indent="-216000">
              <a:lnSpc>
                <a:spcPct val="100000"/>
              </a:lnSpc>
              <a:tabLst>
                <a:tab algn="l" pos="0"/>
              </a:tabLst>
            </a:pPr>
            <a:r>
              <a:rPr b="0" lang="en" sz="2200" spc="-1" strike="noStrike">
                <a:latin typeface="Arial"/>
              </a:rPr>
              <a:t>And feature importannces </a:t>
            </a:r>
            <a:endParaRPr b="0" lang="en-US" sz="2200" spc="-1" strike="noStrike">
              <a:latin typeface="Arial"/>
            </a:endParaRPr>
          </a:p>
          <a:p>
            <a:pPr marL="216000" indent="-216000">
              <a:lnSpc>
                <a:spcPct val="100000"/>
              </a:lnSpc>
              <a:tabLst>
                <a:tab algn="l" pos="0"/>
              </a:tabLst>
            </a:pPr>
            <a:r>
              <a:rPr b="0" lang="en" sz="2200" spc="-1" strike="noStrike">
                <a:latin typeface="Arial"/>
              </a:rPr>
              <a:t>Hyper parameter tuning as well</a:t>
            </a:r>
            <a:endParaRPr b="0" lang="en-US" sz="2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381240" y="685800"/>
            <a:ext cx="6095160" cy="3428280"/>
          </a:xfrm>
          <a:prstGeom prst="rect">
            <a:avLst/>
          </a:prstGeom>
        </p:spPr>
      </p:sp>
      <p:sp>
        <p:nvSpPr>
          <p:cNvPr id="324"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200" spc="-1" strike="noStrike">
                <a:latin typeface="Arial"/>
              </a:rPr>
              <a:t>Usage of feature selection with select k best</a:t>
            </a:r>
            <a:endParaRPr b="0" lang="en-US" sz="2200" spc="-1" strike="noStrike">
              <a:latin typeface="Arial"/>
            </a:endParaRPr>
          </a:p>
          <a:p>
            <a:pPr marL="216000" indent="-216000">
              <a:lnSpc>
                <a:spcPct val="100000"/>
              </a:lnSpc>
              <a:tabLst>
                <a:tab algn="l" pos="0"/>
              </a:tabLst>
            </a:pPr>
            <a:r>
              <a:rPr b="0" lang="en" sz="2200" spc="-1" strike="noStrike">
                <a:latin typeface="Arial"/>
              </a:rPr>
              <a:t>And feature importannces </a:t>
            </a:r>
            <a:endParaRPr b="0" lang="en-US" sz="2200" spc="-1" strike="noStrike">
              <a:latin typeface="Arial"/>
            </a:endParaRPr>
          </a:p>
          <a:p>
            <a:pPr marL="216000" indent="-216000">
              <a:lnSpc>
                <a:spcPct val="100000"/>
              </a:lnSpc>
              <a:tabLst>
                <a:tab algn="l" pos="0"/>
              </a:tabLst>
            </a:pPr>
            <a:r>
              <a:rPr b="0" lang="en" sz="2200" spc="-1" strike="noStrike">
                <a:latin typeface="Arial"/>
              </a:rPr>
              <a:t>Hyper parameter tuning as well</a:t>
            </a:r>
            <a:endParaRPr b="0" lang="en-US" sz="2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381240" y="685800"/>
            <a:ext cx="6095160" cy="3428280"/>
          </a:xfrm>
          <a:prstGeom prst="rect">
            <a:avLst/>
          </a:prstGeom>
        </p:spPr>
      </p:sp>
      <p:sp>
        <p:nvSpPr>
          <p:cNvPr id="326"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200" spc="-1" strike="noStrike">
                <a:latin typeface="Arial"/>
              </a:rPr>
              <a:t>Usage of feature selection with select k best</a:t>
            </a:r>
            <a:endParaRPr b="0" lang="en-US" sz="2200" spc="-1" strike="noStrike">
              <a:latin typeface="Arial"/>
            </a:endParaRPr>
          </a:p>
          <a:p>
            <a:pPr marL="216000" indent="-216000">
              <a:lnSpc>
                <a:spcPct val="100000"/>
              </a:lnSpc>
              <a:tabLst>
                <a:tab algn="l" pos="0"/>
              </a:tabLst>
            </a:pPr>
            <a:r>
              <a:rPr b="0" lang="en" sz="2200" spc="-1" strike="noStrike">
                <a:latin typeface="Arial"/>
              </a:rPr>
              <a:t>And feature importannces </a:t>
            </a:r>
            <a:endParaRPr b="0" lang="en-US" sz="2200" spc="-1" strike="noStrike">
              <a:latin typeface="Arial"/>
            </a:endParaRPr>
          </a:p>
          <a:p>
            <a:pPr marL="216000" indent="-216000">
              <a:lnSpc>
                <a:spcPct val="100000"/>
              </a:lnSpc>
              <a:tabLst>
                <a:tab algn="l" pos="0"/>
              </a:tabLst>
            </a:pPr>
            <a:r>
              <a:rPr b="0" lang="en" sz="2200" spc="-1" strike="noStrike">
                <a:latin typeface="Arial"/>
              </a:rPr>
              <a:t>Hyper parameter tuning as well</a:t>
            </a:r>
            <a:endParaRPr b="0" lang="en-US" sz="2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381240" y="685800"/>
            <a:ext cx="6095160" cy="3428280"/>
          </a:xfrm>
          <a:prstGeom prst="rect">
            <a:avLst/>
          </a:prstGeom>
        </p:spPr>
      </p:sp>
      <p:sp>
        <p:nvSpPr>
          <p:cNvPr id="328"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900" spc="-1" strike="noStrike">
                <a:latin typeface="Arial"/>
              </a:rPr>
              <a:t>Dummy Regressor used as baselines to compare with our models</a:t>
            </a:r>
            <a:endParaRPr b="0" lang="en-US" sz="1900" spc="-1" strike="noStrike">
              <a:latin typeface="Arial"/>
            </a:endParaRPr>
          </a:p>
          <a:p>
            <a:pPr marL="216000" indent="-216000">
              <a:lnSpc>
                <a:spcPct val="100000"/>
              </a:lnSpc>
              <a:tabLst>
                <a:tab algn="l" pos="0"/>
              </a:tabLst>
            </a:pPr>
            <a:r>
              <a:rPr b="0" lang="en" sz="1900" spc="-1" strike="noStrike">
                <a:latin typeface="Arial"/>
              </a:rPr>
              <a:t>With looking at mean and median of our target aqi_2019 as its strategy</a:t>
            </a:r>
            <a:endParaRPr b="0" lang="en-US" sz="1900" spc="-1" strike="noStrike">
              <a:latin typeface="Arial"/>
            </a:endParaRPr>
          </a:p>
          <a:p>
            <a:pPr marL="216000" indent="-216000">
              <a:lnSpc>
                <a:spcPct val="100000"/>
              </a:lnSpc>
              <a:tabLst>
                <a:tab algn="l" pos="0"/>
              </a:tabLst>
            </a:pPr>
            <a:endParaRPr b="0" lang="en-US" sz="1900" spc="-1" strike="noStrike">
              <a:latin typeface="Arial"/>
            </a:endParaRPr>
          </a:p>
          <a:p>
            <a:pPr marL="216000" indent="-216000">
              <a:lnSpc>
                <a:spcPct val="100000"/>
              </a:lnSpc>
              <a:tabLst>
                <a:tab algn="l" pos="0"/>
              </a:tabLst>
            </a:pPr>
            <a:r>
              <a:rPr b="0" lang="en" sz="1900" spc="-1" strike="noStrike">
                <a:latin typeface="Arial"/>
              </a:rPr>
              <a:t>Note train score and std were from cross validation</a:t>
            </a:r>
            <a:endParaRPr b="0" lang="en-US" sz="1900" spc="-1" strike="noStrike">
              <a:latin typeface="Arial"/>
            </a:endParaRPr>
          </a:p>
          <a:p>
            <a:pPr marL="216000" indent="-216000">
              <a:lnSpc>
                <a:spcPct val="100000"/>
              </a:lnSpc>
              <a:tabLst>
                <a:tab algn="l" pos="0"/>
              </a:tabLst>
            </a:pPr>
            <a:endParaRPr b="0" lang="en-US" sz="1900" spc="-1" strike="noStrike">
              <a:latin typeface="Arial"/>
            </a:endParaRPr>
          </a:p>
          <a:p>
            <a:pPr marL="216000" indent="-216000">
              <a:lnSpc>
                <a:spcPct val="100000"/>
              </a:lnSpc>
              <a:tabLst>
                <a:tab algn="l" pos="0"/>
              </a:tabLst>
            </a:pPr>
            <a:r>
              <a:rPr b="0" lang="en" sz="1900" spc="-1" strike="noStrike">
                <a:latin typeface="Arial"/>
              </a:rPr>
              <a:t>A negative correlation of determination is really bad</a:t>
            </a:r>
            <a:endParaRPr b="0" lang="en-US" sz="19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381240" y="685800"/>
            <a:ext cx="6095160" cy="3428280"/>
          </a:xfrm>
          <a:prstGeom prst="rect">
            <a:avLst/>
          </a:prstGeom>
        </p:spPr>
      </p:sp>
      <p:sp>
        <p:nvSpPr>
          <p:cNvPr id="330"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000" spc="-1" strike="noStrike">
                <a:latin typeface="Arial"/>
              </a:rPr>
              <a:t>Also note random forest regressor performs better without scaler</a:t>
            </a:r>
            <a:endParaRPr b="0" lang="en-US" sz="2000" spc="-1" strike="noStrike">
              <a:latin typeface="Arial"/>
            </a:endParaRPr>
          </a:p>
          <a:p>
            <a:pPr marL="216000" indent="-216000">
              <a:lnSpc>
                <a:spcPct val="100000"/>
              </a:lnSpc>
              <a:tabLst>
                <a:tab algn="l" pos="0"/>
              </a:tabLst>
            </a:pPr>
            <a:r>
              <a:rPr b="0" lang="en" sz="2000" spc="-1" strike="noStrike">
                <a:latin typeface="Arial"/>
              </a:rPr>
              <a:t>RF uses feature importance</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381240" y="685800"/>
            <a:ext cx="6095160" cy="3428280"/>
          </a:xfrm>
          <a:prstGeom prst="rect">
            <a:avLst/>
          </a:prstGeom>
        </p:spPr>
      </p:sp>
      <p:sp>
        <p:nvSpPr>
          <p:cNvPr id="294"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What my project is about </a:t>
            </a: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381240" y="694800"/>
            <a:ext cx="609516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lIns="0" rIns="0" tIns="0" bIns="0">
            <a:noAutofit/>
          </a:bodyPr>
          <a:p>
            <a:r>
              <a:rPr b="0" lang="en-US" sz="2000" spc="-1" strike="noStrike">
                <a:latin typeface="Arial"/>
              </a:rPr>
              <a:t>May be good for property valuation over time, sites with highly associated socio economic factors with pollution may be valued less in future</a:t>
            </a:r>
            <a:endParaRPr b="0" lang="en-US" sz="2000" spc="-1" strike="noStrike">
              <a:latin typeface="Arial"/>
            </a:endParaRPr>
          </a:p>
          <a:p>
            <a:endParaRPr b="0" lang="en-US" sz="2000" spc="-1" strike="noStrike">
              <a:latin typeface="Arial"/>
            </a:endParaRPr>
          </a:p>
          <a:p>
            <a:r>
              <a:rPr b="0" lang="en-US" sz="2000" spc="-1" strike="noStrike">
                <a:latin typeface="Arial"/>
              </a:rPr>
              <a:t>Helpful for epa in choosing areas to focus more and areas to focus less (also sites where to place more monitors perhaps)</a:t>
            </a:r>
            <a:endParaRPr b="0" lang="en-US" sz="2000" spc="-1" strike="noStrike">
              <a:latin typeface="Arial"/>
            </a:endParaRPr>
          </a:p>
          <a:p>
            <a:endParaRPr b="0" lang="en-US" sz="2000" spc="-1" strike="noStrike">
              <a:latin typeface="Arial"/>
            </a:endParaRPr>
          </a:p>
          <a:p>
            <a:r>
              <a:rPr b="0" lang="en-US" sz="2000" spc="-1" strike="noStrike">
                <a:latin typeface="Arial"/>
              </a:rPr>
              <a:t>Sites are most likely more polluted for other reasons such as less resistance and concern from community or overall less environmental protection so these orgz can take advantage of polluting for less cost</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381240" y="685800"/>
            <a:ext cx="6095160" cy="3428280"/>
          </a:xfrm>
          <a:prstGeom prst="rect">
            <a:avLst/>
          </a:prstGeom>
        </p:spPr>
      </p:sp>
      <p:sp>
        <p:nvSpPr>
          <p:cNvPr id="296"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300" spc="-1" strike="noStrike">
                <a:solidFill>
                  <a:srgbClr val="000000"/>
                </a:solidFill>
                <a:latin typeface="Arial"/>
              </a:rPr>
              <a:t>Basically a graph that encapsulates how more powerful and developed countries perceive efficiency in polluting ot less powerful countries</a:t>
            </a:r>
            <a:endParaRPr b="0" lang="en-US" sz="2300" spc="-1" strike="noStrike">
              <a:latin typeface="Arial"/>
            </a:endParaRPr>
          </a:p>
          <a:p>
            <a:pPr marL="216000" indent="-216000">
              <a:lnSpc>
                <a:spcPct val="100000"/>
              </a:lnSpc>
              <a:tabLst>
                <a:tab algn="l" pos="0"/>
              </a:tabLst>
            </a:pPr>
            <a:r>
              <a:rPr b="0" lang="en" sz="2300" spc="-1" strike="noStrike">
                <a:solidFill>
                  <a:srgbClr val="000000"/>
                </a:solidFill>
                <a:latin typeface="Arial"/>
              </a:rPr>
              <a:t>This formulates something known as the Power weighted social decision rule, which states </a:t>
            </a:r>
            <a:endParaRPr b="0" lang="en-US" sz="2300" spc="-1" strike="noStrike">
              <a:latin typeface="Arial"/>
            </a:endParaRPr>
          </a:p>
          <a:p>
            <a:pPr marL="216000" indent="-216000">
              <a:lnSpc>
                <a:spcPct val="100000"/>
              </a:lnSpc>
              <a:tabLst>
                <a:tab algn="l" pos="0"/>
              </a:tabLst>
            </a:pPr>
            <a:r>
              <a:rPr b="0" lang="en" sz="2300" spc="-1" strike="noStrike">
                <a:solidFill>
                  <a:srgbClr val="000000"/>
                </a:solidFill>
                <a:latin typeface="Arial"/>
              </a:rPr>
              <a:t>- How more powerful sociopolitical groups are less impacted by negatives externalities (environment + health)</a:t>
            </a:r>
            <a:endParaRPr b="0" lang="en-US" sz="2300" spc="-1" strike="noStrike">
              <a:latin typeface="Arial"/>
            </a:endParaRPr>
          </a:p>
          <a:p>
            <a:pPr marL="216000" indent="-216000">
              <a:lnSpc>
                <a:spcPct val="100000"/>
              </a:lnSpc>
              <a:tabLst>
                <a:tab algn="l" pos="0"/>
              </a:tabLst>
            </a:pPr>
            <a:r>
              <a:rPr b="0" lang="en" sz="2300" spc="-1" strike="noStrike">
                <a:solidFill>
                  <a:srgbClr val="000000"/>
                </a:solidFill>
                <a:latin typeface="Arial"/>
              </a:rPr>
              <a:t>Than less powerful groups; which means that socio political factors should dictate whether a groupw ill ahve les environment protections or increased levels of environmental such as air quality</a:t>
            </a:r>
            <a:endParaRPr b="0" lang="en-US" sz="2300" spc="-1" strike="noStrike">
              <a:latin typeface="Arial"/>
            </a:endParaRPr>
          </a:p>
          <a:p>
            <a:pPr marL="216000" indent="-216000">
              <a:lnSpc>
                <a:spcPct val="100000"/>
              </a:lnSpc>
              <a:tabLst>
                <a:tab algn="l" pos="0"/>
              </a:tabLst>
            </a:pPr>
            <a:endParaRPr b="0" lang="en-US" sz="2300" spc="-1" strike="noStrike">
              <a:latin typeface="Arial"/>
            </a:endParaRPr>
          </a:p>
          <a:p>
            <a:pPr marL="216000" indent="-216000">
              <a:lnSpc>
                <a:spcPct val="100000"/>
              </a:lnSpc>
              <a:tabLst>
                <a:tab algn="l" pos="0"/>
              </a:tabLst>
            </a:pPr>
            <a:r>
              <a:rPr b="0" lang="en" sz="2200" spc="-1" strike="noStrike">
                <a:solidFill>
                  <a:srgbClr val="000000"/>
                </a:solidFill>
                <a:latin typeface="Arial"/>
              </a:rPr>
              <a:t>Lawrence Summers was the chief economist of the world bank at the time adn this is the memo he stated was drafted in his office by a staff member and he had signed it; after it was leaked in the economist he stated it was intended to be  sarcastic only after it was leaked in the economist  (pritchett, someone who work for him worte it and summers had signed it)</a:t>
            </a:r>
            <a:endParaRPr b="0" lang="en-US" sz="2200" spc="-1" strike="noStrike">
              <a:latin typeface="Arial"/>
            </a:endParaRPr>
          </a:p>
          <a:p>
            <a:pPr marL="216000" indent="-216000">
              <a:lnSpc>
                <a:spcPct val="100000"/>
              </a:lnSpc>
              <a:tabLst>
                <a:tab algn="l" pos="0"/>
              </a:tabLst>
            </a:pPr>
            <a:endParaRPr b="0" lang="en-US" sz="2200" spc="-1" strike="noStrike">
              <a:latin typeface="Arial"/>
            </a:endParaRPr>
          </a:p>
          <a:p>
            <a:pPr marL="216000" indent="-216000">
              <a:lnSpc>
                <a:spcPct val="100000"/>
              </a:lnSpc>
              <a:tabLst>
                <a:tab algn="l" pos="0"/>
              </a:tabLst>
            </a:pPr>
            <a:r>
              <a:rPr b="0" lang="en" sz="2200" spc="-1" strike="noStrike">
                <a:solidFill>
                  <a:srgbClr val="000000"/>
                </a:solidFill>
                <a:latin typeface="Arial"/>
              </a:rPr>
              <a:t>Saying how dumping toxic waste in third world countries was advised for economic benefits </a:t>
            </a:r>
            <a:endParaRPr b="0" lang="en-US" sz="2200" spc="-1" strike="noStrike">
              <a:latin typeface="Arial"/>
            </a:endParaRPr>
          </a:p>
          <a:p>
            <a:pPr marL="216000" indent="-216000">
              <a:lnSpc>
                <a:spcPct val="100000"/>
              </a:lnSpc>
              <a:tabLst>
                <a:tab algn="l" pos="0"/>
              </a:tabLst>
            </a:pPr>
            <a:endParaRPr b="0" lang="en-US" sz="2200" spc="-1" strike="noStrike">
              <a:latin typeface="Arial"/>
            </a:endParaRPr>
          </a:p>
          <a:p>
            <a:pPr marL="216000" indent="-216000">
              <a:lnSpc>
                <a:spcPct val="100000"/>
              </a:lnSpc>
              <a:tabLst>
                <a:tab algn="l" pos="0"/>
              </a:tabLst>
            </a:pPr>
            <a:r>
              <a:rPr b="0" lang="en" sz="2200" spc="-1" strike="noStrike">
                <a:solidFill>
                  <a:srgbClr val="000000"/>
                </a:solidFill>
                <a:latin typeface="Arial"/>
              </a:rPr>
              <a:t>Summarizing his 3 arguments </a:t>
            </a:r>
            <a:endParaRPr b="0" lang="en-US" sz="2200" spc="-1" strike="noStrike">
              <a:latin typeface="Arial"/>
            </a:endParaRPr>
          </a:p>
          <a:p>
            <a:pPr marL="457200" indent="-367560">
              <a:lnSpc>
                <a:spcPct val="100000"/>
              </a:lnSpc>
              <a:buClr>
                <a:srgbClr val="000000"/>
              </a:buClr>
              <a:buFont typeface="Arial"/>
              <a:buAutoNum type="arabicParenR"/>
              <a:tabLst>
                <a:tab algn="l" pos="0"/>
              </a:tabLst>
            </a:pPr>
            <a:r>
              <a:rPr b="0" lang="en" sz="2200" spc="-1" strike="noStrike">
                <a:solidFill>
                  <a:srgbClr val="000000"/>
                </a:solidFill>
                <a:latin typeface="Arial"/>
              </a:rPr>
              <a:t>Health impair pollution should take place in areas where it will have lower cost (less developed countries valued less → lowest wages, lowest life expectancy, )</a:t>
            </a:r>
            <a:endParaRPr b="0" lang="en-US" sz="2200" spc="-1" strike="noStrike">
              <a:latin typeface="Arial"/>
            </a:endParaRPr>
          </a:p>
          <a:p>
            <a:pPr marL="457200" indent="-367560">
              <a:lnSpc>
                <a:spcPct val="100000"/>
              </a:lnSpc>
              <a:buClr>
                <a:srgbClr val="000000"/>
              </a:buClr>
              <a:buFont typeface="Arial"/>
              <a:buAutoNum type="arabicParenR"/>
              <a:tabLst>
                <a:tab algn="l" pos="0"/>
              </a:tabLst>
            </a:pPr>
            <a:r>
              <a:rPr b="0" lang="en" sz="2200" spc="-1" strike="noStrike">
                <a:solidFill>
                  <a:srgbClr val="000000"/>
                </a:solidFill>
                <a:latin typeface="Arial"/>
              </a:rPr>
              <a:t>Saying its a lot cheaper to and lower cost to pollute in less developed countries and because of this they should be polluted more</a:t>
            </a:r>
            <a:endParaRPr b="0" lang="en-US" sz="2200" spc="-1" strike="noStrike">
              <a:latin typeface="Arial"/>
            </a:endParaRPr>
          </a:p>
          <a:p>
            <a:pPr marL="457200" indent="-367560">
              <a:lnSpc>
                <a:spcPct val="100000"/>
              </a:lnSpc>
              <a:buClr>
                <a:srgbClr val="000000"/>
              </a:buClr>
              <a:buFont typeface="Arial"/>
              <a:buAutoNum type="arabicParenR"/>
              <a:tabLst>
                <a:tab algn="l" pos="0"/>
              </a:tabLst>
            </a:pPr>
            <a:r>
              <a:rPr b="0" lang="en" sz="2200" spc="-1" strike="noStrike">
                <a:solidFill>
                  <a:srgbClr val="000000"/>
                </a:solidFill>
                <a:latin typeface="Arial"/>
              </a:rPr>
              <a:t>People in devleoped countries with greater life expectancy and income will live long enough to be experience and be impacted by pollution and thus be more concerned with aesthetics of the environment and the potential for health risks, rather than less developed countries who have a higher mortality rate and die from less pollution causes like starvation or crime</a:t>
            </a:r>
            <a:endParaRPr b="0" lang="en-US" sz="2200" spc="-1" strike="noStrike">
              <a:latin typeface="Arial"/>
            </a:endParaRPr>
          </a:p>
          <a:p>
            <a:pPr>
              <a:lnSpc>
                <a:spcPct val="100000"/>
              </a:lnSpc>
              <a:tabLst>
                <a:tab algn="l" pos="0"/>
              </a:tabLst>
            </a:pPr>
            <a:endParaRPr b="0" lang="en-US" sz="2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381240" y="685800"/>
            <a:ext cx="6095160" cy="3428280"/>
          </a:xfrm>
          <a:prstGeom prst="rect">
            <a:avLst/>
          </a:prstGeom>
        </p:spPr>
      </p:sp>
      <p:sp>
        <p:nvSpPr>
          <p:cNvPr id="298"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000" spc="-1" strike="noStrike">
                <a:latin typeface="Arial"/>
              </a:rPr>
              <a:t>Respiratory problems (primarily damages heart and lung tissues)</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r>
              <a:rPr b="0" lang="en" sz="2000" spc="-1" strike="noStrike">
                <a:latin typeface="Arial"/>
              </a:rPr>
              <a:t>PM10 and PM2.5 often derive from different emissions sources, and also have different chemical compositions. Emissions from combustion of gasoline, oil, diesel fuel or wood produce much of the PM2.5 pollution found in outdoor air, as well as a significant proportion of PM10. PM10 also includes dust from construction sites, landfills and agriculture, wildfires and brush/waste burning, industrial sources, wind-blown dust from open lands, pollen and fragments of bacteria.</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r>
              <a:rPr b="0" lang="en" sz="2000" spc="-1" strike="noStrike">
                <a:latin typeface="Arial"/>
              </a:rPr>
              <a:t>Reduce visibility of light with altering how light is absorbed and scattered in atmosphere (problem for plants as well the compounds affterct it)</a:t>
            </a:r>
            <a:endParaRPr b="0" lang="en-US" sz="2000" spc="-1" strike="noStrike">
              <a:latin typeface="Arial"/>
            </a:endParaRPr>
          </a:p>
          <a:p>
            <a:pPr marL="216000" indent="-216000">
              <a:lnSpc>
                <a:spcPct val="100000"/>
              </a:lnSpc>
              <a:tabLst>
                <a:tab algn="l" pos="0"/>
              </a:tabLst>
            </a:pPr>
            <a:r>
              <a:rPr b="0" lang="en" sz="2000" spc="-1" strike="noStrike">
                <a:latin typeface="Arial"/>
              </a:rPr>
              <a:t>https://ww2.arb.ca.gov/resources/inhalable-particulate-matter-and-health</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381240" y="685800"/>
            <a:ext cx="6095160" cy="3428280"/>
          </a:xfrm>
          <a:prstGeom prst="rect">
            <a:avLst/>
          </a:prstGeom>
        </p:spPr>
      </p:sp>
      <p:sp>
        <p:nvSpPr>
          <p:cNvPr id="300"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900" spc="-1" strike="noStrike">
                <a:latin typeface="Arial"/>
              </a:rPr>
              <a:t>AQS is the system that is used to measure AQI for an area; the system uses monitors that collect samples and particles in the area</a:t>
            </a:r>
            <a:endParaRPr b="0" lang="en-US" sz="1900" spc="-1" strike="noStrike">
              <a:latin typeface="Arial"/>
            </a:endParaRPr>
          </a:p>
          <a:p>
            <a:pPr marL="216000" indent="-216000">
              <a:lnSpc>
                <a:spcPct val="100000"/>
              </a:lnSpc>
              <a:tabLst>
                <a:tab algn="l" pos="0"/>
              </a:tabLst>
            </a:pPr>
            <a:endParaRPr b="0" lang="en-US" sz="1900" spc="-1" strike="noStrike">
              <a:latin typeface="Arial"/>
            </a:endParaRPr>
          </a:p>
          <a:p>
            <a:pPr marL="216000" indent="-216000">
              <a:lnSpc>
                <a:spcPct val="100000"/>
              </a:lnSpc>
              <a:tabLst>
                <a:tab algn="l" pos="0"/>
              </a:tabLst>
            </a:pPr>
            <a:r>
              <a:rPr b="0" lang="en" sz="1900" spc="-1" strike="noStrike">
                <a:latin typeface="Arial"/>
              </a:rPr>
              <a:t>County Characterists estimation is data extracted from the US census bears population division: labelled to include these metrics </a:t>
            </a:r>
            <a:endParaRPr b="0" lang="en-US" sz="1900" spc="-1" strike="noStrike">
              <a:latin typeface="Arial"/>
            </a:endParaRPr>
          </a:p>
          <a:p>
            <a:pPr marL="216000" indent="-216000">
              <a:lnSpc>
                <a:spcPct val="100000"/>
              </a:lnSpc>
              <a:tabLst>
                <a:tab algn="l" pos="0"/>
              </a:tabLst>
            </a:pPr>
            <a:endParaRPr b="0" lang="en-US" sz="1900" spc="-1" strike="noStrike">
              <a:latin typeface="Arial"/>
            </a:endParaRPr>
          </a:p>
          <a:p>
            <a:pPr marL="216000" indent="-216000">
              <a:lnSpc>
                <a:spcPct val="100000"/>
              </a:lnSpc>
              <a:tabLst>
                <a:tab algn="l" pos="0"/>
              </a:tabLst>
            </a:pPr>
            <a:r>
              <a:rPr b="0" lang="en" sz="1900" spc="-1" strike="noStrike">
                <a:latin typeface="Arial"/>
              </a:rPr>
              <a:t>SAIPE is a program that gathers data and makes estimates for income and poverty in small areas</a:t>
            </a:r>
            <a:endParaRPr b="0" lang="en-US" sz="1900" spc="-1" strike="noStrike">
              <a:latin typeface="Arial"/>
            </a:endParaRPr>
          </a:p>
          <a:p>
            <a:pPr marL="216000" indent="-216000">
              <a:lnSpc>
                <a:spcPct val="100000"/>
              </a:lnSpc>
              <a:tabLst>
                <a:tab algn="l" pos="0"/>
              </a:tabLst>
            </a:pPr>
            <a:endParaRPr b="0" lang="en-US" sz="1900" spc="-1" strike="noStrike">
              <a:latin typeface="Arial"/>
            </a:endParaRPr>
          </a:p>
          <a:p>
            <a:pPr marL="216000" indent="-216000">
              <a:lnSpc>
                <a:spcPct val="100000"/>
              </a:lnSpc>
              <a:tabLst>
                <a:tab algn="l" pos="0"/>
              </a:tabLst>
            </a:pPr>
            <a:r>
              <a:rPr b="0" lang="en" sz="1900" spc="-1" strike="noStrike">
                <a:latin typeface="Arial"/>
              </a:rPr>
              <a:t>ACS1 is a survey and this was retrieved from the Data Census API to get this specific data</a:t>
            </a:r>
            <a:endParaRPr b="0" lang="en-US" sz="19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381240" y="685800"/>
            <a:ext cx="6095160" cy="3428280"/>
          </a:xfrm>
          <a:prstGeom prst="rect">
            <a:avLst/>
          </a:prstGeom>
        </p:spPr>
      </p:sp>
      <p:sp>
        <p:nvSpPr>
          <p:cNvPr id="302"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100" spc="-1" strike="noStrike">
                <a:latin typeface="Arial"/>
              </a:rPr>
              <a:t>Data.ers.usda.gov sources their data from </a:t>
            </a:r>
            <a:r>
              <a:rPr b="0" lang="en" sz="2100" spc="-1" strike="noStrike">
                <a:solidFill>
                  <a:srgbClr val="000000"/>
                </a:solidFill>
                <a:latin typeface="Arial"/>
              </a:rPr>
              <a:t>	</a:t>
            </a:r>
            <a:r>
              <a:rPr b="0" lang="en" sz="2100" spc="-1" strike="noStrike">
                <a:solidFill>
                  <a:srgbClr val="000000"/>
                </a:solidFill>
                <a:latin typeface="Arial"/>
              </a:rPr>
              <a:t> </a:t>
            </a:r>
            <a:r>
              <a:rPr b="0" lang="en" sz="2100" spc="-1" strike="noStrike">
                <a:solidFill>
                  <a:srgbClr val="000000"/>
                </a:solidFill>
                <a:latin typeface="Arial"/>
              </a:rPr>
              <a:t>	</a:t>
            </a:r>
            <a:r>
              <a:rPr b="0" lang="en" sz="2100" spc="-1" strike="noStrike">
                <a:solidFill>
                  <a:srgbClr val="000000"/>
                </a:solidFill>
                <a:latin typeface="Arial"/>
              </a:rPr>
              <a:t> </a:t>
            </a:r>
            <a:r>
              <a:rPr b="0" lang="en" sz="2100" spc="-1" strike="noStrike">
                <a:solidFill>
                  <a:srgbClr val="000000"/>
                </a:solidFill>
                <a:latin typeface="Arial"/>
              </a:rPr>
              <a:t>	</a:t>
            </a:r>
            <a:r>
              <a:rPr b="0" lang="en" sz="2100" spc="-1" strike="noStrike">
                <a:solidFill>
                  <a:srgbClr val="000000"/>
                </a:solidFill>
                <a:latin typeface="Arial"/>
              </a:rPr>
              <a:t> </a:t>
            </a:r>
            <a:r>
              <a:rPr b="0" lang="en" sz="2100" spc="-1" strike="noStrike">
                <a:solidFill>
                  <a:srgbClr val="000000"/>
                </a:solidFill>
                <a:latin typeface="Arial"/>
              </a:rPr>
              <a:t>	</a:t>
            </a:r>
            <a:endParaRPr b="0" lang="en-US" sz="2100" spc="-1" strike="noStrike">
              <a:latin typeface="Arial"/>
            </a:endParaRPr>
          </a:p>
          <a:p>
            <a:pPr marL="216000" indent="-216000">
              <a:lnSpc>
                <a:spcPct val="100000"/>
              </a:lnSpc>
              <a:tabLst>
                <a:tab algn="l" pos="0"/>
              </a:tabLst>
            </a:pPr>
            <a:r>
              <a:rPr b="0" lang="en" sz="2100" spc="-1" strike="noStrike">
                <a:solidFill>
                  <a:srgbClr val="000000"/>
                </a:solidFill>
                <a:latin typeface="Times New Roman"/>
                <a:ea typeface="Times New Roman"/>
              </a:rPr>
              <a:t>U.S. Department of Labor, Bureau of Labor Statistics, Local Area Unemployment Statistics (LAUS); median household income: U.S. Department of Commerce, Bureau of the Census, Small Area Income and Poverty Estimates (SAIPE) Program.</a:t>
            </a:r>
            <a:endParaRPr b="0" lang="en-US" sz="2100" spc="-1" strike="noStrike">
              <a:latin typeface="Arial"/>
            </a:endParaRPr>
          </a:p>
          <a:p>
            <a:pPr marL="216000" indent="-216000">
              <a:lnSpc>
                <a:spcPct val="100000"/>
              </a:lnSpc>
              <a:tabLst>
                <a:tab algn="l" pos="0"/>
              </a:tabLst>
            </a:pPr>
            <a:endParaRPr b="0" lang="en-US" sz="2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381240" y="685800"/>
            <a:ext cx="6095160" cy="3428280"/>
          </a:xfrm>
          <a:prstGeom prst="rect">
            <a:avLst/>
          </a:prstGeom>
        </p:spPr>
      </p:sp>
      <p:sp>
        <p:nvSpPr>
          <p:cNvPr id="304"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2000" spc="-1" strike="noStrike">
                <a:latin typeface="Arial"/>
              </a:rPr>
              <a:t>Because Frequency of majority of my data were all Annualy or by year; except for AQI which was daily I had to transform AQI from daily to annually and lost observations because of it</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r>
              <a:rPr b="0" lang="en" sz="2000" spc="-1" strike="noStrike">
                <a:latin typeface="Arial"/>
              </a:rPr>
              <a:t>Each annual Air Qaulity Index dataset ahd around 16k observation and I reduced it to yearly</a:t>
            </a:r>
            <a:endParaRPr b="0" lang="en-US" sz="2000" spc="-1" strike="noStrike">
              <a:latin typeface="Arial"/>
            </a:endParaRPr>
          </a:p>
          <a:p>
            <a:pPr marL="216000" indent="-216000">
              <a:lnSpc>
                <a:spcPct val="100000"/>
              </a:lnSpc>
              <a:tabLst>
                <a:tab algn="l" pos="0"/>
              </a:tabLst>
            </a:pPr>
            <a:r>
              <a:rPr b="0" lang="en" sz="2000" spc="-1" strike="noStrike">
                <a:latin typeface="Arial"/>
              </a:rPr>
              <a:t>So instead of daily aqi for each county per year, we have annual mean aqi for that county, but reduce our data to 340 observations</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endParaRPr b="0" lang="en-US" sz="2000" spc="-1" strike="noStrike">
              <a:latin typeface="Arial"/>
            </a:endParaRPr>
          </a:p>
          <a:p>
            <a:pPr marL="216000" indent="-216000">
              <a:lnSpc>
                <a:spcPct val="100000"/>
              </a:lnSpc>
              <a:tabLst>
                <a:tab algn="l" pos="0"/>
              </a:tabLst>
            </a:pPr>
            <a:r>
              <a:rPr b="0" lang="en" sz="2000" spc="-1" strike="noStrike">
                <a:latin typeface="Arial"/>
              </a:rPr>
              <a:t>Merge all dataset, (we merge on a created column GeoFIPS) which is we the county and state label </a:t>
            </a:r>
            <a:endParaRPr b="0" lang="en-US" sz="2000" spc="-1" strike="noStrike">
              <a:latin typeface="Arial"/>
            </a:endParaRPr>
          </a:p>
          <a:p>
            <a:pPr marL="216000" indent="-216000">
              <a:lnSpc>
                <a:spcPct val="100000"/>
              </a:lnSpc>
              <a:tabLst>
                <a:tab algn="l" pos="0"/>
              </a:tabLst>
            </a:pPr>
            <a:r>
              <a:rPr b="0" lang="en" sz="2000" spc="-1" strike="noStrike">
                <a:latin typeface="Arial"/>
              </a:rPr>
              <a:t>Columns we have averaged annual PM10 per county, </a:t>
            </a:r>
            <a:endParaRPr b="0" lang="en-US" sz="2000" spc="-1" strike="noStrike">
              <a:latin typeface="Arial"/>
            </a:endParaRPr>
          </a:p>
          <a:p>
            <a:pPr marL="216000" indent="-216000">
              <a:lnSpc>
                <a:spcPct val="100000"/>
              </a:lnSpc>
              <a:tabLst>
                <a:tab algn="l" pos="0"/>
              </a:tabLst>
            </a:pPr>
            <a:r>
              <a:rPr b="0" lang="en" sz="2000" spc="-1" strike="noStrike">
                <a:latin typeface="Arial"/>
              </a:rPr>
              <a:t>Employment pop, Unemployment pop, Unemployment rate, poverty population (groups considered to be in poverty) also poverty brackets, etc..</a:t>
            </a:r>
            <a:endParaRPr b="0" lang="en-US" sz="2000" spc="-1" strike="noStrike">
              <a:latin typeface="Arial"/>
            </a:endParaRPr>
          </a:p>
          <a:p>
            <a:pPr marL="216000" indent="-216000">
              <a:lnSpc>
                <a:spcPct val="100000"/>
              </a:lnSpc>
              <a:tabLst>
                <a:tab algn="l" pos="0"/>
              </a:tabLst>
            </a:pPr>
            <a:r>
              <a:rPr b="0" lang="en" sz="2000" spc="-1" strike="noStrike">
                <a:latin typeface="Arial"/>
              </a:rPr>
              <a:t>but because not all datasets have equal number of counties we lose some column and result with 208 observations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164"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165"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166"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167"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01"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202"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207"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208"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209"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chemeClr val="lt1"/>
          </a:solidFill>
          <a:ln w="0">
            <a:noFill/>
          </a:ln>
        </p:spPr>
        <p:style>
          <a:lnRef idx="0"/>
          <a:fillRef idx="0"/>
          <a:effectRef idx="0"/>
          <a:fontRef idx="minor"/>
        </p:style>
      </p:sp>
      <p:grpSp>
        <p:nvGrpSpPr>
          <p:cNvPr id="1" name="Group 2"/>
          <p:cNvGrpSpPr/>
          <p:nvPr/>
        </p:nvGrpSpPr>
        <p:grpSpPr>
          <a:xfrm>
            <a:off x="830520" y="1191600"/>
            <a:ext cx="744840" cy="45000"/>
            <a:chOff x="830520" y="1191600"/>
            <a:chExt cx="744840" cy="45000"/>
          </a:xfrm>
        </p:grpSpPr>
        <p:sp>
          <p:nvSpPr>
            <p:cNvPr id="2" name="CustomShape 3"/>
            <p:cNvSpPr/>
            <p:nvPr/>
          </p:nvSpPr>
          <p:spPr>
            <a:xfrm rot="16200000">
              <a:off x="1366560" y="1027800"/>
              <a:ext cx="45000" cy="372240"/>
            </a:xfrm>
            <a:prstGeom prst="rect">
              <a:avLst/>
            </a:prstGeom>
            <a:solidFill>
              <a:schemeClr val="accent3"/>
            </a:solidFill>
            <a:ln w="0">
              <a:noFill/>
            </a:ln>
          </p:spPr>
          <p:style>
            <a:lnRef idx="0"/>
            <a:fillRef idx="0"/>
            <a:effectRef idx="0"/>
            <a:fontRef idx="minor"/>
          </p:style>
        </p:sp>
        <p:sp>
          <p:nvSpPr>
            <p:cNvPr id="3" name="CustomShape 4"/>
            <p:cNvSpPr/>
            <p:nvPr/>
          </p:nvSpPr>
          <p:spPr>
            <a:xfrm rot="16200000">
              <a:off x="995400" y="1026360"/>
              <a:ext cx="45000" cy="375120"/>
            </a:xfrm>
            <a:prstGeom prst="rect">
              <a:avLst/>
            </a:prstGeom>
            <a:solidFill>
              <a:schemeClr val="dk1"/>
            </a:solidFill>
            <a:ln w="0">
              <a:noFill/>
            </a:ln>
          </p:spPr>
          <p:style>
            <a:lnRef idx="0"/>
            <a:fillRef idx="0"/>
            <a:effectRef idx="0"/>
            <a:fontRef idx="minor"/>
          </p:style>
        </p:sp>
      </p:grpSp>
      <p:sp>
        <p:nvSpPr>
          <p:cNvPr id="4"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280" cy="487080"/>
          </a:xfrm>
          <a:prstGeom prst="rect">
            <a:avLst/>
          </a:prstGeom>
          <a:solidFill>
            <a:schemeClr val="lt2"/>
          </a:solidFill>
          <a:ln w="0">
            <a:noFill/>
          </a:ln>
        </p:spPr>
        <p:style>
          <a:lnRef idx="0"/>
          <a:fillRef idx="0"/>
          <a:effectRef idx="0"/>
          <a:fontRef idx="minor"/>
        </p:style>
      </p:sp>
      <p:grpSp>
        <p:nvGrpSpPr>
          <p:cNvPr id="43" name="Group 2"/>
          <p:cNvGrpSpPr/>
          <p:nvPr/>
        </p:nvGrpSpPr>
        <p:grpSpPr>
          <a:xfrm>
            <a:off x="830520" y="1191600"/>
            <a:ext cx="744840" cy="45000"/>
            <a:chOff x="830520" y="1191600"/>
            <a:chExt cx="744840" cy="45000"/>
          </a:xfrm>
        </p:grpSpPr>
        <p:sp>
          <p:nvSpPr>
            <p:cNvPr id="44" name="CustomShape 3"/>
            <p:cNvSpPr/>
            <p:nvPr/>
          </p:nvSpPr>
          <p:spPr>
            <a:xfrm rot="16200000">
              <a:off x="1366560" y="1027800"/>
              <a:ext cx="45000" cy="372240"/>
            </a:xfrm>
            <a:prstGeom prst="rect">
              <a:avLst/>
            </a:prstGeom>
            <a:solidFill>
              <a:schemeClr val="accent3"/>
            </a:solidFill>
            <a:ln w="0">
              <a:noFill/>
            </a:ln>
          </p:spPr>
          <p:style>
            <a:lnRef idx="0"/>
            <a:fillRef idx="0"/>
            <a:effectRef idx="0"/>
            <a:fontRef idx="minor"/>
          </p:style>
        </p:sp>
        <p:sp>
          <p:nvSpPr>
            <p:cNvPr id="45" name="CustomShape 4"/>
            <p:cNvSpPr/>
            <p:nvPr/>
          </p:nvSpPr>
          <p:spPr>
            <a:xfrm rot="16200000">
              <a:off x="995400" y="1026360"/>
              <a:ext cx="45000" cy="375120"/>
            </a:xfrm>
            <a:prstGeom prst="rect">
              <a:avLst/>
            </a:prstGeom>
            <a:solidFill>
              <a:schemeClr val="dk1"/>
            </a:solidFill>
            <a:ln w="0">
              <a:noFill/>
            </a:ln>
          </p:spPr>
          <p:style>
            <a:lnRef idx="0"/>
            <a:fillRef idx="0"/>
            <a:effectRef idx="0"/>
            <a:fontRef idx="minor"/>
          </p:style>
        </p:sp>
      </p:grpSp>
      <p:sp>
        <p:nvSpPr>
          <p:cNvPr id="46"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9143280" cy="487080"/>
          </a:xfrm>
          <a:prstGeom prst="rect">
            <a:avLst/>
          </a:prstGeom>
          <a:solidFill>
            <a:schemeClr val="lt2"/>
          </a:solidFill>
          <a:ln w="0">
            <a:noFill/>
          </a:ln>
        </p:spPr>
        <p:style>
          <a:lnRef idx="0"/>
          <a:fillRef idx="0"/>
          <a:effectRef idx="0"/>
          <a:fontRef idx="minor"/>
        </p:style>
      </p:sp>
      <p:grpSp>
        <p:nvGrpSpPr>
          <p:cNvPr id="85" name="Group 2"/>
          <p:cNvGrpSpPr/>
          <p:nvPr/>
        </p:nvGrpSpPr>
        <p:grpSpPr>
          <a:xfrm>
            <a:off x="830520" y="1191600"/>
            <a:ext cx="744840" cy="45000"/>
            <a:chOff x="830520" y="1191600"/>
            <a:chExt cx="744840" cy="45000"/>
          </a:xfrm>
        </p:grpSpPr>
        <p:sp>
          <p:nvSpPr>
            <p:cNvPr id="86" name="CustomShape 3"/>
            <p:cNvSpPr/>
            <p:nvPr/>
          </p:nvSpPr>
          <p:spPr>
            <a:xfrm rot="16200000">
              <a:off x="1366560" y="1027800"/>
              <a:ext cx="45000" cy="372240"/>
            </a:xfrm>
            <a:prstGeom prst="rect">
              <a:avLst/>
            </a:prstGeom>
            <a:solidFill>
              <a:schemeClr val="accent3"/>
            </a:solidFill>
            <a:ln w="0">
              <a:noFill/>
            </a:ln>
          </p:spPr>
          <p:style>
            <a:lnRef idx="0"/>
            <a:fillRef idx="0"/>
            <a:effectRef idx="0"/>
            <a:fontRef idx="minor"/>
          </p:style>
        </p:sp>
        <p:sp>
          <p:nvSpPr>
            <p:cNvPr id="87" name="CustomShape 4"/>
            <p:cNvSpPr/>
            <p:nvPr/>
          </p:nvSpPr>
          <p:spPr>
            <a:xfrm rot="16200000">
              <a:off x="995400" y="1026360"/>
              <a:ext cx="45000" cy="375120"/>
            </a:xfrm>
            <a:prstGeom prst="rect">
              <a:avLst/>
            </a:prstGeom>
            <a:solidFill>
              <a:schemeClr val="dk1"/>
            </a:solidFill>
            <a:ln w="0">
              <a:noFill/>
            </a:ln>
          </p:spPr>
          <p:style>
            <a:lnRef idx="0"/>
            <a:fillRef idx="0"/>
            <a:effectRef idx="0"/>
            <a:fontRef idx="minor"/>
          </p:style>
        </p:sp>
      </p:grpSp>
      <p:sp>
        <p:nvSpPr>
          <p:cNvPr id="88"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9"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9143280" cy="487080"/>
          </a:xfrm>
          <a:prstGeom prst="rect">
            <a:avLst/>
          </a:prstGeom>
          <a:solidFill>
            <a:schemeClr val="lt2"/>
          </a:solidFill>
          <a:ln w="0">
            <a:noFill/>
          </a:ln>
        </p:spPr>
        <p:style>
          <a:lnRef idx="0"/>
          <a:fillRef idx="0"/>
          <a:effectRef idx="0"/>
          <a:fontRef idx="minor"/>
        </p:style>
      </p:sp>
      <p:grpSp>
        <p:nvGrpSpPr>
          <p:cNvPr id="127" name="Group 2"/>
          <p:cNvGrpSpPr/>
          <p:nvPr/>
        </p:nvGrpSpPr>
        <p:grpSpPr>
          <a:xfrm>
            <a:off x="830520" y="1191600"/>
            <a:ext cx="744840" cy="45000"/>
            <a:chOff x="830520" y="1191600"/>
            <a:chExt cx="744840" cy="45000"/>
          </a:xfrm>
        </p:grpSpPr>
        <p:sp>
          <p:nvSpPr>
            <p:cNvPr id="128" name="CustomShape 3"/>
            <p:cNvSpPr/>
            <p:nvPr/>
          </p:nvSpPr>
          <p:spPr>
            <a:xfrm rot="16200000">
              <a:off x="1366560" y="1027800"/>
              <a:ext cx="45000" cy="372240"/>
            </a:xfrm>
            <a:prstGeom prst="rect">
              <a:avLst/>
            </a:prstGeom>
            <a:solidFill>
              <a:schemeClr val="accent3"/>
            </a:solidFill>
            <a:ln w="0">
              <a:noFill/>
            </a:ln>
          </p:spPr>
          <p:style>
            <a:lnRef idx="0"/>
            <a:fillRef idx="0"/>
            <a:effectRef idx="0"/>
            <a:fontRef idx="minor"/>
          </p:style>
        </p:sp>
        <p:sp>
          <p:nvSpPr>
            <p:cNvPr id="129" name="CustomShape 4"/>
            <p:cNvSpPr/>
            <p:nvPr/>
          </p:nvSpPr>
          <p:spPr>
            <a:xfrm rot="16200000">
              <a:off x="995400" y="1026360"/>
              <a:ext cx="45000" cy="375120"/>
            </a:xfrm>
            <a:prstGeom prst="rect">
              <a:avLst/>
            </a:prstGeom>
            <a:solidFill>
              <a:schemeClr val="dk1"/>
            </a:solidFill>
            <a:ln w="0">
              <a:noFill/>
            </a:ln>
          </p:spPr>
          <p:style>
            <a:lnRef idx="0"/>
            <a:fillRef idx="0"/>
            <a:effectRef idx="0"/>
            <a:fontRef idx="minor"/>
          </p:style>
        </p:sp>
      </p:grpSp>
      <p:sp>
        <p:nvSpPr>
          <p:cNvPr id="130"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31"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9143280" cy="487080"/>
          </a:xfrm>
          <a:prstGeom prst="rect">
            <a:avLst/>
          </a:prstGeom>
          <a:solidFill>
            <a:schemeClr val="lt2"/>
          </a:solidFill>
          <a:ln w="0">
            <a:noFill/>
          </a:ln>
        </p:spPr>
        <p:style>
          <a:lnRef idx="0"/>
          <a:fillRef idx="0"/>
          <a:effectRef idx="0"/>
          <a:fontRef idx="minor"/>
        </p:style>
      </p:sp>
      <p:grpSp>
        <p:nvGrpSpPr>
          <p:cNvPr id="169" name="Group 2"/>
          <p:cNvGrpSpPr/>
          <p:nvPr/>
        </p:nvGrpSpPr>
        <p:grpSpPr>
          <a:xfrm>
            <a:off x="830520" y="1191600"/>
            <a:ext cx="744840" cy="45000"/>
            <a:chOff x="830520" y="1191600"/>
            <a:chExt cx="744840" cy="45000"/>
          </a:xfrm>
        </p:grpSpPr>
        <p:sp>
          <p:nvSpPr>
            <p:cNvPr id="170" name="CustomShape 3"/>
            <p:cNvSpPr/>
            <p:nvPr/>
          </p:nvSpPr>
          <p:spPr>
            <a:xfrm rot="16200000">
              <a:off x="1366560" y="1027800"/>
              <a:ext cx="45000" cy="372240"/>
            </a:xfrm>
            <a:prstGeom prst="rect">
              <a:avLst/>
            </a:prstGeom>
            <a:solidFill>
              <a:schemeClr val="accent3"/>
            </a:solidFill>
            <a:ln w="0">
              <a:noFill/>
            </a:ln>
          </p:spPr>
          <p:style>
            <a:lnRef idx="0"/>
            <a:fillRef idx="0"/>
            <a:effectRef idx="0"/>
            <a:fontRef idx="minor"/>
          </p:style>
        </p:sp>
        <p:sp>
          <p:nvSpPr>
            <p:cNvPr id="171" name="CustomShape 4"/>
            <p:cNvSpPr/>
            <p:nvPr/>
          </p:nvSpPr>
          <p:spPr>
            <a:xfrm rot="16200000">
              <a:off x="995400" y="1026360"/>
              <a:ext cx="45000" cy="375120"/>
            </a:xfrm>
            <a:prstGeom prst="rect">
              <a:avLst/>
            </a:prstGeom>
            <a:solidFill>
              <a:schemeClr val="dk1"/>
            </a:solidFill>
            <a:ln w="0">
              <a:noFill/>
            </a:ln>
          </p:spPr>
          <p:style>
            <a:lnRef idx="0"/>
            <a:fillRef idx="0"/>
            <a:effectRef idx="0"/>
            <a:fontRef idx="minor"/>
          </p:style>
        </p:sp>
      </p:grpSp>
      <p:sp>
        <p:nvSpPr>
          <p:cNvPr id="172"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73"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729360" y="1322280"/>
            <a:ext cx="8256960" cy="184968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1" lang="en" sz="4200" spc="-1" strike="noStrike">
                <a:solidFill>
                  <a:srgbClr val="1a1a1a"/>
                </a:solidFill>
                <a:latin typeface="Raleway"/>
                <a:ea typeface="Raleway"/>
              </a:rPr>
              <a:t>Air Pollution and       Socio-Economic Profile</a:t>
            </a:r>
            <a:endParaRPr b="0" lang="en-US" sz="4200" spc="-1" strike="noStrike">
              <a:latin typeface="Arial"/>
            </a:endParaRPr>
          </a:p>
        </p:txBody>
      </p:sp>
      <p:sp>
        <p:nvSpPr>
          <p:cNvPr id="217" name="CustomShape 2"/>
          <p:cNvSpPr/>
          <p:nvPr/>
        </p:nvSpPr>
        <p:spPr>
          <a:xfrm>
            <a:off x="729720" y="3173040"/>
            <a:ext cx="7687440" cy="54036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en" sz="1600" spc="-1" strike="noStrike">
                <a:solidFill>
                  <a:srgbClr val="595959"/>
                </a:solidFill>
                <a:latin typeface="Lato"/>
                <a:ea typeface="Lato"/>
              </a:rPr>
              <a:t>Will Chan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24000"/>
          </a:bodyPr>
          <a:p>
            <a:pPr>
              <a:lnSpc>
                <a:spcPct val="100000"/>
              </a:lnSpc>
              <a:tabLst>
                <a:tab algn="l" pos="0"/>
              </a:tabLst>
            </a:pPr>
            <a:r>
              <a:rPr b="1" lang="en" sz="2000" spc="-1" strike="noStrike">
                <a:solidFill>
                  <a:srgbClr val="1a1a1a"/>
                </a:solidFill>
                <a:latin typeface="Raleway"/>
                <a:ea typeface="Raleway"/>
              </a:rPr>
              <a:t>Exploratory Data Analysis (county with largest and lowest AQI)</a:t>
            </a:r>
            <a:br/>
            <a:endParaRPr b="0" lang="en-US" sz="2000" spc="-1" strike="noStrike">
              <a:latin typeface="Arial"/>
            </a:endParaRPr>
          </a:p>
        </p:txBody>
      </p:sp>
      <p:sp>
        <p:nvSpPr>
          <p:cNvPr id="239"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County w/ Largest Annual PM10 AQI</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2017: California, Kings: 43.21</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2018: California, Kings: 44.67</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2019: California, Kings: 39.72</a:t>
            </a:r>
            <a:endParaRPr b="0" lang="en-US" sz="11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County w/ Smallest Annual PM10 AQI</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2017: Massachusetts, Hampshire: 5.64</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2018: Massachusetts, Hampshire: 4.76</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2019: Vermont, Chittenden: 5.14</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46000"/>
          </a:bodyPr>
          <a:p>
            <a:pPr>
              <a:lnSpc>
                <a:spcPct val="100000"/>
              </a:lnSpc>
              <a:tabLst>
                <a:tab algn="l" pos="0"/>
              </a:tabLst>
            </a:pPr>
            <a:r>
              <a:rPr b="1" lang="en" sz="2000" spc="-1" strike="noStrike">
                <a:solidFill>
                  <a:srgbClr val="1a1a1a"/>
                </a:solidFill>
                <a:latin typeface="Raleway"/>
                <a:ea typeface="Raleway"/>
              </a:rPr>
              <a:t>Exploratory Data Analysis (Hypothesis test)</a:t>
            </a:r>
            <a:br/>
            <a:endParaRPr b="0" lang="en-US" sz="2000" spc="-1" strike="noStrike">
              <a:latin typeface="Arial"/>
            </a:endParaRPr>
          </a:p>
        </p:txBody>
      </p:sp>
      <p:sp>
        <p:nvSpPr>
          <p:cNvPr id="241"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292680">
              <a:lnSpc>
                <a:spcPct val="115000"/>
              </a:lnSpc>
              <a:buClr>
                <a:srgbClr val="000000"/>
              </a:buClr>
              <a:buFont typeface="Lato"/>
              <a:buChar char="●"/>
            </a:pPr>
            <a:r>
              <a:rPr b="0" lang="en" sz="1200" spc="-1" strike="noStrike">
                <a:solidFill>
                  <a:srgbClr val="000000"/>
                </a:solidFill>
                <a:latin typeface="Lato"/>
                <a:ea typeface="Lato"/>
              </a:rPr>
              <a:t>Testing whether the top correlated attribute HWAC_MALE_ratio has an impact on PM10 levels of a county for year 2017</a:t>
            </a:r>
            <a:endParaRPr b="0" lang="en-US" sz="1200" spc="-1" strike="noStrike">
              <a:latin typeface="Arial"/>
            </a:endParaRPr>
          </a:p>
          <a:p>
            <a:pPr marL="457200" indent="-292680">
              <a:lnSpc>
                <a:spcPct val="115000"/>
              </a:lnSpc>
              <a:buClr>
                <a:srgbClr val="000000"/>
              </a:buClr>
              <a:buFont typeface="Lato"/>
              <a:buChar char="●"/>
            </a:pPr>
            <a:r>
              <a:rPr b="0" lang="en" sz="1200" spc="-1" strike="noStrike">
                <a:solidFill>
                  <a:srgbClr val="000000"/>
                </a:solidFill>
                <a:latin typeface="Lato"/>
                <a:ea typeface="Lato"/>
              </a:rPr>
              <a:t>HO = On average, counties that have above average HWAC ratio will have about the same pm10 aqi as other counties with below ratios</a:t>
            </a:r>
            <a:endParaRPr b="0" lang="en-US" sz="1200" spc="-1" strike="noStrike">
              <a:latin typeface="Arial"/>
            </a:endParaRPr>
          </a:p>
          <a:p>
            <a:pPr marL="457200" indent="-292680">
              <a:lnSpc>
                <a:spcPct val="115000"/>
              </a:lnSpc>
              <a:buClr>
                <a:srgbClr val="000000"/>
              </a:buClr>
              <a:buFont typeface="Lato"/>
              <a:buChar char="●"/>
            </a:pPr>
            <a:r>
              <a:rPr b="0" lang="en" sz="1200" spc="-1" strike="noStrike">
                <a:solidFill>
                  <a:srgbClr val="000000"/>
                </a:solidFill>
                <a:latin typeface="Lato"/>
                <a:ea typeface="Lato"/>
              </a:rPr>
              <a:t>HA = On average, counties with below or above average HWAC ratios will have significantly different levels of pm10 aqi</a:t>
            </a:r>
            <a:endParaRPr b="0" lang="en-US" sz="1200" spc="-1" strike="noStrike">
              <a:latin typeface="Arial"/>
            </a:endParaRPr>
          </a:p>
          <a:p>
            <a:pPr marL="457200" indent="-292680">
              <a:lnSpc>
                <a:spcPct val="115000"/>
              </a:lnSpc>
              <a:buClr>
                <a:srgbClr val="000000"/>
              </a:buClr>
              <a:buFont typeface="Lato"/>
              <a:buChar char="●"/>
            </a:pPr>
            <a:r>
              <a:rPr b="0" lang="en" sz="1200" spc="-1" strike="noStrike">
                <a:solidFill>
                  <a:srgbClr val="000000"/>
                </a:solidFill>
                <a:latin typeface="Lato"/>
                <a:ea typeface="Lato"/>
              </a:rPr>
              <a:t>Perform a Two Sided T Test</a:t>
            </a:r>
            <a:endParaRPr b="0" lang="en-US" sz="1200" spc="-1" strike="noStrike">
              <a:latin typeface="Arial"/>
            </a:endParaRPr>
          </a:p>
          <a:p>
            <a:pPr lvl="1" marL="914400" indent="-292680">
              <a:lnSpc>
                <a:spcPct val="115000"/>
              </a:lnSpc>
              <a:buClr>
                <a:srgbClr val="000000"/>
              </a:buClr>
              <a:buFont typeface="Lato"/>
              <a:buAutoNum type="alphaLcPeriod"/>
            </a:pPr>
            <a:r>
              <a:rPr b="0" lang="en" sz="1200" spc="-1" strike="noStrike">
                <a:solidFill>
                  <a:srgbClr val="000000"/>
                </a:solidFill>
                <a:latin typeface="Lato"/>
                <a:ea typeface="Lato"/>
              </a:rPr>
              <a:t>T-Statistic = </a:t>
            </a:r>
            <a:r>
              <a:rPr b="0" lang="en" sz="900" spc="-1" strike="noStrike">
                <a:solidFill>
                  <a:srgbClr val="000000"/>
                </a:solidFill>
                <a:latin typeface="Lato"/>
                <a:ea typeface="Lato"/>
              </a:rPr>
              <a:t>5.344351656283399</a:t>
            </a:r>
            <a:endParaRPr b="0" lang="en-US" sz="900" spc="-1" strike="noStrike">
              <a:latin typeface="Arial"/>
            </a:endParaRPr>
          </a:p>
          <a:p>
            <a:pPr lvl="1" marL="914400" indent="-292680">
              <a:lnSpc>
                <a:spcPct val="115000"/>
              </a:lnSpc>
              <a:buClr>
                <a:srgbClr val="000000"/>
              </a:buClr>
              <a:buFont typeface="Lato"/>
              <a:buAutoNum type="alphaLcPeriod"/>
            </a:pPr>
            <a:r>
              <a:rPr b="0" lang="en" sz="1200" spc="-1" strike="noStrike">
                <a:solidFill>
                  <a:srgbClr val="000000"/>
                </a:solidFill>
                <a:latin typeface="Lato"/>
                <a:ea typeface="Lato"/>
              </a:rPr>
              <a:t>p-value = </a:t>
            </a:r>
            <a:r>
              <a:rPr b="0" lang="en" sz="900" spc="-1" strike="noStrike">
                <a:solidFill>
                  <a:srgbClr val="000000"/>
                </a:solidFill>
                <a:latin typeface="Lato"/>
                <a:ea typeface="Lato"/>
              </a:rPr>
              <a:t>6.201321040496359e-07</a:t>
            </a:r>
            <a:r>
              <a:rPr b="0" lang="en" sz="1200" spc="-1" strike="noStrike">
                <a:solidFill>
                  <a:srgbClr val="000000"/>
                </a:solidFill>
                <a:latin typeface="Lato"/>
                <a:ea typeface="Lato"/>
              </a:rPr>
              <a:t> </a:t>
            </a:r>
            <a:endParaRPr b="0" lang="en-US" sz="1200" spc="-1" strike="noStrike">
              <a:latin typeface="Arial"/>
            </a:endParaRPr>
          </a:p>
          <a:p>
            <a:pPr marL="457200" indent="-292680">
              <a:lnSpc>
                <a:spcPct val="115000"/>
              </a:lnSpc>
              <a:buClr>
                <a:srgbClr val="000000"/>
              </a:buClr>
              <a:buFont typeface="Lato"/>
              <a:buChar char="●"/>
            </a:pPr>
            <a:r>
              <a:rPr b="0" lang="en" sz="1200" spc="-1" strike="noStrike">
                <a:solidFill>
                  <a:srgbClr val="000000"/>
                </a:solidFill>
                <a:highlight>
                  <a:srgbClr val="ffffff"/>
                </a:highlight>
                <a:latin typeface="Lato"/>
                <a:ea typeface="Lato"/>
              </a:rPr>
              <a:t>Reject the null hypothesis and assume that on average there is a significant impact on county PM10 aqi levels when the ratio of HWAC individuals is above average, which is above 8.50% in our situation</a:t>
            </a:r>
            <a:endParaRPr b="0" lang="en-US" sz="1200" spc="-1" strike="noStrike">
              <a:latin typeface="Arial"/>
            </a:endParaRPr>
          </a:p>
          <a:p>
            <a:pPr marL="457200">
              <a:lnSpc>
                <a:spcPct val="115000"/>
              </a:lnSpc>
              <a:spcBef>
                <a:spcPts val="300"/>
              </a:spcBef>
              <a:tabLst>
                <a:tab algn="l" pos="0"/>
              </a:tabLst>
            </a:pPr>
            <a:endParaRPr b="0" lang="en-US" sz="1200" spc="-1" strike="noStrike">
              <a:latin typeface="Arial"/>
            </a:endParaRPr>
          </a:p>
          <a:p>
            <a:pPr marL="457200">
              <a:lnSpc>
                <a:spcPct val="115000"/>
              </a:lnSpc>
              <a:spcAft>
                <a:spcPts val="1199"/>
              </a:spcAft>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27560" y="222120"/>
            <a:ext cx="7688160" cy="534600"/>
          </a:xfrm>
          <a:prstGeom prst="rect">
            <a:avLst/>
          </a:prstGeom>
          <a:noFill/>
          <a:ln w="0">
            <a:noFill/>
          </a:ln>
        </p:spPr>
        <p:style>
          <a:lnRef idx="0"/>
          <a:fillRef idx="0"/>
          <a:effectRef idx="0"/>
          <a:fontRef idx="minor"/>
        </p:style>
        <p:txBody>
          <a:bodyPr lIns="90000" rIns="90000" tIns="91440" bIns="91440">
            <a:normAutofit fontScale="24000"/>
          </a:bodyPr>
          <a:p>
            <a:pPr>
              <a:lnSpc>
                <a:spcPct val="100000"/>
              </a:lnSpc>
              <a:tabLst>
                <a:tab algn="l" pos="0"/>
              </a:tabLst>
            </a:pPr>
            <a:r>
              <a:rPr b="1" lang="en" sz="2000" spc="-1" strike="noStrike">
                <a:solidFill>
                  <a:srgbClr val="1a1a1a"/>
                </a:solidFill>
                <a:latin typeface="Raleway"/>
                <a:ea typeface="Raleway"/>
              </a:rPr>
              <a:t>Exploratory Data Analysis (Correlation) 2017 Metrics on AQI_2017 target</a:t>
            </a:r>
            <a:br/>
            <a:endParaRPr b="0" lang="en-US" sz="2000" spc="-1" strike="noStrike">
              <a:latin typeface="Arial"/>
            </a:endParaRPr>
          </a:p>
        </p:txBody>
      </p:sp>
      <p:pic>
        <p:nvPicPr>
          <p:cNvPr id="243" name="Google Shape;175;p27" descr=""/>
          <p:cNvPicPr/>
          <p:nvPr/>
        </p:nvPicPr>
        <p:blipFill>
          <a:blip r:embed="rId1"/>
          <a:stretch/>
        </p:blipFill>
        <p:spPr>
          <a:xfrm>
            <a:off x="5984640" y="982440"/>
            <a:ext cx="3023280" cy="3820320"/>
          </a:xfrm>
          <a:prstGeom prst="rect">
            <a:avLst/>
          </a:prstGeom>
          <a:ln w="0">
            <a:noFill/>
          </a:ln>
        </p:spPr>
      </p:pic>
      <p:pic>
        <p:nvPicPr>
          <p:cNvPr id="244" name="Google Shape;176;p27" descr=""/>
          <p:cNvPicPr/>
          <p:nvPr/>
        </p:nvPicPr>
        <p:blipFill>
          <a:blip r:embed="rId2"/>
          <a:stretch/>
        </p:blipFill>
        <p:spPr>
          <a:xfrm>
            <a:off x="237240" y="982440"/>
            <a:ext cx="5590800" cy="3820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727560" y="486360"/>
            <a:ext cx="7688160" cy="53460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1" lang="en" sz="2000" spc="-1" strike="noStrike">
                <a:solidFill>
                  <a:srgbClr val="1a1a1a"/>
                </a:solidFill>
                <a:latin typeface="Raleway"/>
                <a:ea typeface="Raleway"/>
              </a:rPr>
              <a:t>Correlation 2018 Metrics on AQI_2018 target</a:t>
            </a:r>
            <a:endParaRPr b="0" lang="en-US" sz="2000" spc="-1" strike="noStrike">
              <a:latin typeface="Arial"/>
            </a:endParaRPr>
          </a:p>
        </p:txBody>
      </p:sp>
      <p:pic>
        <p:nvPicPr>
          <p:cNvPr id="246" name="Google Shape;182;p28" descr=""/>
          <p:cNvPicPr/>
          <p:nvPr/>
        </p:nvPicPr>
        <p:blipFill>
          <a:blip r:embed="rId1"/>
          <a:stretch/>
        </p:blipFill>
        <p:spPr>
          <a:xfrm>
            <a:off x="5931000" y="1091520"/>
            <a:ext cx="2760840" cy="3820320"/>
          </a:xfrm>
          <a:prstGeom prst="rect">
            <a:avLst/>
          </a:prstGeom>
          <a:ln w="0">
            <a:noFill/>
          </a:ln>
        </p:spPr>
      </p:pic>
      <p:pic>
        <p:nvPicPr>
          <p:cNvPr id="247" name="Google Shape;183;p28" descr=""/>
          <p:cNvPicPr/>
          <p:nvPr/>
        </p:nvPicPr>
        <p:blipFill>
          <a:blip r:embed="rId2"/>
          <a:stretch/>
        </p:blipFill>
        <p:spPr>
          <a:xfrm>
            <a:off x="188640" y="1098000"/>
            <a:ext cx="5625360" cy="3807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11760" y="240840"/>
            <a:ext cx="5937120" cy="4194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1" lang="en" sz="1800" spc="-1" strike="noStrike">
                <a:solidFill>
                  <a:srgbClr val="1a1a1a"/>
                </a:solidFill>
                <a:latin typeface="Raleway"/>
                <a:ea typeface="Raleway"/>
              </a:rPr>
              <a:t>Correlation 2017-2019 metrics on AQI_2019 target</a:t>
            </a:r>
            <a:endParaRPr b="0" lang="en-US" sz="1800" spc="-1" strike="noStrike">
              <a:latin typeface="Arial"/>
            </a:endParaRPr>
          </a:p>
        </p:txBody>
      </p:sp>
      <p:pic>
        <p:nvPicPr>
          <p:cNvPr id="249" name="Google Shape;189;p29" descr=""/>
          <p:cNvPicPr/>
          <p:nvPr/>
        </p:nvPicPr>
        <p:blipFill>
          <a:blip r:embed="rId1"/>
          <a:stretch/>
        </p:blipFill>
        <p:spPr>
          <a:xfrm>
            <a:off x="6391440" y="520200"/>
            <a:ext cx="2031480" cy="4381560"/>
          </a:xfrm>
          <a:prstGeom prst="rect">
            <a:avLst/>
          </a:prstGeom>
          <a:ln w="0">
            <a:noFill/>
          </a:ln>
        </p:spPr>
      </p:pic>
      <p:pic>
        <p:nvPicPr>
          <p:cNvPr id="250" name="Google Shape;190;p29" descr=""/>
          <p:cNvPicPr/>
          <p:nvPr/>
        </p:nvPicPr>
        <p:blipFill>
          <a:blip r:embed="rId2"/>
          <a:stretch/>
        </p:blipFill>
        <p:spPr>
          <a:xfrm>
            <a:off x="152280" y="813240"/>
            <a:ext cx="5943960" cy="4039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Google Shape;195;p30" descr=""/>
          <p:cNvPicPr/>
          <p:nvPr/>
        </p:nvPicPr>
        <p:blipFill>
          <a:blip r:embed="rId1"/>
          <a:stretch/>
        </p:blipFill>
        <p:spPr>
          <a:xfrm>
            <a:off x="152280" y="380880"/>
            <a:ext cx="8838360" cy="43873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Google Shape;200;p31" descr=""/>
          <p:cNvPicPr/>
          <p:nvPr/>
        </p:nvPicPr>
        <p:blipFill>
          <a:blip r:embed="rId1"/>
          <a:stretch/>
        </p:blipFill>
        <p:spPr>
          <a:xfrm>
            <a:off x="152280" y="401400"/>
            <a:ext cx="8838360" cy="4339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Google Shape;205;p32" descr=""/>
          <p:cNvPicPr/>
          <p:nvPr/>
        </p:nvPicPr>
        <p:blipFill>
          <a:blip r:embed="rId1"/>
          <a:stretch/>
        </p:blipFill>
        <p:spPr>
          <a:xfrm>
            <a:off x="183600" y="391320"/>
            <a:ext cx="8838360" cy="4347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Pre-Processing</a:t>
            </a:r>
            <a:endParaRPr b="0" lang="en-US" sz="2600" spc="-1" strike="noStrike">
              <a:latin typeface="Arial"/>
            </a:endParaRPr>
          </a:p>
        </p:txBody>
      </p:sp>
      <p:sp>
        <p:nvSpPr>
          <p:cNvPr id="255"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Stationarize Data</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Scale Data</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Use 2017-2019 features to predict 2019 PM10 AQI levels</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Feature Engineering</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Year Differences 2017-2018, 2017-2019, 2017-2018, 2018-2019</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Percent Changes 2017-2018, 2017-2019, 2017-2018, 2018-2019</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1311 Features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Modeling</a:t>
            </a:r>
            <a:endParaRPr b="0" lang="en-US" sz="2600" spc="-1" strike="noStrike">
              <a:latin typeface="Arial"/>
            </a:endParaRPr>
          </a:p>
        </p:txBody>
      </p:sp>
      <p:sp>
        <p:nvSpPr>
          <p:cNvPr id="257"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Usages of Feature Selection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Hyperparameter Tuning</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Built Models</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Linear Regression</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Random Forest Regressor</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Gradient Boosting Regressor</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Outline</a:t>
            </a:r>
            <a:endParaRPr b="0" lang="en-US" sz="2600" spc="-1" strike="noStrike">
              <a:latin typeface="Arial"/>
            </a:endParaRPr>
          </a:p>
        </p:txBody>
      </p:sp>
      <p:sp>
        <p:nvSpPr>
          <p:cNvPr id="219"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Overview</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Motivation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Data collection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Data Preparation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Exploratory Data Analysis</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Data Processing</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Modeling</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Evaluation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Limitation and Challenges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Modeling (cont.)</a:t>
            </a:r>
            <a:endParaRPr b="0" lang="en-US" sz="2600" spc="-1" strike="noStrike">
              <a:latin typeface="Arial"/>
            </a:endParaRPr>
          </a:p>
        </p:txBody>
      </p:sp>
      <p:sp>
        <p:nvSpPr>
          <p:cNvPr id="259"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Linear Regression Model</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K-Best Features</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Results dip &gt; 40</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3 K Best Feaures</a:t>
            </a:r>
            <a:endParaRPr b="0" lang="en-US" sz="1300" spc="-1" strike="noStrike">
              <a:latin typeface="Arial"/>
            </a:endParaRPr>
          </a:p>
          <a:p>
            <a:pPr lvl="1" marL="432000" indent="-216000">
              <a:lnSpc>
                <a:spcPct val="115000"/>
              </a:lnSpc>
              <a:buClr>
                <a:srgbClr val="000000"/>
              </a:buClr>
              <a:buSzPct val="45000"/>
              <a:buFont typeface="Wingdings" charset="2"/>
              <a:buChar char=""/>
            </a:pPr>
            <a:r>
              <a:rPr b="0" lang="en" sz="1300" spc="-1" strike="noStrike">
                <a:solidFill>
                  <a:srgbClr val="595959"/>
                </a:solidFill>
                <a:latin typeface="Lato"/>
                <a:ea typeface="Lato"/>
              </a:rPr>
              <a:t>Local maxima</a:t>
            </a:r>
            <a:endParaRPr b="0" lang="en-US" sz="1300" spc="-1" strike="noStrike">
              <a:latin typeface="Arial"/>
            </a:endParaRPr>
          </a:p>
          <a:p>
            <a:pPr lvl="1" marL="432000" indent="-216000">
              <a:lnSpc>
                <a:spcPct val="115000"/>
              </a:lnSpc>
              <a:buClr>
                <a:srgbClr val="000000"/>
              </a:buClr>
              <a:buSzPct val="45000"/>
              <a:buFont typeface="Wingdings" charset="2"/>
              <a:buChar char=""/>
            </a:pPr>
            <a:r>
              <a:rPr b="0" lang="en" sz="1300" spc="-1" strike="noStrike">
                <a:solidFill>
                  <a:srgbClr val="595959"/>
                </a:solidFill>
                <a:latin typeface="Lato"/>
                <a:ea typeface="Lato"/>
              </a:rPr>
              <a:t>Low train std dev</a:t>
            </a:r>
            <a:endParaRPr b="0" lang="en-US" sz="1300" spc="-1" strike="noStrike">
              <a:latin typeface="Arial"/>
            </a:endParaRPr>
          </a:p>
        </p:txBody>
      </p:sp>
      <p:pic>
        <p:nvPicPr>
          <p:cNvPr id="260" name="" descr=""/>
          <p:cNvPicPr/>
          <p:nvPr/>
        </p:nvPicPr>
        <p:blipFill>
          <a:blip r:embed="rId1"/>
          <a:stretch/>
        </p:blipFill>
        <p:spPr>
          <a:xfrm>
            <a:off x="4956480" y="1349640"/>
            <a:ext cx="3327480" cy="32544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Modeling (cont.)</a:t>
            </a:r>
            <a:endParaRPr b="0" lang="en-US" sz="2600" spc="-1" strike="noStrike">
              <a:latin typeface="Arial"/>
            </a:endParaRPr>
          </a:p>
        </p:txBody>
      </p:sp>
      <p:sp>
        <p:nvSpPr>
          <p:cNvPr id="262"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Random Forest Regressor</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Feature Importance</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21-35 Features</a:t>
            </a:r>
            <a:endParaRPr b="0" lang="en-US" sz="1300" spc="-1" strike="noStrike">
              <a:latin typeface="Arial"/>
            </a:endParaRPr>
          </a:p>
        </p:txBody>
      </p:sp>
      <p:pic>
        <p:nvPicPr>
          <p:cNvPr id="263" name="" descr=""/>
          <p:cNvPicPr/>
          <p:nvPr/>
        </p:nvPicPr>
        <p:blipFill>
          <a:blip r:embed="rId1"/>
          <a:stretch/>
        </p:blipFill>
        <p:spPr>
          <a:xfrm>
            <a:off x="4535280" y="914400"/>
            <a:ext cx="3922920" cy="36576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Modeling (cont.)</a:t>
            </a:r>
            <a:endParaRPr b="0" lang="en-US" sz="2600" spc="-1" strike="noStrike">
              <a:latin typeface="Arial"/>
            </a:endParaRPr>
          </a:p>
        </p:txBody>
      </p:sp>
      <p:sp>
        <p:nvSpPr>
          <p:cNvPr id="265"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Gradient Boosting Regressor</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Feature Importance</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25 Features</a:t>
            </a:r>
            <a:endParaRPr b="0" lang="en-US" sz="1300" spc="-1" strike="noStrike">
              <a:latin typeface="Arial"/>
            </a:endParaRPr>
          </a:p>
        </p:txBody>
      </p:sp>
      <p:pic>
        <p:nvPicPr>
          <p:cNvPr id="266" name="" descr=""/>
          <p:cNvPicPr/>
          <p:nvPr/>
        </p:nvPicPr>
        <p:blipFill>
          <a:blip r:embed="rId1"/>
          <a:stretch/>
        </p:blipFill>
        <p:spPr>
          <a:xfrm>
            <a:off x="4488120" y="1028880"/>
            <a:ext cx="4427280" cy="3314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729360" y="2079000"/>
            <a:ext cx="427212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Dummy Regressor w/ Mean Strategy</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MAE mean: 4.002, Train Std 0.537</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MAE mean:4.224 </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-0.0199, Train Std 0.016</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-0.0147</a:t>
            </a:r>
            <a:endParaRPr b="0" lang="en-US" sz="11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Dummy Regressor w/ Median Strategy</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MAE mean: 3.919, Train Std 0.491</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MAE mean:3.966</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-0.0563, Train Std 0.077</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-0.006</a:t>
            </a:r>
            <a:endParaRPr b="0" lang="en-US" sz="1100" spc="-1" strike="noStrike">
              <a:latin typeface="Arial"/>
            </a:endParaRPr>
          </a:p>
        </p:txBody>
      </p:sp>
      <p:pic>
        <p:nvPicPr>
          <p:cNvPr id="268" name="Google Shape;224;p35" descr=""/>
          <p:cNvPicPr/>
          <p:nvPr/>
        </p:nvPicPr>
        <p:blipFill>
          <a:blip r:embed="rId1"/>
          <a:stretch/>
        </p:blipFill>
        <p:spPr>
          <a:xfrm>
            <a:off x="5486400" y="1600200"/>
            <a:ext cx="3256920" cy="2647080"/>
          </a:xfrm>
          <a:prstGeom prst="rect">
            <a:avLst/>
          </a:prstGeom>
          <a:ln w="0">
            <a:noFill/>
          </a:ln>
        </p:spPr>
      </p:pic>
      <p:sp>
        <p:nvSpPr>
          <p:cNvPr id="269" name="CustomShape 2"/>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Baseline (Dummy Regressors)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Linear Regression Model</a:t>
            </a:r>
            <a:endParaRPr b="0" lang="en-US" sz="2600" spc="-1" strike="noStrike">
              <a:latin typeface="Arial"/>
            </a:endParaRPr>
          </a:p>
        </p:txBody>
      </p:sp>
      <p:sp>
        <p:nvSpPr>
          <p:cNvPr id="271" name="CustomShape 2"/>
          <p:cNvSpPr/>
          <p:nvPr/>
        </p:nvSpPr>
        <p:spPr>
          <a:xfrm>
            <a:off x="729360" y="2079000"/>
            <a:ext cx="427212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Evaluation Metrics</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MAE mean: 3.525, Train Std 0.479</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MAE mean:3.182 </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0.265, Train Std 0.118</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0.406</a:t>
            </a:r>
            <a:endParaRPr b="0" lang="en-US" sz="1100" spc="-1" strike="noStrike">
              <a:latin typeface="Arial"/>
            </a:endParaRPr>
          </a:p>
          <a:p>
            <a:pPr>
              <a:lnSpc>
                <a:spcPct val="115000"/>
              </a:lnSpc>
            </a:pPr>
            <a:endParaRPr b="0" lang="en-US" sz="1100" spc="-1" strike="noStrike">
              <a:latin typeface="Arial"/>
            </a:endParaRPr>
          </a:p>
        </p:txBody>
      </p:sp>
      <p:pic>
        <p:nvPicPr>
          <p:cNvPr id="272" name="Google Shape;231;p36" descr=""/>
          <p:cNvPicPr/>
          <p:nvPr/>
        </p:nvPicPr>
        <p:blipFill>
          <a:blip r:embed="rId1"/>
          <a:stretch/>
        </p:blipFill>
        <p:spPr>
          <a:xfrm>
            <a:off x="1248840" y="3178440"/>
            <a:ext cx="2942640" cy="11232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727560" y="12988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Random Forest Regressor</a:t>
            </a:r>
            <a:endParaRPr b="0" lang="en-US" sz="2600" spc="-1" strike="noStrike">
              <a:latin typeface="Arial"/>
            </a:endParaRPr>
          </a:p>
        </p:txBody>
      </p:sp>
      <p:pic>
        <p:nvPicPr>
          <p:cNvPr id="274" name="Google Shape;237;p37" descr=""/>
          <p:cNvPicPr/>
          <p:nvPr/>
        </p:nvPicPr>
        <p:blipFill>
          <a:blip r:embed="rId1"/>
          <a:stretch/>
        </p:blipFill>
        <p:spPr>
          <a:xfrm>
            <a:off x="4361760" y="1803600"/>
            <a:ext cx="4368600" cy="2980440"/>
          </a:xfrm>
          <a:prstGeom prst="rect">
            <a:avLst/>
          </a:prstGeom>
          <a:ln w="0">
            <a:noFill/>
          </a:ln>
        </p:spPr>
      </p:pic>
      <p:sp>
        <p:nvSpPr>
          <p:cNvPr id="275" name="CustomShape 2"/>
          <p:cNvSpPr/>
          <p:nvPr/>
        </p:nvSpPr>
        <p:spPr>
          <a:xfrm>
            <a:off x="729360" y="2079000"/>
            <a:ext cx="427212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Evaluation Metrics</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MAE mean: 2.993, Train Std 0.466</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MAE mean: 3.512 </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0.407, Train Std 0.166</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0.404</a:t>
            </a:r>
            <a:endParaRPr b="0" lang="en-US" sz="1100" spc="-1" strike="noStrike">
              <a:latin typeface="Arial"/>
            </a:endParaRPr>
          </a:p>
          <a:p>
            <a:pPr marL="457200">
              <a:lnSpc>
                <a:spcPct val="115000"/>
              </a:lnSpc>
              <a:spcBef>
                <a:spcPts val="1199"/>
              </a:spcBef>
              <a:spcAft>
                <a:spcPts val="1199"/>
              </a:spcAft>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729360" y="1318680"/>
            <a:ext cx="4299480" cy="534600"/>
          </a:xfrm>
          <a:prstGeom prst="rect">
            <a:avLst/>
          </a:prstGeom>
          <a:noFill/>
          <a:ln w="0">
            <a:noFill/>
          </a:ln>
        </p:spPr>
        <p:style>
          <a:lnRef idx="0"/>
          <a:fillRef idx="0"/>
          <a:effectRef idx="0"/>
          <a:fontRef idx="minor"/>
        </p:style>
        <p:txBody>
          <a:bodyPr lIns="90000" rIns="90000" tIns="91440" bIns="91440">
            <a:normAutofit fontScale="30000"/>
          </a:bodyPr>
          <a:p>
            <a:pPr>
              <a:lnSpc>
                <a:spcPct val="100000"/>
              </a:lnSpc>
              <a:tabLst>
                <a:tab algn="l" pos="0"/>
              </a:tabLst>
            </a:pPr>
            <a:r>
              <a:rPr b="1" lang="en" sz="2600" spc="-1" strike="noStrike">
                <a:solidFill>
                  <a:srgbClr val="1a1a1a"/>
                </a:solidFill>
                <a:latin typeface="Raleway"/>
                <a:ea typeface="Raleway"/>
              </a:rPr>
              <a:t>Gradient Boosting Regressor</a:t>
            </a:r>
            <a:endParaRPr b="0" lang="en-US" sz="2600" spc="-1" strike="noStrike">
              <a:latin typeface="Arial"/>
            </a:endParaRPr>
          </a:p>
        </p:txBody>
      </p:sp>
      <p:pic>
        <p:nvPicPr>
          <p:cNvPr id="277" name="Google Shape;244;p38" descr=""/>
          <p:cNvPicPr/>
          <p:nvPr/>
        </p:nvPicPr>
        <p:blipFill>
          <a:blip r:embed="rId1"/>
          <a:stretch/>
        </p:blipFill>
        <p:spPr>
          <a:xfrm>
            <a:off x="5056200" y="1084680"/>
            <a:ext cx="3575160" cy="3595680"/>
          </a:xfrm>
          <a:prstGeom prst="rect">
            <a:avLst/>
          </a:prstGeom>
          <a:ln w="0">
            <a:noFill/>
          </a:ln>
        </p:spPr>
      </p:pic>
      <p:sp>
        <p:nvSpPr>
          <p:cNvPr id="278" name="CustomShape 2"/>
          <p:cNvSpPr/>
          <p:nvPr/>
        </p:nvSpPr>
        <p:spPr>
          <a:xfrm>
            <a:off x="729360" y="2079000"/>
            <a:ext cx="427212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Evaluation Metrics</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MAE mean: 2.957, Train Std 0.457</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MAE mean: 3.329 </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Train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0.4437, Train Std 0.018</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 </a:t>
            </a:r>
            <a:r>
              <a:rPr b="0" lang="en" sz="1100" spc="-1" strike="noStrike">
                <a:solidFill>
                  <a:srgbClr val="595959"/>
                </a:solidFill>
                <a:latin typeface="Lato"/>
                <a:ea typeface="Lato"/>
              </a:rPr>
              <a:t>Test R</a:t>
            </a:r>
            <a:r>
              <a:rPr b="0" lang="en" sz="1100" spc="-1" strike="noStrike" baseline="30000">
                <a:solidFill>
                  <a:srgbClr val="595959"/>
                </a:solidFill>
                <a:latin typeface="Lato"/>
                <a:ea typeface="Lato"/>
              </a:rPr>
              <a:t>2 </a:t>
            </a:r>
            <a:r>
              <a:rPr b="0" lang="en" sz="1100" spc="-1" strike="noStrike">
                <a:solidFill>
                  <a:srgbClr val="595959"/>
                </a:solidFill>
                <a:latin typeface="Lato"/>
                <a:ea typeface="Lato"/>
              </a:rPr>
              <a:t>: 0.4436</a:t>
            </a:r>
            <a:endParaRPr b="0" lang="en-US" sz="1100" spc="-1" strike="noStrike">
              <a:latin typeface="Arial"/>
            </a:endParaRPr>
          </a:p>
          <a:p>
            <a:pPr marL="457200">
              <a:lnSpc>
                <a:spcPct val="115000"/>
              </a:lnSpc>
              <a:spcBef>
                <a:spcPts val="1199"/>
              </a:spcBef>
              <a:spcAft>
                <a:spcPts val="1199"/>
              </a:spcAft>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727560" y="74736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Evaluation</a:t>
            </a:r>
            <a:endParaRPr b="0" lang="en-US" sz="2600" spc="-1" strike="noStrike">
              <a:latin typeface="Arial"/>
            </a:endParaRPr>
          </a:p>
        </p:txBody>
      </p:sp>
      <p:sp>
        <p:nvSpPr>
          <p:cNvPr id="280" name="CustomShape 2"/>
          <p:cNvSpPr/>
          <p:nvPr/>
        </p:nvSpPr>
        <p:spPr>
          <a:xfrm>
            <a:off x="118080" y="1282680"/>
            <a:ext cx="4280040" cy="3415680"/>
          </a:xfrm>
          <a:prstGeom prst="rect">
            <a:avLst/>
          </a:prstGeom>
          <a:noFill/>
          <a:ln w="0">
            <a:noFill/>
          </a:ln>
        </p:spPr>
        <p:style>
          <a:lnRef idx="0"/>
          <a:fillRef idx="0"/>
          <a:effectRef idx="0"/>
          <a:fontRef idx="minor"/>
        </p:style>
        <p:txBody>
          <a:bodyPr lIns="90000" rIns="90000" tIns="91440" bIns="91440">
            <a:normAutofit fontScale="97000"/>
          </a:bodyPr>
          <a:p>
            <a:pPr marL="457200" indent="-327600">
              <a:lnSpc>
                <a:spcPct val="115000"/>
              </a:lnSpc>
              <a:buClr>
                <a:srgbClr val="595959"/>
              </a:buClr>
              <a:buFont typeface="Lato"/>
              <a:buChar char="●"/>
            </a:pPr>
            <a:r>
              <a:rPr b="0" lang="en" sz="1700" spc="-1" strike="noStrike">
                <a:solidFill>
                  <a:srgbClr val="595959"/>
                </a:solidFill>
                <a:latin typeface="Lato"/>
                <a:ea typeface="Lato"/>
              </a:rPr>
              <a:t>Linear Regression more simple </a:t>
            </a:r>
            <a:endParaRPr b="0" lang="en-US" sz="17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3 features</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Similar Score</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More Variable</a:t>
            </a:r>
            <a:endParaRPr b="0" lang="en-US" sz="1300" spc="-1" strike="noStrike">
              <a:latin typeface="Arial"/>
            </a:endParaRPr>
          </a:p>
          <a:p>
            <a:pPr marL="457200" indent="-327600">
              <a:lnSpc>
                <a:spcPct val="115000"/>
              </a:lnSpc>
              <a:buClr>
                <a:srgbClr val="595959"/>
              </a:buClr>
              <a:buFont typeface="Lato"/>
              <a:buChar char="●"/>
            </a:pPr>
            <a:r>
              <a:rPr b="0" lang="en" sz="1700" spc="-1" strike="noStrike">
                <a:solidFill>
                  <a:srgbClr val="595959"/>
                </a:solidFill>
                <a:latin typeface="Lato"/>
                <a:ea typeface="Lato"/>
              </a:rPr>
              <a:t>Random Forest Regressor</a:t>
            </a:r>
            <a:endParaRPr b="0" lang="en-US" sz="17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21 features</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Similar Score</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Less bias and Less Variance</a:t>
            </a:r>
            <a:endParaRPr b="0" lang="en-US" sz="1300" spc="-1" strike="noStrike">
              <a:latin typeface="Arial"/>
            </a:endParaRPr>
          </a:p>
          <a:p>
            <a:pPr marL="457200" indent="-327600">
              <a:lnSpc>
                <a:spcPct val="115000"/>
              </a:lnSpc>
              <a:buClr>
                <a:srgbClr val="595959"/>
              </a:buClr>
              <a:buFont typeface="Lato"/>
              <a:buChar char="●"/>
            </a:pPr>
            <a:r>
              <a:rPr b="0" lang="en" sz="1700" spc="-1" strike="noStrike">
                <a:solidFill>
                  <a:srgbClr val="595959"/>
                </a:solidFill>
                <a:latin typeface="Lato"/>
                <a:ea typeface="Lato"/>
              </a:rPr>
              <a:t>Gradient Boosting Regressor</a:t>
            </a:r>
            <a:endParaRPr b="0" lang="en-US" sz="17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25 features</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Largest Score</a:t>
            </a:r>
            <a:endParaRPr b="0" lang="en-US" sz="1300" spc="-1" strike="noStrike">
              <a:latin typeface="Arial"/>
            </a:endParaRPr>
          </a:p>
          <a:p>
            <a:pPr marL="457200" indent="-327600">
              <a:lnSpc>
                <a:spcPct val="115000"/>
              </a:lnSpc>
              <a:buClr>
                <a:srgbClr val="595959"/>
              </a:buClr>
              <a:buFont typeface="Lato"/>
              <a:buChar char="●"/>
            </a:pPr>
            <a:r>
              <a:rPr b="0" lang="en" sz="1700" spc="-1" strike="noStrike">
                <a:solidFill>
                  <a:srgbClr val="595959"/>
                </a:solidFill>
                <a:latin typeface="Lato"/>
                <a:ea typeface="Lato"/>
              </a:rPr>
              <a:t>Comparison with Dummies</a:t>
            </a:r>
            <a:endParaRPr b="0" lang="en-US" sz="17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R^2 of 0.4 is weak but in comparison to Baseline is significant improvement</a:t>
            </a:r>
            <a:endParaRPr b="0" lang="en-US" sz="1300" spc="-1" strike="noStrike">
              <a:latin typeface="Arial"/>
            </a:endParaRPr>
          </a:p>
          <a:p>
            <a:pPr lvl="1" marL="914400" indent="-304200">
              <a:lnSpc>
                <a:spcPct val="115000"/>
              </a:lnSpc>
              <a:buClr>
                <a:srgbClr val="595959"/>
              </a:buClr>
              <a:buFont typeface="Lato"/>
              <a:buChar char="○"/>
            </a:pPr>
            <a:r>
              <a:rPr b="0" lang="en" sz="1300" spc="-1" strike="noStrike">
                <a:solidFill>
                  <a:srgbClr val="595959"/>
                </a:solidFill>
                <a:latin typeface="Lato"/>
                <a:ea typeface="Lato"/>
              </a:rPr>
              <a:t>Both models significantly outperform Dummy Regressors</a:t>
            </a:r>
            <a:endParaRPr b="0" lang="en-US" sz="1300" spc="-1" strike="noStrike">
              <a:latin typeface="Arial"/>
            </a:endParaRPr>
          </a:p>
        </p:txBody>
      </p:sp>
      <p:pic>
        <p:nvPicPr>
          <p:cNvPr id="281" name="Google Shape;252;p39" descr=""/>
          <p:cNvPicPr/>
          <p:nvPr/>
        </p:nvPicPr>
        <p:blipFill>
          <a:blip r:embed="rId1"/>
          <a:stretch/>
        </p:blipFill>
        <p:spPr>
          <a:xfrm>
            <a:off x="4325760" y="945720"/>
            <a:ext cx="4637160" cy="30949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729360" y="1318680"/>
            <a:ext cx="7688160" cy="534600"/>
          </a:xfrm>
          <a:prstGeom prst="rect">
            <a:avLst/>
          </a:prstGeom>
          <a:noFill/>
          <a:ln w="0">
            <a:noFill/>
          </a:ln>
        </p:spPr>
        <p:style>
          <a:lnRef idx="0"/>
          <a:fillRef idx="0"/>
          <a:effectRef idx="0"/>
          <a:fontRef idx="minor"/>
        </p:style>
      </p:sp>
      <p:sp>
        <p:nvSpPr>
          <p:cNvPr id="283" name="CustomShape 2"/>
          <p:cNvSpPr/>
          <p:nvPr/>
        </p:nvSpPr>
        <p:spPr>
          <a:xfrm>
            <a:off x="729360" y="2079000"/>
            <a:ext cx="7688160" cy="2260440"/>
          </a:xfrm>
          <a:prstGeom prst="rect">
            <a:avLst/>
          </a:prstGeom>
          <a:noFill/>
          <a:ln w="0">
            <a:noFill/>
          </a:ln>
        </p:spPr>
        <p:style>
          <a:lnRef idx="0"/>
          <a:fillRef idx="0"/>
          <a:effectRef idx="0"/>
          <a:fontRef idx="minor"/>
        </p:style>
      </p:sp>
      <p:pic>
        <p:nvPicPr>
          <p:cNvPr id="284" name="Google Shape;259;p40" descr=""/>
          <p:cNvPicPr/>
          <p:nvPr/>
        </p:nvPicPr>
        <p:blipFill>
          <a:blip r:embed="rId1"/>
          <a:stretch/>
        </p:blipFill>
        <p:spPr>
          <a:xfrm>
            <a:off x="718920" y="0"/>
            <a:ext cx="7705080" cy="51429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30000"/>
          </a:bodyPr>
          <a:p>
            <a:pPr>
              <a:lnSpc>
                <a:spcPct val="100000"/>
              </a:lnSpc>
              <a:tabLst>
                <a:tab algn="l" pos="0"/>
              </a:tabLst>
            </a:pPr>
            <a:r>
              <a:rPr b="1" lang="en" sz="2600" spc="-1" strike="noStrike">
                <a:solidFill>
                  <a:srgbClr val="1a1a1a"/>
                </a:solidFill>
                <a:latin typeface="Raleway"/>
                <a:ea typeface="Raleway"/>
              </a:rPr>
              <a:t>Limitations + Challenges + Future improvements</a:t>
            </a:r>
            <a:endParaRPr b="0" lang="en-US" sz="2600" spc="-1" strike="noStrike">
              <a:latin typeface="Arial"/>
            </a:endParaRPr>
          </a:p>
        </p:txBody>
      </p:sp>
      <p:sp>
        <p:nvSpPr>
          <p:cNvPr id="286"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Low number of observations (Big P Little N) </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1311 &gt; 208</a:t>
            </a:r>
            <a:endParaRPr b="0" lang="en-US" sz="11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Feature Engineering </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Domain Knowledge</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More models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Project/Abstract (General Overview)</a:t>
            </a:r>
            <a:endParaRPr b="0" lang="en-US" sz="2600" spc="-1" strike="noStrike">
              <a:latin typeface="Arial"/>
            </a:endParaRPr>
          </a:p>
        </p:txBody>
      </p:sp>
      <p:sp>
        <p:nvSpPr>
          <p:cNvPr id="221"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200 US Counties</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Predict annual air pollution (PM10) 2019</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Socio Economic factors 2017-2019</a:t>
            </a:r>
            <a:endParaRPr b="0" lang="en-US" sz="1300" spc="-1" strike="noStrike">
              <a:latin typeface="Arial"/>
            </a:endParaRPr>
          </a:p>
          <a:p>
            <a:pPr lvl="1" marL="914400" indent="-297720">
              <a:lnSpc>
                <a:spcPct val="100000"/>
              </a:lnSpc>
              <a:spcBef>
                <a:spcPts val="1134"/>
              </a:spcBef>
              <a:buClr>
                <a:srgbClr val="595959"/>
              </a:buClr>
              <a:buFont typeface="Lato"/>
              <a:buChar char="○"/>
            </a:pPr>
            <a:r>
              <a:rPr b="0" lang="en" sz="1100" spc="-1" strike="noStrike">
                <a:solidFill>
                  <a:srgbClr val="595959"/>
                </a:solidFill>
                <a:latin typeface="Lato"/>
                <a:ea typeface="Lato"/>
              </a:rPr>
              <a:t>County demographics</a:t>
            </a:r>
            <a:endParaRPr b="0" lang="en-US" sz="1100" spc="-1" strike="noStrike">
              <a:latin typeface="Arial"/>
            </a:endParaRPr>
          </a:p>
          <a:p>
            <a:pPr lvl="1" marL="914400" indent="-297720">
              <a:lnSpc>
                <a:spcPct val="100000"/>
              </a:lnSpc>
              <a:spcBef>
                <a:spcPts val="1134"/>
              </a:spcBef>
              <a:buClr>
                <a:srgbClr val="595959"/>
              </a:buClr>
              <a:buFont typeface="Lato"/>
              <a:buChar char="○"/>
            </a:pPr>
            <a:r>
              <a:rPr b="0" lang="en" sz="1100" spc="-1" strike="noStrike">
                <a:solidFill>
                  <a:srgbClr val="595959"/>
                </a:solidFill>
                <a:latin typeface="Lato"/>
                <a:ea typeface="Lato"/>
              </a:rPr>
              <a:t>Poverty + Income levels</a:t>
            </a:r>
            <a:endParaRPr b="0" lang="en-US" sz="1100" spc="-1" strike="noStrike">
              <a:latin typeface="Arial"/>
            </a:endParaRPr>
          </a:p>
          <a:p>
            <a:pPr lvl="1" marL="914400" indent="-297720">
              <a:lnSpc>
                <a:spcPct val="100000"/>
              </a:lnSpc>
              <a:spcBef>
                <a:spcPts val="1134"/>
              </a:spcBef>
              <a:buClr>
                <a:srgbClr val="595959"/>
              </a:buClr>
              <a:buFont typeface="Lato"/>
              <a:buChar char="○"/>
            </a:pPr>
            <a:r>
              <a:rPr b="0" lang="en" sz="1100" spc="-1" strike="noStrike">
                <a:solidFill>
                  <a:srgbClr val="595959"/>
                </a:solidFill>
                <a:latin typeface="Lato"/>
                <a:ea typeface="Lato"/>
              </a:rPr>
              <a:t>Unemployment + Emloyment rate</a:t>
            </a:r>
            <a:endParaRPr b="0" lang="en-US" sz="1100" spc="-1" strike="noStrike">
              <a:latin typeface="Arial"/>
            </a:endParaRPr>
          </a:p>
          <a:p>
            <a:pPr lvl="1" marL="914400" indent="-297720">
              <a:lnSpc>
                <a:spcPct val="100000"/>
              </a:lnSpc>
              <a:spcBef>
                <a:spcPts val="1134"/>
              </a:spcBef>
              <a:buClr>
                <a:srgbClr val="595959"/>
              </a:buClr>
              <a:buFont typeface="Lato"/>
              <a:buChar char="○"/>
            </a:pPr>
            <a:r>
              <a:rPr b="0" lang="en" sz="1100" spc="-1" strike="noStrike">
                <a:solidFill>
                  <a:srgbClr val="595959"/>
                </a:solidFill>
                <a:latin typeface="Lato"/>
                <a:ea typeface="Lato"/>
              </a:rPr>
              <a:t>Education attainment levels</a:t>
            </a:r>
            <a:endParaRPr b="0" lang="en-US" sz="1100" spc="-1" strike="noStrike">
              <a:latin typeface="Arial"/>
            </a:endParaRPr>
          </a:p>
          <a:p>
            <a:pPr lvl="1" marL="914400" indent="-297720">
              <a:lnSpc>
                <a:spcPct val="100000"/>
              </a:lnSpc>
              <a:spcBef>
                <a:spcPts val="1134"/>
              </a:spcBef>
              <a:buClr>
                <a:srgbClr val="595959"/>
              </a:buClr>
              <a:buFont typeface="Lato"/>
              <a:buChar char="○"/>
            </a:pPr>
            <a:r>
              <a:rPr b="0" lang="en" sz="1100" spc="-1" strike="noStrike">
                <a:solidFill>
                  <a:srgbClr val="595959"/>
                </a:solidFill>
                <a:latin typeface="Lato"/>
                <a:ea typeface="Lato"/>
              </a:rPr>
              <a:t>Vehicle totals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Potential Insights</a:t>
            </a:r>
            <a:endParaRPr b="0" lang="en-US" sz="2600" spc="-1" strike="noStrike">
              <a:latin typeface="Arial"/>
            </a:endParaRPr>
          </a:p>
        </p:txBody>
      </p:sp>
      <p:sp>
        <p:nvSpPr>
          <p:cNvPr id="288"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Property valuation</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Environmental Protection Agencies</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Construction and Industrial organizations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Project/Abstract (motivation)</a:t>
            </a:r>
            <a:endParaRPr b="0" lang="en-US" sz="2600" spc="-1" strike="noStrike">
              <a:latin typeface="Arial"/>
            </a:endParaRPr>
          </a:p>
        </p:txBody>
      </p:sp>
      <p:sp>
        <p:nvSpPr>
          <p:cNvPr id="223" name="CustomShape 2"/>
          <p:cNvSpPr/>
          <p:nvPr/>
        </p:nvSpPr>
        <p:spPr>
          <a:xfrm>
            <a:off x="729360" y="2079000"/>
            <a:ext cx="363024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Econ 308 (Political Economy of the Environment)</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Power-weighted social decision rule</a:t>
            </a:r>
            <a:endParaRPr b="0" lang="en-US" sz="1100" spc="-1" strike="noStrike">
              <a:latin typeface="Arial"/>
            </a:endParaRPr>
          </a:p>
          <a:p>
            <a:pPr>
              <a:lnSpc>
                <a:spcPct val="115000"/>
              </a:lnSpc>
            </a:pPr>
            <a:endParaRPr b="0" lang="en-US" sz="1100" spc="-1" strike="noStrike">
              <a:latin typeface="Arial"/>
            </a:endParaRPr>
          </a:p>
          <a:p>
            <a:pPr>
              <a:lnSpc>
                <a:spcPct val="115000"/>
              </a:lnSpc>
              <a:spcBef>
                <a:spcPts val="1199"/>
              </a:spcBef>
              <a:spcAft>
                <a:spcPts val="1199"/>
              </a:spcAft>
              <a:tabLst>
                <a:tab algn="l" pos="0"/>
              </a:tabLst>
            </a:pPr>
            <a:endParaRPr b="0" lang="en-US" sz="1100" spc="-1" strike="noStrike">
              <a:latin typeface="Arial"/>
            </a:endParaRPr>
          </a:p>
        </p:txBody>
      </p:sp>
      <p:pic>
        <p:nvPicPr>
          <p:cNvPr id="224" name="Google Shape;106;p16" descr=""/>
          <p:cNvPicPr/>
          <p:nvPr/>
        </p:nvPicPr>
        <p:blipFill>
          <a:blip r:embed="rId1"/>
          <a:stretch/>
        </p:blipFill>
        <p:spPr>
          <a:xfrm>
            <a:off x="4905000" y="1910160"/>
            <a:ext cx="3766680" cy="2701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78160" y="652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Project/Abstract (PM10 dangers)</a:t>
            </a:r>
            <a:endParaRPr b="0" lang="en-US" sz="2600" spc="-1" strike="noStrike">
              <a:latin typeface="Arial"/>
            </a:endParaRPr>
          </a:p>
        </p:txBody>
      </p:sp>
      <p:sp>
        <p:nvSpPr>
          <p:cNvPr id="226" name="CustomShape 2"/>
          <p:cNvSpPr/>
          <p:nvPr/>
        </p:nvSpPr>
        <p:spPr>
          <a:xfrm>
            <a:off x="311760" y="1152360"/>
            <a:ext cx="4847400" cy="341568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Airborne particulate matter (mixture of many chemical species)</a:t>
            </a:r>
            <a:endParaRPr b="0" lang="en-US" sz="1300" spc="-1" strike="noStrike">
              <a:latin typeface="Arial"/>
            </a:endParaRPr>
          </a:p>
          <a:p>
            <a:pPr lvl="1" marL="914400" indent="-285120">
              <a:lnSpc>
                <a:spcPct val="115000"/>
              </a:lnSpc>
              <a:buClr>
                <a:srgbClr val="595959"/>
              </a:buClr>
              <a:buFont typeface="Lato"/>
              <a:buChar char="○"/>
            </a:pPr>
            <a:r>
              <a:rPr b="0" lang="en" sz="900" spc="-1" strike="noStrike">
                <a:solidFill>
                  <a:srgbClr val="595959"/>
                </a:solidFill>
                <a:latin typeface="Lato"/>
                <a:ea typeface="Lato"/>
              </a:rPr>
              <a:t>complex mixture of solids and aerosols composed of small droplets of liquid, dry solid fragments, and solid cores with liquid coatings</a:t>
            </a:r>
            <a:endParaRPr b="0" lang="en-US" sz="900" spc="-1" strike="noStrike">
              <a:latin typeface="Arial"/>
            </a:endParaRPr>
          </a:p>
          <a:p>
            <a:pPr lvl="1" marL="914400" indent="-285120">
              <a:lnSpc>
                <a:spcPct val="115000"/>
              </a:lnSpc>
              <a:buClr>
                <a:srgbClr val="595959"/>
              </a:buClr>
              <a:buFont typeface="Lato"/>
              <a:buChar char="○"/>
            </a:pPr>
            <a:r>
              <a:rPr b="0" lang="en" sz="900" spc="-1" strike="noStrike">
                <a:solidFill>
                  <a:srgbClr val="595959"/>
                </a:solidFill>
                <a:latin typeface="Lato"/>
                <a:ea typeface="Lato"/>
              </a:rPr>
              <a:t>Particles are defined by their diameter for air quality regulatory purposes.</a:t>
            </a:r>
            <a:endParaRPr b="0" lang="en-US" sz="9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(PM10) are inhalable into the lungs and can induce adverse health effects</a:t>
            </a:r>
            <a:endParaRPr b="0" lang="en-US" sz="1300" spc="-1" strike="noStrike">
              <a:latin typeface="Arial"/>
            </a:endParaRPr>
          </a:p>
          <a:p>
            <a:pPr lvl="1" marL="914400" indent="-310320">
              <a:lnSpc>
                <a:spcPct val="115000"/>
              </a:lnSpc>
              <a:buClr>
                <a:srgbClr val="595959"/>
              </a:buClr>
              <a:buFont typeface="Lato"/>
              <a:buChar char="○"/>
            </a:pPr>
            <a:r>
              <a:rPr b="0" lang="en" sz="1300" spc="-1" strike="noStrike">
                <a:solidFill>
                  <a:srgbClr val="595959"/>
                </a:solidFill>
                <a:latin typeface="Lato"/>
                <a:ea typeface="Lato"/>
              </a:rPr>
              <a:t>Respiratory (heart + lung) damage</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Environmental Impact</a:t>
            </a:r>
            <a:endParaRPr b="0" lang="en-US" sz="1300" spc="-1" strike="noStrike">
              <a:latin typeface="Arial"/>
            </a:endParaRPr>
          </a:p>
          <a:p>
            <a:pPr lvl="1" marL="914400" indent="-310320">
              <a:lnSpc>
                <a:spcPct val="115000"/>
              </a:lnSpc>
              <a:buClr>
                <a:srgbClr val="595959"/>
              </a:buClr>
              <a:buFont typeface="Lato"/>
              <a:buChar char="○"/>
            </a:pPr>
            <a:r>
              <a:rPr b="0" lang="en" sz="1300" spc="-1" strike="noStrike">
                <a:solidFill>
                  <a:srgbClr val="595959"/>
                </a:solidFill>
                <a:latin typeface="Lato"/>
                <a:ea typeface="Lato"/>
              </a:rPr>
              <a:t>Reduce Visibility</a:t>
            </a:r>
            <a:endParaRPr b="0" lang="en-US" sz="1300" spc="-1" strike="noStrike">
              <a:latin typeface="Arial"/>
            </a:endParaRPr>
          </a:p>
          <a:p>
            <a:pPr lvl="1" marL="914400" indent="-310320">
              <a:lnSpc>
                <a:spcPct val="115000"/>
              </a:lnSpc>
              <a:buClr>
                <a:srgbClr val="595959"/>
              </a:buClr>
              <a:buFont typeface="Lato"/>
              <a:buChar char="○"/>
            </a:pPr>
            <a:r>
              <a:rPr b="0" lang="en" sz="1300" spc="-1" strike="noStrike">
                <a:solidFill>
                  <a:srgbClr val="595959"/>
                </a:solidFill>
                <a:latin typeface="Lato"/>
                <a:ea typeface="Lato"/>
              </a:rPr>
              <a:t>Metal and organic compounds alter plant growth + yield</a:t>
            </a:r>
            <a:endParaRPr b="0" lang="en-US" sz="1300" spc="-1" strike="noStrike">
              <a:latin typeface="Arial"/>
            </a:endParaRPr>
          </a:p>
          <a:p>
            <a:pPr lvl="1" marL="914400" indent="-310320">
              <a:lnSpc>
                <a:spcPct val="115000"/>
              </a:lnSpc>
              <a:buClr>
                <a:srgbClr val="595959"/>
              </a:buClr>
              <a:buFont typeface="Lato"/>
              <a:buChar char="○"/>
            </a:pPr>
            <a:r>
              <a:rPr b="0" lang="en" sz="1300" spc="-1" strike="noStrike">
                <a:solidFill>
                  <a:srgbClr val="595959"/>
                </a:solidFill>
                <a:latin typeface="Lato"/>
                <a:ea typeface="Lato"/>
              </a:rPr>
              <a:t>Soiling of materials</a:t>
            </a:r>
            <a:endParaRPr b="0" lang="en-US" sz="1300" spc="-1" strike="noStrike">
              <a:latin typeface="Arial"/>
            </a:endParaRPr>
          </a:p>
          <a:p>
            <a:pPr lvl="1" marL="914400" indent="-310320">
              <a:lnSpc>
                <a:spcPct val="115000"/>
              </a:lnSpc>
              <a:buClr>
                <a:srgbClr val="595959"/>
              </a:buClr>
              <a:buFont typeface="Lato"/>
              <a:buChar char="○"/>
            </a:pPr>
            <a:r>
              <a:rPr b="0" lang="en" sz="1300" spc="-1" strike="noStrike">
                <a:solidFill>
                  <a:srgbClr val="595959"/>
                </a:solidFill>
                <a:latin typeface="Lato"/>
                <a:ea typeface="Lato"/>
              </a:rPr>
              <a:t>Impact water quality and clarity</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PM10 can be emitted by both natural sources, such as trees and vegetation, as well as from man-made (anthropogenic) sources, such as industrial processes and motor vehicle exhaust</a:t>
            </a:r>
            <a:endParaRPr b="0" lang="en-US" sz="1300" spc="-1" strike="noStrike">
              <a:latin typeface="Arial"/>
            </a:endParaRPr>
          </a:p>
        </p:txBody>
      </p:sp>
      <p:pic>
        <p:nvPicPr>
          <p:cNvPr id="227" name="Google Shape;125;p19" descr=""/>
          <p:cNvPicPr/>
          <p:nvPr/>
        </p:nvPicPr>
        <p:blipFill>
          <a:blip r:embed="rId1"/>
          <a:stretch/>
        </p:blipFill>
        <p:spPr>
          <a:xfrm>
            <a:off x="5200200" y="1844640"/>
            <a:ext cx="3631320" cy="2723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Data</a:t>
            </a:r>
            <a:endParaRPr b="0" lang="en-US" sz="2600" spc="-1" strike="noStrike">
              <a:latin typeface="Arial"/>
            </a:endParaRPr>
          </a:p>
        </p:txBody>
      </p:sp>
      <p:sp>
        <p:nvSpPr>
          <p:cNvPr id="229"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Epa.gov </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Daily PM10 AQI</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Air Quality System (AQS) monitors </a:t>
            </a:r>
            <a:endParaRPr b="0" lang="en-US" sz="11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Data.census.gov</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County Characteristics Resident Population Estimates</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Age, Sex, and Race</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SAIPE (Small Area Income and Poverty Estimates Program)</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Poverty, Median Household Incomes</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ACS1 American Community Survey)</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Education attainment levels</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Total Vehicles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Data (cont.)</a:t>
            </a:r>
            <a:endParaRPr b="0" lang="en-US" sz="2600" spc="-1" strike="noStrike">
              <a:latin typeface="Arial"/>
            </a:endParaRPr>
          </a:p>
        </p:txBody>
      </p:sp>
      <p:sp>
        <p:nvSpPr>
          <p:cNvPr id="231"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Data.ers.usda.gov</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Economic Research Service</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County Unemployment and Median Household Incomes</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Civilian Labor Force, Employed, Unemployed, Unemployment rate</a:t>
            </a:r>
            <a:endParaRPr b="0" lang="en-US" sz="11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Bea.gov </a:t>
            </a:r>
            <a:endParaRPr b="0" lang="en-US" sz="13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Bureau of Economics Analysis</a:t>
            </a:r>
            <a:endParaRPr b="0" lang="en-US" sz="1100" spc="-1" strike="noStrike">
              <a:latin typeface="Arial"/>
            </a:endParaRPr>
          </a:p>
          <a:p>
            <a:pPr lvl="1" marL="914400" indent="-297720">
              <a:lnSpc>
                <a:spcPct val="115000"/>
              </a:lnSpc>
              <a:buClr>
                <a:srgbClr val="595959"/>
              </a:buClr>
              <a:buFont typeface="Lato"/>
              <a:buChar char="○"/>
            </a:pPr>
            <a:r>
              <a:rPr b="0" lang="en" sz="1100" spc="-1" strike="noStrike">
                <a:solidFill>
                  <a:srgbClr val="595959"/>
                </a:solidFill>
                <a:latin typeface="Lato"/>
                <a:ea typeface="Lato"/>
              </a:rPr>
              <a:t>County Annual Income (CAINC1):</a:t>
            </a:r>
            <a:endParaRPr b="0" lang="en-US" sz="1100" spc="-1" strike="noStrike">
              <a:latin typeface="Arial"/>
            </a:endParaRPr>
          </a:p>
          <a:p>
            <a:pPr lvl="2" marL="1371600" indent="-297720">
              <a:lnSpc>
                <a:spcPct val="115000"/>
              </a:lnSpc>
              <a:buClr>
                <a:srgbClr val="595959"/>
              </a:buClr>
              <a:buFont typeface="Lato"/>
              <a:buChar char="■"/>
            </a:pPr>
            <a:r>
              <a:rPr b="0" lang="en" sz="1100" spc="-1" strike="noStrike">
                <a:solidFill>
                  <a:srgbClr val="595959"/>
                </a:solidFill>
                <a:latin typeface="Lato"/>
                <a:ea typeface="Lato"/>
              </a:rPr>
              <a:t>County Personal Income, Population, Per Capita Personal Income</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29360" y="1318680"/>
            <a:ext cx="7688160" cy="534600"/>
          </a:xfrm>
          <a:prstGeom prst="rect">
            <a:avLst/>
          </a:prstGeom>
          <a:noFill/>
          <a:ln w="0">
            <a:noFill/>
          </a:ln>
        </p:spPr>
        <p:style>
          <a:lnRef idx="0"/>
          <a:fillRef idx="0"/>
          <a:effectRef idx="0"/>
          <a:fontRef idx="minor"/>
        </p:style>
        <p:txBody>
          <a:bodyPr lIns="90000" rIns="90000" tIns="91440" bIns="91440">
            <a:normAutofit fontScale="86000"/>
          </a:bodyPr>
          <a:p>
            <a:pPr>
              <a:lnSpc>
                <a:spcPct val="100000"/>
              </a:lnSpc>
              <a:tabLst>
                <a:tab algn="l" pos="0"/>
              </a:tabLst>
            </a:pPr>
            <a:r>
              <a:rPr b="1" lang="en" sz="2600" spc="-1" strike="noStrike">
                <a:solidFill>
                  <a:srgbClr val="1a1a1a"/>
                </a:solidFill>
                <a:latin typeface="Raleway"/>
                <a:ea typeface="Raleway"/>
              </a:rPr>
              <a:t>Data Preparation</a:t>
            </a:r>
            <a:endParaRPr b="0" lang="en-US" sz="2600" spc="-1" strike="noStrike">
              <a:latin typeface="Arial"/>
            </a:endParaRPr>
          </a:p>
        </p:txBody>
      </p:sp>
      <p:sp>
        <p:nvSpPr>
          <p:cNvPr id="233" name="CustomShape 2"/>
          <p:cNvSpPr/>
          <p:nvPr/>
        </p:nvSpPr>
        <p:spPr>
          <a:xfrm>
            <a:off x="729360" y="2079000"/>
            <a:ext cx="7688160" cy="2260440"/>
          </a:xfrm>
          <a:prstGeom prst="rect">
            <a:avLst/>
          </a:prstGeom>
          <a:noFill/>
          <a:ln w="0">
            <a:noFill/>
          </a:ln>
        </p:spPr>
        <p:style>
          <a:lnRef idx="0"/>
          <a:fillRef idx="0"/>
          <a:effectRef idx="0"/>
          <a:fontRef idx="minor"/>
        </p:style>
        <p:txBody>
          <a:bodyPr lIns="90000" rIns="90000" tIns="91440" bIns="91440">
            <a:normAutofit fontScale="91000"/>
          </a:bodyPr>
          <a:p>
            <a:pPr marL="457200" indent="-304200">
              <a:lnSpc>
                <a:spcPct val="115000"/>
              </a:lnSpc>
              <a:buClr>
                <a:srgbClr val="595959"/>
              </a:buClr>
              <a:buFont typeface="Lato"/>
              <a:buChar char="●"/>
            </a:pPr>
            <a:r>
              <a:rPr b="0" lang="en" sz="1300" spc="-1" strike="noStrike">
                <a:solidFill>
                  <a:srgbClr val="595959"/>
                </a:solidFill>
                <a:latin typeface="Lato"/>
                <a:ea typeface="Lato"/>
              </a:rPr>
              <a:t>PM10 Daily Data → PM10 Annual Data</a:t>
            </a:r>
            <a:endParaRPr b="0" lang="en-US" sz="13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16000 observations → 340 observations </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Merge 2017 - 2019 data</a:t>
            </a:r>
            <a:endParaRPr b="0" lang="en-US" sz="1100" spc="-1" strike="noStrike">
              <a:latin typeface="Arial"/>
            </a:endParaRPr>
          </a:p>
          <a:p>
            <a:pPr marL="457200" indent="-304200">
              <a:lnSpc>
                <a:spcPct val="115000"/>
              </a:lnSpc>
              <a:buClr>
                <a:srgbClr val="595959"/>
              </a:buClr>
              <a:buFont typeface="Lato"/>
              <a:buChar char="●"/>
            </a:pPr>
            <a:r>
              <a:rPr b="0" lang="en" sz="1300" spc="-1" strike="noStrike">
                <a:solidFill>
                  <a:srgbClr val="595959"/>
                </a:solidFill>
                <a:latin typeface="Lato"/>
                <a:ea typeface="Lato"/>
              </a:rPr>
              <a:t>Merge other datasets </a:t>
            </a:r>
            <a:endParaRPr b="0" lang="en-US" sz="13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GeoFIPS</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Overall columns: AQI, Civilian labor force, </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Employment/Unemployment, Poverty</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Education Attainment Levels</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Vehicle Totals</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County Characteristics</a:t>
            </a:r>
            <a:endParaRPr b="0" lang="en-US" sz="1100" spc="-1" strike="noStrike">
              <a:latin typeface="Arial"/>
            </a:endParaRPr>
          </a:p>
          <a:p>
            <a:pPr marL="457200" indent="-304200">
              <a:lnSpc>
                <a:spcPct val="115000"/>
              </a:lnSpc>
              <a:buClr>
                <a:srgbClr val="595959"/>
              </a:buClr>
              <a:buFont typeface="Lato"/>
              <a:buChar char="●"/>
            </a:pPr>
            <a:r>
              <a:rPr b="0" lang="en" sz="1300" spc="-1" strike="noStrike">
                <a:solidFill>
                  <a:srgbClr val="595959"/>
                </a:solidFill>
                <a:latin typeface="Lato"/>
                <a:ea typeface="Lato"/>
              </a:rPr>
              <a:t>Data loss</a:t>
            </a:r>
            <a:endParaRPr b="0" lang="en-US" sz="13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340 observations → 208 observations</a:t>
            </a:r>
            <a:endParaRPr b="0" lang="en-US" sz="1100" spc="-1" strike="noStrike">
              <a:latin typeface="Arial"/>
            </a:endParaRPr>
          </a:p>
          <a:p>
            <a:pPr lvl="1" marL="914400" indent="-292320">
              <a:lnSpc>
                <a:spcPct val="115000"/>
              </a:lnSpc>
              <a:buClr>
                <a:srgbClr val="595959"/>
              </a:buClr>
              <a:buFont typeface="Lato"/>
              <a:buChar char="○"/>
            </a:pPr>
            <a:r>
              <a:rPr b="0" lang="en" sz="1100" spc="-1" strike="noStrike">
                <a:solidFill>
                  <a:srgbClr val="595959"/>
                </a:solidFill>
                <a:latin typeface="Lato"/>
                <a:ea typeface="Lato"/>
              </a:rPr>
              <a:t>Each year 567 columns</a:t>
            </a:r>
            <a:endParaRPr b="0" lang="en-US" sz="1100" spc="-1" strike="noStrike">
              <a:latin typeface="Arial"/>
            </a:endParaRPr>
          </a:p>
        </p:txBody>
      </p:sp>
      <p:pic>
        <p:nvPicPr>
          <p:cNvPr id="234" name="Google Shape;150;p23" descr=""/>
          <p:cNvPicPr/>
          <p:nvPr/>
        </p:nvPicPr>
        <p:blipFill>
          <a:blip r:embed="rId1"/>
          <a:stretch/>
        </p:blipFill>
        <p:spPr>
          <a:xfrm>
            <a:off x="5198040" y="1442160"/>
            <a:ext cx="3512520" cy="2463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27560" y="636840"/>
            <a:ext cx="3940920" cy="534600"/>
          </a:xfrm>
          <a:prstGeom prst="rect">
            <a:avLst/>
          </a:prstGeom>
          <a:noFill/>
          <a:ln w="0">
            <a:noFill/>
          </a:ln>
        </p:spPr>
        <p:style>
          <a:lnRef idx="0"/>
          <a:fillRef idx="0"/>
          <a:effectRef idx="0"/>
          <a:fontRef idx="minor"/>
        </p:style>
        <p:txBody>
          <a:bodyPr lIns="90000" rIns="90000" tIns="91440" bIns="91440">
            <a:normAutofit fontScale="30000"/>
          </a:bodyPr>
          <a:p>
            <a:pPr>
              <a:lnSpc>
                <a:spcPct val="100000"/>
              </a:lnSpc>
              <a:tabLst>
                <a:tab algn="l" pos="0"/>
              </a:tabLst>
            </a:pPr>
            <a:r>
              <a:rPr b="1" lang="en" sz="2600" spc="-1" strike="noStrike">
                <a:solidFill>
                  <a:srgbClr val="1a1a1a"/>
                </a:solidFill>
                <a:latin typeface="Raleway"/>
                <a:ea typeface="Raleway"/>
              </a:rPr>
              <a:t>Exploratory Data Analysis</a:t>
            </a:r>
            <a:endParaRPr b="0" lang="en-US" sz="2600" spc="-1" strike="noStrike">
              <a:latin typeface="Arial"/>
            </a:endParaRPr>
          </a:p>
        </p:txBody>
      </p:sp>
      <p:sp>
        <p:nvSpPr>
          <p:cNvPr id="236" name="CustomShape 2"/>
          <p:cNvSpPr/>
          <p:nvPr/>
        </p:nvSpPr>
        <p:spPr>
          <a:xfrm>
            <a:off x="311760" y="1152360"/>
            <a:ext cx="4078080" cy="3415680"/>
          </a:xfrm>
          <a:prstGeom prst="rect">
            <a:avLst/>
          </a:prstGeom>
          <a:noFill/>
          <a:ln w="0">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Char char="●"/>
            </a:pPr>
            <a:r>
              <a:rPr b="0" lang="en" sz="1300" spc="-1" strike="noStrike">
                <a:solidFill>
                  <a:srgbClr val="595959"/>
                </a:solidFill>
                <a:latin typeface="Lato"/>
                <a:ea typeface="Lato"/>
              </a:rPr>
              <a:t>Distribution of Annual PM10 levels from 2017-2019</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Majority of PM10 levels appear to range from 10-20 annually</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Max is around 40</a:t>
            </a:r>
            <a:endParaRPr b="0" lang="en-US" sz="1300" spc="-1" strike="noStrike">
              <a:latin typeface="Arial"/>
            </a:endParaRPr>
          </a:p>
          <a:p>
            <a:pPr marL="457200" indent="-310320">
              <a:lnSpc>
                <a:spcPct val="115000"/>
              </a:lnSpc>
              <a:buClr>
                <a:srgbClr val="595959"/>
              </a:buClr>
              <a:buFont typeface="Lato"/>
              <a:buChar char="●"/>
            </a:pPr>
            <a:r>
              <a:rPr b="0" lang="en" sz="1300" spc="-1" strike="noStrike">
                <a:solidFill>
                  <a:srgbClr val="595959"/>
                </a:solidFill>
                <a:latin typeface="Lato"/>
                <a:ea typeface="Lato"/>
              </a:rPr>
              <a:t>Min is around 5</a:t>
            </a:r>
            <a:endParaRPr b="0" lang="en-US" sz="1300" spc="-1" strike="noStrike">
              <a:latin typeface="Arial"/>
            </a:endParaRPr>
          </a:p>
        </p:txBody>
      </p:sp>
      <p:pic>
        <p:nvPicPr>
          <p:cNvPr id="237" name="Google Shape;157;p24" descr=""/>
          <p:cNvPicPr/>
          <p:nvPr/>
        </p:nvPicPr>
        <p:blipFill>
          <a:blip r:embed="rId1"/>
          <a:stretch/>
        </p:blipFill>
        <p:spPr>
          <a:xfrm>
            <a:off x="4669200" y="656640"/>
            <a:ext cx="4117680" cy="4081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368</TotalTime>
  <Application>LibreOffice/7.0.6.2$Linux_X86_64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2021-06-15T09:20:59Z</dcterms:modified>
  <cp:revision>12</cp:revision>
  <dc:subject/>
  <dc:title/>
</cp:coreProperties>
</file>