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9" r:id="rId11"/>
    <p:sldId id="266" r:id="rId12"/>
    <p:sldId id="268" r:id="rId13"/>
    <p:sldId id="267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面经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48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8.Merkle</a:t>
            </a:r>
            <a:r>
              <a:rPr lang="zh-CN" altLang="en-US" sz="2000" dirty="0" smtClean="0"/>
              <a:t>树（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树）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默克尔树也叫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树，叶节点是数据块的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，内部节点是其孩子节点的加密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。用于数据防篡改，身份验证。应用于数字签名，可信计算，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下载数据校验，区块链身份验证（比特币和以太坊底层技术），</a:t>
            </a:r>
            <a:r>
              <a:rPr lang="en-US" altLang="zh-CN" dirty="0" smtClean="0"/>
              <a:t>IPFS</a:t>
            </a:r>
            <a:r>
              <a:rPr lang="zh-CN" altLang="en-US" dirty="0" smtClean="0"/>
              <a:t>文件系统，数据块</a:t>
            </a:r>
            <a:r>
              <a:rPr lang="en-US" altLang="zh-CN" dirty="0" err="1" smtClean="0"/>
              <a:t>Cassadra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  <p:pic>
        <p:nvPicPr>
          <p:cNvPr id="1026" name="Picture 2" descr="File:Hash Tre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68" y="2204864"/>
            <a:ext cx="5804864" cy="36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9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进程，线程，协程模型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上下文切换：</a:t>
            </a:r>
            <a:r>
              <a:rPr lang="zh-CN" altLang="en-US" dirty="0" smtClean="0">
                <a:sym typeface="Wingdings" pitchFamily="2" charset="2"/>
              </a:rPr>
              <a:t>（进程和线程切换只能发生在内核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进程</a:t>
            </a:r>
            <a:r>
              <a:rPr lang="zh-CN" altLang="en-US" dirty="0" smtClean="0">
                <a:sym typeface="Wingdings" pitchFamily="2" charset="2"/>
              </a:rPr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/>
              <a:t>切换页目录以使用新的地址空间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file tables, signal tables, page tables,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caches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切换内核栈和硬件上下文。 （</a:t>
            </a:r>
            <a:r>
              <a:rPr lang="en-US" altLang="zh-CN" dirty="0" err="1"/>
              <a:t>sp</a:t>
            </a:r>
            <a:r>
              <a:rPr lang="zh-CN" altLang="en-US" dirty="0"/>
              <a:t>，</a:t>
            </a:r>
            <a:r>
              <a:rPr lang="en-US" altLang="zh-CN" dirty="0"/>
              <a:t>pc</a:t>
            </a:r>
            <a:r>
              <a:rPr lang="zh-CN" altLang="en-US" dirty="0"/>
              <a:t>，</a:t>
            </a:r>
            <a:r>
              <a:rPr lang="en-US" altLang="zh-CN" dirty="0"/>
              <a:t>registers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线程：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切换</a:t>
            </a:r>
            <a:r>
              <a:rPr lang="zh-CN" altLang="en-US" dirty="0"/>
              <a:t>内核栈和硬件上下文</a:t>
            </a:r>
            <a:r>
              <a:rPr lang="zh-CN" altLang="en-US" dirty="0" smtClean="0"/>
              <a:t>。（</a:t>
            </a:r>
            <a:r>
              <a:rPr lang="en-US" altLang="zh-CN" dirty="0" err="1" smtClean="0"/>
              <a:t>sp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registers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协程：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切换用户栈。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进程是系统资源分配基本单位，线程是系统调度基本单位。</a:t>
            </a:r>
            <a:endParaRPr lang="en-US" altLang="zh-CN" dirty="0"/>
          </a:p>
          <a:p>
            <a:r>
              <a:rPr lang="en-US" altLang="zh-CN" dirty="0" smtClean="0"/>
              <a:t>fork</a:t>
            </a:r>
            <a:r>
              <a:rPr lang="zh-CN" altLang="en-US" dirty="0" smtClean="0"/>
              <a:t>：调用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，拷贝数据尽量少。不包括内存，文件描述符，信号描述符等。</a:t>
            </a:r>
            <a:endParaRPr lang="en-US" altLang="zh-CN" dirty="0" smtClean="0"/>
          </a:p>
          <a:p>
            <a:r>
              <a:rPr lang="en-US" altLang="zh-CN" dirty="0" err="1" smtClean="0"/>
              <a:t>pthread_create</a:t>
            </a:r>
            <a:r>
              <a:rPr lang="zh-CN" altLang="en-US" dirty="0" smtClean="0"/>
              <a:t>：调用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，拷贝数据尽量多。包括内存，文件描述符，信号描述符等。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进程间通信</a:t>
            </a:r>
            <a:r>
              <a:rPr lang="en-US" altLang="zh-CN" dirty="0" smtClean="0"/>
              <a:t>IPC</a:t>
            </a:r>
            <a:r>
              <a:rPr lang="zh-CN" altLang="en-US" dirty="0" smtClean="0"/>
              <a:t>：管道，信号，消息队列，共享内存，信号量，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965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9.1.</a:t>
            </a:r>
            <a:r>
              <a:rPr lang="zh-CN" altLang="en-US" sz="2000" dirty="0" smtClean="0"/>
              <a:t>进程，线程，协程模型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进程状态</a:t>
            </a:r>
            <a:r>
              <a:rPr lang="zh-CN" altLang="en-US" dirty="0"/>
              <a:t>：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TASK_RUNNING, TASKR_UNABLE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WAITTING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TASK_INTERRUPTIBLE,</a:t>
            </a:r>
            <a:r>
              <a:rPr lang="en-US" altLang="zh-CN" dirty="0"/>
              <a:t> </a:t>
            </a:r>
            <a:r>
              <a:rPr lang="en-US" altLang="zh-CN" dirty="0" smtClean="0"/>
              <a:t>TASK_UNINTERRUPTIBLE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STOPPED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TASK_STOPPED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ZOMBIE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TASK_ZOMBIE</a:t>
            </a:r>
            <a:r>
              <a:rPr lang="zh-CN" altLang="en-US" dirty="0" smtClean="0"/>
              <a:t>）。</a:t>
            </a:r>
            <a:endParaRPr lang="en-US" altLang="zh-CN" dirty="0"/>
          </a:p>
        </p:txBody>
      </p:sp>
      <p:pic>
        <p:nvPicPr>
          <p:cNvPr id="1026" name="Picture 2" descr="https://images2015.cnblogs.com/blog/772759/201701/772759-20170129121931894-181902296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3898"/>
            <a:ext cx="6120680" cy="455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3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10.TCP</a:t>
            </a:r>
            <a:r>
              <a:rPr lang="zh-CN" altLang="en-US" sz="2000" dirty="0" smtClean="0"/>
              <a:t>拥塞控制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Tahoe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慢启动：窗口从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开始。</a:t>
            </a:r>
            <a:endParaRPr lang="en-US" altLang="zh-CN" dirty="0" smtClean="0"/>
          </a:p>
          <a:p>
            <a:r>
              <a:rPr lang="zh-CN" altLang="en-US" dirty="0" smtClean="0"/>
              <a:t>拥塞避免：发生丢包，窗口减到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Reno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Wingdings" pitchFamily="2" charset="2"/>
              </a:rPr>
              <a:t>（认为发送窗口只有一个包丢失）</a:t>
            </a:r>
            <a:endParaRPr lang="en-US" altLang="zh-CN" dirty="0" smtClean="0"/>
          </a:p>
          <a:p>
            <a:r>
              <a:rPr lang="zh-CN" altLang="en-US" dirty="0"/>
              <a:t>快重传：收到</a:t>
            </a:r>
            <a:r>
              <a:rPr lang="en-US" altLang="zh-CN" dirty="0"/>
              <a:t>3</a:t>
            </a:r>
            <a:r>
              <a:rPr lang="zh-CN" altLang="en-US" dirty="0"/>
              <a:t>次重复</a:t>
            </a:r>
            <a:r>
              <a:rPr lang="en-US" altLang="zh-CN" dirty="0"/>
              <a:t>ACK</a:t>
            </a:r>
            <a:r>
              <a:rPr lang="zh-CN" altLang="en-US" dirty="0"/>
              <a:t>，重传包，不等超时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快恢复：丢包时，窗口减半（因为收到连续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，网络还不算很差）；遇到新包的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，结束快恢复，</a:t>
            </a:r>
            <a:r>
              <a:rPr lang="en-US" altLang="zh-CN" dirty="0" err="1" smtClean="0"/>
              <a:t>cwnd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ssthresh</a:t>
            </a:r>
            <a:r>
              <a:rPr lang="zh-CN" altLang="en-US" dirty="0" smtClean="0"/>
              <a:t>，进入拥塞避免。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New-Reno</a:t>
            </a:r>
            <a:r>
              <a:rPr lang="zh-CN" altLang="en-US" dirty="0"/>
              <a:t>：</a:t>
            </a:r>
            <a:r>
              <a:rPr lang="zh-CN" altLang="en-US" dirty="0" smtClean="0"/>
              <a:t>（处理发送窗口有多个包丢失的情况）</a:t>
            </a:r>
            <a:endParaRPr lang="en-US" altLang="zh-CN" dirty="0" smtClean="0"/>
          </a:p>
          <a:p>
            <a:r>
              <a:rPr lang="zh-CN" altLang="en-US" dirty="0" smtClean="0"/>
              <a:t>新快恢复：退出条件修改</a:t>
            </a:r>
            <a:r>
              <a:rPr lang="zh-CN" altLang="en-US" dirty="0"/>
              <a:t>为“收到当前发送窗口中全部包的</a:t>
            </a:r>
            <a:r>
              <a:rPr lang="en-US" altLang="zh-CN" dirty="0" err="1"/>
              <a:t>ack</a:t>
            </a:r>
            <a:r>
              <a:rPr lang="zh-CN" altLang="en-US" dirty="0" smtClean="0"/>
              <a:t>”，即如果是“部分确认”，不退出快恢复 。</a:t>
            </a:r>
            <a:endParaRPr lang="en-US" altLang="zh-CN" dirty="0" smtClean="0"/>
          </a:p>
          <a:p>
            <a:r>
              <a:rPr lang="zh-CN" altLang="en-US" dirty="0" smtClean="0"/>
              <a:t>避免一个窗口周期多次触发快恢复，导致窗口多次减小。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60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10.1 TCP</a:t>
            </a:r>
            <a:r>
              <a:rPr lang="zh-CN" altLang="en-US" sz="2000" dirty="0" smtClean="0"/>
              <a:t>状态图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2376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TIME_WAIT</a:t>
            </a:r>
            <a:r>
              <a:rPr lang="zh-CN" altLang="en-US" dirty="0" smtClean="0"/>
              <a:t>状态作用：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用于发送</a:t>
            </a:r>
            <a:r>
              <a:rPr lang="en-US" altLang="zh-CN" dirty="0" err="1" smtClean="0"/>
              <a:t>last_ack</a:t>
            </a:r>
            <a:r>
              <a:rPr lang="en-US" altLang="zh-CN" dirty="0" smtClean="0"/>
              <a:t>,</a:t>
            </a:r>
            <a:r>
              <a:rPr lang="zh-CN" altLang="en-US" dirty="0" smtClean="0"/>
              <a:t>保证对端收到。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使网络中该连接的包失效，防止与新的连接混淆数据。</a:t>
            </a:r>
            <a:endParaRPr lang="en-US" altLang="zh-CN" dirty="0" smtClean="0"/>
          </a:p>
        </p:txBody>
      </p:sp>
      <p:pic>
        <p:nvPicPr>
          <p:cNvPr id="1026" name="Picture 2" descr="TCP状态转换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6632"/>
            <a:ext cx="4464496" cy="63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72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10.2 </a:t>
            </a:r>
            <a:r>
              <a:rPr lang="en-US" altLang="zh-CN" sz="2000" dirty="0" err="1" smtClean="0"/>
              <a:t>epoll</a:t>
            </a:r>
            <a:r>
              <a:rPr lang="en-US" altLang="zh-CN" sz="2000" dirty="0" smtClean="0"/>
              <a:t> LT&amp;ET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848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LT</a:t>
            </a:r>
            <a:r>
              <a:rPr lang="zh-CN" altLang="en-US" dirty="0"/>
              <a:t>和</a:t>
            </a:r>
            <a:r>
              <a:rPr lang="en-US" altLang="zh-CN" dirty="0"/>
              <a:t>ET</a:t>
            </a:r>
            <a:r>
              <a:rPr lang="zh-CN" altLang="en-US" dirty="0"/>
              <a:t>触发模式使用场景：</a:t>
            </a:r>
            <a:endParaRPr lang="en-US" altLang="zh-CN" dirty="0"/>
          </a:p>
          <a:p>
            <a:r>
              <a:rPr lang="en-US" altLang="zh-CN" dirty="0" smtClean="0"/>
              <a:t>LT</a:t>
            </a:r>
            <a:r>
              <a:rPr lang="zh-CN" altLang="en-US" dirty="0" smtClean="0"/>
              <a:t>使用：</a:t>
            </a:r>
            <a:endParaRPr lang="en-US" altLang="zh-CN" dirty="0" smtClean="0"/>
          </a:p>
          <a:p>
            <a:r>
              <a:rPr lang="en-US" altLang="zh-CN" dirty="0"/>
              <a:t>1.</a:t>
            </a:r>
            <a:r>
              <a:rPr lang="zh-CN" altLang="en-US" dirty="0"/>
              <a:t>读</a:t>
            </a:r>
            <a:r>
              <a:rPr lang="zh-CN" altLang="en-US" dirty="0" smtClean="0"/>
              <a:t>缓冲区有</a:t>
            </a:r>
            <a:r>
              <a:rPr lang="zh-CN" altLang="en-US" dirty="0"/>
              <a:t>数据可读</a:t>
            </a:r>
            <a:r>
              <a:rPr lang="zh-CN" altLang="en-US" dirty="0" smtClean="0"/>
              <a:t>，始终触发</a:t>
            </a:r>
            <a:r>
              <a:rPr lang="en-US" altLang="zh-CN" dirty="0"/>
              <a:t>IN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写</a:t>
            </a:r>
            <a:r>
              <a:rPr lang="zh-CN" altLang="en-US" dirty="0" smtClean="0"/>
              <a:t>缓冲区有</a:t>
            </a:r>
            <a:r>
              <a:rPr lang="zh-CN" altLang="en-US" dirty="0"/>
              <a:t>空间可写</a:t>
            </a:r>
            <a:r>
              <a:rPr lang="zh-CN" altLang="en-US" dirty="0" smtClean="0"/>
              <a:t>，始终触发</a:t>
            </a:r>
            <a:r>
              <a:rPr lang="en-US" altLang="zh-CN" dirty="0"/>
              <a:t>OUT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 smtClean="0"/>
              <a:t>使用方式：</a:t>
            </a:r>
            <a:endParaRPr lang="en-US" altLang="zh-CN" dirty="0" smtClean="0"/>
          </a:p>
          <a:p>
            <a:r>
              <a:rPr lang="en-US" altLang="zh-CN" dirty="0"/>
              <a:t>IN</a:t>
            </a:r>
            <a:r>
              <a:rPr lang="zh-CN" altLang="en-US" dirty="0"/>
              <a:t>事件时</a:t>
            </a:r>
            <a:r>
              <a:rPr lang="zh-CN" altLang="en-US" dirty="0" smtClean="0"/>
              <a:t>：读取任意大小的数据。</a:t>
            </a:r>
            <a:endParaRPr lang="en-US" altLang="zh-CN" dirty="0"/>
          </a:p>
          <a:p>
            <a:r>
              <a:rPr lang="en-US" altLang="zh-CN" dirty="0"/>
              <a:t>OUT</a:t>
            </a:r>
            <a:r>
              <a:rPr lang="zh-CN" altLang="en-US" dirty="0"/>
              <a:t>事件时</a:t>
            </a:r>
            <a:r>
              <a:rPr lang="zh-CN" altLang="en-US" dirty="0" smtClean="0"/>
              <a:t>：写任意大小的数据。如果写出完毕，关闭</a:t>
            </a:r>
            <a:r>
              <a:rPr lang="en-US" altLang="zh-CN" dirty="0" smtClean="0"/>
              <a:t>OUT</a:t>
            </a:r>
            <a:r>
              <a:rPr lang="zh-CN" altLang="en-US" dirty="0" smtClean="0"/>
              <a:t>事件。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ET</a:t>
            </a:r>
            <a:r>
              <a:rPr lang="zh-CN" altLang="en-US" dirty="0"/>
              <a:t>触发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读缓冲区从没数据到有数据可读，触发</a:t>
            </a:r>
            <a:r>
              <a:rPr lang="en-US" altLang="zh-CN" dirty="0" smtClean="0"/>
              <a:t>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写缓冲区从满数据到有空间可写，触发</a:t>
            </a:r>
            <a:r>
              <a:rPr lang="en-US" altLang="zh-CN" dirty="0" smtClean="0"/>
              <a:t>OUT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使用方式：</a:t>
            </a:r>
            <a:endParaRPr lang="en-US" altLang="zh-CN" dirty="0" smtClean="0"/>
          </a:p>
          <a:p>
            <a:r>
              <a:rPr lang="en-US" altLang="zh-CN" dirty="0" smtClean="0"/>
              <a:t>IN</a:t>
            </a:r>
            <a:r>
              <a:rPr lang="zh-CN" altLang="en-US" dirty="0" smtClean="0"/>
              <a:t>事件时：一直读取数据，直到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OUT</a:t>
            </a:r>
            <a:r>
              <a:rPr lang="zh-CN" altLang="en-US" dirty="0" smtClean="0"/>
              <a:t>事件时：一直写数据，直到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当需要写数据时，直接写数据，直到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。不用等</a:t>
            </a:r>
            <a:r>
              <a:rPr lang="en-US" altLang="zh-CN" dirty="0" smtClean="0"/>
              <a:t>OUT</a:t>
            </a:r>
            <a:r>
              <a:rPr lang="zh-CN" altLang="en-US" dirty="0" smtClean="0"/>
              <a:t>事件。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在写出时比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少了一个关闭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事件的操作。事件操作更少，某些场景更高效。如写出时，在没数据可用的情况下，</a:t>
            </a:r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直接略过而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需要暂时关闭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事件，不然就一直触发。简单说，</a:t>
            </a:r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在写出时比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更高效，因为在没数据可写或写出完毕时，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都需要关闭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（不关闭就一直上报）。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0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 </a:t>
            </a:r>
            <a:r>
              <a:rPr lang="zh-CN" altLang="en-US" sz="2000" dirty="0" smtClean="0"/>
              <a:t>链表翻转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从头开始，左边成为一个新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，每次从右边拿出一个节点放入左侧新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从第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个节点开始，依次遍历并插入到第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个节点后面，最后把</a:t>
            </a:r>
            <a:r>
              <a:rPr lang="en-US" altLang="zh-CN" dirty="0" smtClean="0"/>
              <a:t>1</a:t>
            </a:r>
            <a:r>
              <a:rPr lang="zh-CN" altLang="en-US" dirty="0" smtClean="0"/>
              <a:t>移到最后。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1628800"/>
            <a:ext cx="36724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就地翻转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reverse_inplace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Node*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 = NULL;</a:t>
            </a:r>
          </a:p>
          <a:p>
            <a:r>
              <a:rPr lang="en-US" altLang="zh-CN" dirty="0" smtClean="0"/>
              <a:t>    while(list)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Node* next = list-&gt;next; //</a:t>
            </a:r>
            <a:r>
              <a:rPr lang="zh-CN" altLang="en-US" dirty="0" smtClean="0"/>
              <a:t>保存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list-&gt;next =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; // </a:t>
            </a:r>
            <a:r>
              <a:rPr lang="zh-CN" altLang="en-US" dirty="0" smtClean="0"/>
              <a:t>翻转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list = next;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}</a:t>
            </a:r>
            <a:r>
              <a:rPr lang="en-US" altLang="zh-CN" dirty="0" smtClean="0"/>
              <a:t>        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499992" y="1628800"/>
            <a:ext cx="41044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插入翻转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reverse_insert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Node* first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second = first-&gt;next;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 = second-&gt;next;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first-&gt;next =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second-&gt;next =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-&gt;next = second;</a:t>
            </a:r>
          </a:p>
          <a:p>
            <a:r>
              <a:rPr lang="en-US" altLang="zh-CN" dirty="0" smtClean="0"/>
              <a:t>        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 = second-&gt;next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second =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// </a:t>
            </a:r>
            <a:r>
              <a:rPr lang="zh-CN" altLang="en-US" dirty="0" smtClean="0"/>
              <a:t>首节点移到最后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first-&gt;next = NULL;</a:t>
            </a:r>
            <a:endParaRPr lang="en-US" altLang="zh-CN" dirty="0"/>
          </a:p>
          <a:p>
            <a:r>
              <a:rPr lang="en-US" altLang="zh-CN" dirty="0" smtClean="0"/>
              <a:t>    second-&gt;next = first;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84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</a:t>
            </a:r>
            <a:r>
              <a:rPr lang="en-US" altLang="zh-CN" sz="2000" dirty="0"/>
              <a:t>.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链表环检测及相交检测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r>
              <a:rPr lang="zh-CN" altLang="en-US" dirty="0" smtClean="0"/>
              <a:t>环检测：快慢</a:t>
            </a:r>
            <a:r>
              <a:rPr lang="zh-CN" altLang="en-US" dirty="0" smtClean="0"/>
              <a:t>指针。</a:t>
            </a:r>
            <a:r>
              <a:rPr lang="zh-CN" altLang="en-US" dirty="0" smtClean="0">
                <a:solidFill>
                  <a:srgbClr val="FF0000"/>
                </a:solidFill>
              </a:rPr>
              <a:t>环起点计算，先找到快慢指针重合点，然后从重合点和链表头一起</a:t>
            </a:r>
            <a:r>
              <a:rPr lang="zh-CN" altLang="en-US" smtClean="0">
                <a:solidFill>
                  <a:srgbClr val="FF0000"/>
                </a:solidFill>
              </a:rPr>
              <a:t>走，</a:t>
            </a:r>
            <a:r>
              <a:rPr lang="zh-CN" altLang="en-US">
                <a:solidFill>
                  <a:srgbClr val="FF0000"/>
                </a:solidFill>
              </a:rPr>
              <a:t>第一个</a:t>
            </a:r>
            <a:r>
              <a:rPr lang="zh-CN" altLang="en-US" smtClean="0">
                <a:solidFill>
                  <a:srgbClr val="FF0000"/>
                </a:solidFill>
              </a:rPr>
              <a:t>相同</a:t>
            </a:r>
            <a:r>
              <a:rPr lang="zh-CN" altLang="en-US" dirty="0" smtClean="0">
                <a:solidFill>
                  <a:srgbClr val="FF0000"/>
                </a:solidFill>
              </a:rPr>
              <a:t>点即是环起点。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相交检测：</a:t>
            </a:r>
            <a:endParaRPr lang="en-US" altLang="zh-CN" dirty="0" smtClean="0"/>
          </a:p>
          <a:p>
            <a:r>
              <a:rPr lang="zh-CN" altLang="en-US" dirty="0" smtClean="0"/>
              <a:t>思路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：两链表相交必定有公共结尾。</a:t>
            </a:r>
            <a:endParaRPr lang="en-US" altLang="zh-CN" dirty="0" smtClean="0"/>
          </a:p>
          <a:p>
            <a:r>
              <a:rPr lang="zh-CN" altLang="en-US" dirty="0" smtClean="0"/>
              <a:t>思路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/>
              <a:t>将两个链表首尾相连并检查环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70087" y="2492896"/>
            <a:ext cx="3672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环检测</a:t>
            </a:r>
            <a:endParaRPr lang="en-US" altLang="zh-CN" dirty="0" smtClean="0"/>
          </a:p>
          <a:p>
            <a:r>
              <a:rPr lang="en-US" altLang="zh-CN" dirty="0" smtClean="0"/>
              <a:t>Node*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list_loop_check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Node* slow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fast = list;</a:t>
            </a:r>
          </a:p>
          <a:p>
            <a:r>
              <a:rPr lang="en-US" altLang="zh-CN" dirty="0" smtClean="0"/>
              <a:t>    while(fast-&gt;next)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fast = fast-&gt;next-&gt;next;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slow = slow-&gt;next;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(fast == slow) {</a:t>
            </a:r>
          </a:p>
          <a:p>
            <a:r>
              <a:rPr lang="en-US" altLang="zh-CN" dirty="0" smtClean="0"/>
              <a:t>            return </a:t>
            </a:r>
            <a:r>
              <a:rPr lang="en-US" altLang="zh-CN" dirty="0" smtClean="0"/>
              <a:t>slow;</a:t>
            </a:r>
            <a:endParaRPr lang="en-US" altLang="zh-CN" dirty="0"/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</a:t>
            </a:r>
            <a:r>
              <a:rPr lang="en-US" altLang="zh-CN" dirty="0" smtClean="0"/>
              <a:t>NULL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/>
              <a:t>}</a:t>
            </a:r>
            <a:r>
              <a:rPr lang="en-US" altLang="zh-CN" dirty="0" smtClean="0"/>
              <a:t>        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442495" y="2492896"/>
            <a:ext cx="40179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环起点</a:t>
            </a:r>
            <a:endParaRPr lang="en-US" altLang="zh-CN" dirty="0" smtClean="0"/>
          </a:p>
          <a:p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list_loop_point</a:t>
            </a:r>
            <a:r>
              <a:rPr lang="en-US" altLang="zh-CN" dirty="0" smtClean="0"/>
              <a:t>(Node</a:t>
            </a:r>
            <a:r>
              <a:rPr lang="en-US" altLang="zh-CN" dirty="0" smtClean="0"/>
              <a:t>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meeting = </a:t>
            </a:r>
            <a:r>
              <a:rPr lang="en-US" altLang="zh-CN" dirty="0" err="1" smtClean="0"/>
              <a:t>list_loop_check</a:t>
            </a:r>
            <a:r>
              <a:rPr lang="en-US" altLang="zh-CN" dirty="0" smtClean="0"/>
              <a:t>(list);</a:t>
            </a:r>
            <a:endParaRPr lang="en-US" altLang="zh-CN" dirty="0" smtClean="0"/>
          </a:p>
          <a:p>
            <a:r>
              <a:rPr lang="en-US" altLang="zh-CN" dirty="0" smtClean="0"/>
              <a:t>    if (meeting) {</a:t>
            </a:r>
          </a:p>
          <a:p>
            <a:r>
              <a:rPr lang="en-US" altLang="zh-CN" dirty="0" smtClean="0"/>
              <a:t>        Node</a:t>
            </a:r>
            <a:r>
              <a:rPr lang="en-US" altLang="zh-CN" dirty="0"/>
              <a:t>* </a:t>
            </a:r>
            <a:r>
              <a:rPr lang="en-US" altLang="zh-CN" dirty="0" smtClean="0"/>
              <a:t>start1 </a:t>
            </a:r>
            <a:r>
              <a:rPr lang="en-US" altLang="zh-CN" dirty="0"/>
              <a:t>= list;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Node</a:t>
            </a:r>
            <a:r>
              <a:rPr lang="en-US" altLang="zh-CN" dirty="0"/>
              <a:t>* </a:t>
            </a:r>
            <a:r>
              <a:rPr lang="en-US" altLang="zh-CN" dirty="0" smtClean="0"/>
              <a:t>start2 </a:t>
            </a:r>
            <a:r>
              <a:rPr lang="en-US" altLang="zh-CN" dirty="0"/>
              <a:t>= </a:t>
            </a:r>
            <a:r>
              <a:rPr lang="en-US" altLang="zh-CN" dirty="0" smtClean="0"/>
              <a:t>meeting;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while(start1 != start2) {</a:t>
            </a:r>
          </a:p>
          <a:p>
            <a:r>
              <a:rPr lang="en-US" altLang="zh-CN" dirty="0" smtClean="0"/>
              <a:t>            start1 = start1-&gt;next;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start2 = start2-&gt;next;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  <a:p>
            <a:r>
              <a:rPr lang="en-US" altLang="zh-CN" dirty="0" smtClean="0"/>
              <a:t>        return start1;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NULL;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72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</a:t>
            </a:r>
            <a:r>
              <a:rPr lang="en-US" altLang="zh-CN" sz="2000" dirty="0"/>
              <a:t>.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链表环检测及相交检测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找出相交点：减去公共结尾，较长的链表往前移动</a:t>
            </a:r>
            <a:r>
              <a:rPr lang="en-US" altLang="zh-CN" dirty="0"/>
              <a:t>|Len1-Len2|</a:t>
            </a:r>
            <a:r>
              <a:rPr lang="zh-CN" altLang="en-US" dirty="0"/>
              <a:t>，然后同步后移，第一个相同点即是相交点。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386056"/>
            <a:ext cx="49685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找出相交点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find_list_exchange</a:t>
            </a:r>
            <a:r>
              <a:rPr lang="en-US" altLang="zh-CN" dirty="0" smtClean="0"/>
              <a:t>(Node* list, Node* list2)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 *l1 = list, *l2=list2;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len1 = 0, len2 = 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while(l1-&gt;next)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l1=l1-&gt;next;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len1++;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 smtClean="0"/>
              <a:t>    while(l2-&gt;next)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l2=l2-</a:t>
            </a:r>
            <a:r>
              <a:rPr lang="en-US" altLang="zh-CN" dirty="0"/>
              <a:t>&gt;next;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len2++;</a:t>
            </a:r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 smtClean="0"/>
              <a:t>    if (l1!=l2) return NULL;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diff = abs(len1, len2);</a:t>
            </a:r>
          </a:p>
          <a:p>
            <a:r>
              <a:rPr lang="en-US" altLang="zh-CN" dirty="0" smtClean="0"/>
              <a:t>    l1 = list;</a:t>
            </a:r>
            <a:endParaRPr lang="en-US" altLang="zh-CN" dirty="0"/>
          </a:p>
          <a:p>
            <a:r>
              <a:rPr lang="en-US" altLang="zh-CN" dirty="0" smtClean="0"/>
              <a:t>    l2 = list2;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292080" y="1902301"/>
            <a:ext cx="33123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   if (len1 &gt; len2)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while(diff-- &gt; 0)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l1=l1-&gt;next;</a:t>
            </a:r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 smtClean="0"/>
              <a:t>    if </a:t>
            </a:r>
            <a:r>
              <a:rPr lang="en-US" altLang="zh-CN" dirty="0"/>
              <a:t>(len1 </a:t>
            </a:r>
            <a:r>
              <a:rPr lang="en-US" altLang="zh-CN" dirty="0" smtClean="0"/>
              <a:t>&lt; </a:t>
            </a:r>
            <a:r>
              <a:rPr lang="en-US" altLang="zh-CN" dirty="0"/>
              <a:t>len2) {</a:t>
            </a:r>
          </a:p>
          <a:p>
            <a:r>
              <a:rPr lang="en-US" altLang="zh-CN" dirty="0"/>
              <a:t>        while(diff-- &gt; 0)</a:t>
            </a:r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l2=l2-</a:t>
            </a:r>
            <a:r>
              <a:rPr lang="en-US" altLang="zh-CN" dirty="0"/>
              <a:t>&gt;</a:t>
            </a:r>
            <a:r>
              <a:rPr lang="en-US" altLang="zh-CN" dirty="0" smtClean="0"/>
              <a:t>next;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 smtClean="0"/>
          </a:p>
          <a:p>
            <a:r>
              <a:rPr lang="en-US" altLang="zh-CN" dirty="0" smtClean="0"/>
              <a:t>    while(l1 != l2)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l1= l1-&gt;next;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l2= l2-&gt;next;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l1;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find_list_exchange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379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二分查找法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12474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非递归：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 = 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 = n-1;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while(start &lt;= end)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[mid] &lt; key)</a:t>
            </a:r>
          </a:p>
          <a:p>
            <a:r>
              <a:rPr lang="en-US" altLang="zh-CN" dirty="0"/>
              <a:t>            start = mid + 1;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else if (</a:t>
            </a:r>
            <a:r>
              <a:rPr lang="en-US" altLang="zh-CN" dirty="0" err="1"/>
              <a:t>arr</a:t>
            </a:r>
            <a:r>
              <a:rPr lang="en-US" altLang="zh-CN" dirty="0"/>
              <a:t>[mid] &gt; key) </a:t>
            </a:r>
          </a:p>
          <a:p>
            <a:r>
              <a:rPr lang="en-US" altLang="zh-CN" dirty="0"/>
              <a:t>            end = mid - 1;</a:t>
            </a:r>
          </a:p>
          <a:p>
            <a:r>
              <a:rPr lang="en-US" altLang="zh-CN" dirty="0" smtClean="0"/>
              <a:t>        else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return mid;// end = mid;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return -1;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1960" y="1124744"/>
            <a:ext cx="46805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递归：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== key)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mid;//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start, mid, key);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(start &gt;= end)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&gt;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start, mid - 1, key);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&lt;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/>
              <a:t>, </a:t>
            </a:r>
            <a:r>
              <a:rPr lang="en-US" altLang="zh-CN" dirty="0" smtClean="0"/>
              <a:t>mid + </a:t>
            </a:r>
            <a:r>
              <a:rPr lang="en-US" altLang="zh-CN" dirty="0"/>
              <a:t>1</a:t>
            </a:r>
            <a:r>
              <a:rPr lang="en-US" altLang="zh-CN" dirty="0" smtClean="0"/>
              <a:t>, end, </a:t>
            </a:r>
            <a:r>
              <a:rPr lang="en-US" altLang="zh-CN" dirty="0"/>
              <a:t>key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52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字典树</a:t>
            </a:r>
            <a:r>
              <a:rPr lang="en-US" altLang="zh-CN" sz="2000" dirty="0" err="1" smtClean="0"/>
              <a:t>Trie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的变种，以空间换时间。查询和插入复杂度为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(key))</a:t>
            </a:r>
            <a:r>
              <a:rPr lang="zh-CN" altLang="en-US" dirty="0" smtClean="0"/>
              <a:t>。主要用于大数据量的字符串统计和排序，比如电商关键词推荐系统。</a:t>
            </a:r>
            <a:endParaRPr lang="zh-CN" altLang="en-US" dirty="0"/>
          </a:p>
        </p:txBody>
      </p:sp>
      <p:pic>
        <p:nvPicPr>
          <p:cNvPr id="1026" name="Picture 2" descr="https://gss2.bdstatic.com/9fo3dSag_xI4khGkpoWK1HF6hhy/baike/w%3D268/sign=3b8ccc85354e251fe2f7e3fe9f87c9c2/dcc451da81cb39dbcc4509e9d5160924aa183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23812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31840" y="1844824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结构体：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最大数组长度，比如英文字母</a:t>
            </a:r>
            <a:r>
              <a:rPr lang="en-US" altLang="zh-CN" dirty="0" smtClean="0"/>
              <a:t>26</a:t>
            </a:r>
            <a:r>
              <a:rPr lang="zh-CN" altLang="en-US" dirty="0" smtClean="0"/>
              <a:t>，中文常用字是</a:t>
            </a:r>
            <a:r>
              <a:rPr lang="en-US" altLang="zh-CN" dirty="0" smtClean="0"/>
              <a:t>3500</a:t>
            </a:r>
            <a:endParaRPr lang="en-US" altLang="zh-CN" dirty="0"/>
          </a:p>
          <a:p>
            <a:r>
              <a:rPr lang="en-US" altLang="zh-CN" dirty="0" smtClean="0"/>
              <a:t>#define MAX_LEN 26</a:t>
            </a:r>
          </a:p>
          <a:p>
            <a:r>
              <a:rPr lang="en-US" altLang="zh-CN" dirty="0" err="1"/>
              <a:t>t</a:t>
            </a:r>
            <a:r>
              <a:rPr lang="en-US" altLang="zh-CN" dirty="0" err="1" smtClean="0"/>
              <a:t>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count;  // </a:t>
            </a:r>
            <a:r>
              <a:rPr lang="zh-CN" altLang="en-US" dirty="0" smtClean="0"/>
              <a:t>统计匹配次数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leaf;  // </a:t>
            </a:r>
            <a:r>
              <a:rPr lang="zh-CN" altLang="en-US" dirty="0" smtClean="0"/>
              <a:t>是否构成单词，即叶节点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* keys[MAX_LEN]; // </a:t>
            </a:r>
            <a:r>
              <a:rPr lang="zh-CN" altLang="en-US" dirty="0" smtClean="0"/>
              <a:t>下一层节点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r>
              <a:rPr lang="en-US" altLang="zh-CN" dirty="0"/>
              <a:t> </a:t>
            </a:r>
            <a:r>
              <a:rPr lang="en-US" altLang="zh-CN" dirty="0" err="1"/>
              <a:t>TrieNode</a:t>
            </a:r>
            <a:r>
              <a:rPr lang="en-US" altLang="zh-CN" dirty="0"/>
              <a:t> </a:t>
            </a:r>
            <a:r>
              <a:rPr lang="en-US" altLang="zh-CN" dirty="0" smtClean="0"/>
              <a:t>, *</a:t>
            </a:r>
            <a:r>
              <a:rPr lang="en-US" altLang="zh-CN" dirty="0"/>
              <a:t> </a:t>
            </a:r>
            <a:r>
              <a:rPr lang="en-US" altLang="zh-CN" dirty="0" err="1" smtClean="0"/>
              <a:t>Trie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8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3.Skiplist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通过概论平衡替代</a:t>
            </a:r>
            <a:r>
              <a:rPr lang="zh-CN" altLang="en-US" dirty="0" smtClean="0"/>
              <a:t>严格</a:t>
            </a:r>
            <a:r>
              <a:rPr lang="zh-CN" altLang="en-US" dirty="0"/>
              <a:t>平衡</a:t>
            </a:r>
            <a:r>
              <a:rPr lang="zh-CN" altLang="en-US" dirty="0" smtClean="0"/>
              <a:t>，性能与红黑树相同，但实现更简单。并发环境下，红黑树可能需要加锁整棵树；而跳表涉及的节点更局部，只需锁定部分节点。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里面使用</a:t>
            </a:r>
            <a:r>
              <a:rPr lang="en-US" altLang="zh-CN" dirty="0" err="1" smtClean="0"/>
              <a:t>skiplist</a:t>
            </a:r>
            <a:r>
              <a:rPr lang="zh-CN" altLang="en-US" dirty="0" smtClean="0"/>
              <a:t>的理由是：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内存不敏感。</a:t>
            </a:r>
            <a:r>
              <a:rPr lang="en-US" altLang="zh-CN" dirty="0" smtClean="0"/>
              <a:t>2.range</a:t>
            </a:r>
            <a:r>
              <a:rPr lang="zh-CN" altLang="en-US" dirty="0" smtClean="0"/>
              <a:t>操作更方便。</a:t>
            </a:r>
            <a:r>
              <a:rPr lang="en-US" altLang="zh-CN" dirty="0" smtClean="0"/>
              <a:t>3.</a:t>
            </a:r>
            <a:r>
              <a:rPr lang="zh-CN" altLang="en-US" dirty="0" smtClean="0"/>
              <a:t>实现和调试简单。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2060848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/>
              <a:t>这里仅仅是一个指针</a:t>
            </a:r>
          </a:p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    </a:t>
            </a:r>
            <a:r>
              <a:rPr lang="en-US" altLang="zh-CN" dirty="0" err="1"/>
              <a:t>keyType</a:t>
            </a:r>
            <a:r>
              <a:rPr lang="en-US" altLang="zh-CN" dirty="0"/>
              <a:t> key; // key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 err="1"/>
              <a:t>valueType</a:t>
            </a:r>
            <a:r>
              <a:rPr lang="en-US" altLang="zh-CN" dirty="0"/>
              <a:t> value; // value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向前指针数组，根据该节点层数的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不同指向不同大小的数组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node forward[1]; </a:t>
            </a:r>
          </a:p>
          <a:p>
            <a:r>
              <a:rPr lang="en-US" altLang="zh-CN" dirty="0" smtClean="0"/>
              <a:t>}</a:t>
            </a:r>
            <a:r>
              <a:rPr lang="zh-CN" altLang="en-US" dirty="0" smtClean="0"/>
              <a:t>*</a:t>
            </a:r>
            <a:r>
              <a:rPr lang="en-US" altLang="zh-CN" dirty="0" smtClean="0"/>
              <a:t>node;</a:t>
            </a:r>
          </a:p>
          <a:p>
            <a:endParaRPr lang="en-US" altLang="zh-CN" dirty="0" smtClean="0"/>
          </a:p>
          <a:p>
            <a:r>
              <a:rPr lang="en-US" altLang="zh-CN" dirty="0"/>
              <a:t>// </a:t>
            </a:r>
            <a:r>
              <a:rPr lang="zh-CN" altLang="en-US" dirty="0"/>
              <a:t>定义跳表数据类型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listStructure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int</a:t>
            </a:r>
            <a:r>
              <a:rPr lang="en-US" altLang="zh-CN" dirty="0"/>
              <a:t> level;    /* Maximum level of the list </a:t>
            </a:r>
            <a:r>
              <a:rPr lang="en-US" altLang="zh-CN" dirty="0" smtClean="0"/>
              <a:t>(</a:t>
            </a:r>
            <a:r>
              <a:rPr lang="en-US" altLang="zh-CN" dirty="0"/>
              <a:t>1 more than the number of levels in the list) */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r>
              <a:rPr lang="en-US" altLang="zh-CN" dirty="0"/>
              <a:t> * header; /* pointer to header */</a:t>
            </a:r>
          </a:p>
          <a:p>
            <a:r>
              <a:rPr lang="en-US" altLang="zh-CN" dirty="0"/>
              <a:t>   } * list; </a:t>
            </a:r>
          </a:p>
        </p:txBody>
      </p:sp>
    </p:spTree>
    <p:extLst>
      <p:ext uri="{BB962C8B-B14F-4D97-AF65-F5344CB8AC3E}">
        <p14:creationId xmlns:p14="http://schemas.microsoft.com/office/powerpoint/2010/main" val="34085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40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快速排序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通过左右半边数据进行交换，每次得到两个有序的子序列。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度递归</a:t>
            </a:r>
            <a:r>
              <a:rPr lang="en-US" altLang="zh-CN" dirty="0" smtClean="0"/>
              <a:t>O(T) = 2*O(T/2) + n</a:t>
            </a:r>
            <a:r>
              <a:rPr lang="zh-CN" altLang="en-US" dirty="0" smtClean="0"/>
              <a:t>，调用深度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，所以复杂度为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。只能递归。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19808" y="220486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 = n-1;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p = 0</a:t>
            </a:r>
            <a:r>
              <a:rPr lang="en-US" altLang="zh-CN" dirty="0" smtClean="0"/>
              <a:t>;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(n &lt;= 0)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while(i &lt; j) {</a:t>
            </a:r>
          </a:p>
          <a:p>
            <a:r>
              <a:rPr lang="en-US" altLang="zh-CN" dirty="0" smtClean="0"/>
              <a:t>        while(i&lt;j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j--;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[j];</a:t>
            </a:r>
          </a:p>
          <a:p>
            <a:r>
              <a:rPr lang="en-US" altLang="zh-CN" dirty="0" smtClean="0"/>
              <a:t>            p = j;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2349674"/>
            <a:ext cx="4104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while 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i++;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 smtClean="0"/>
              <a:t>            p = i;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 // while i &lt;= j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p-1);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(arr+p+1, n-p-1);</a:t>
            </a:r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quick_sort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1484784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思路：从右边找到第一个小于</a:t>
            </a:r>
            <a:r>
              <a:rPr lang="en-US" altLang="zh-CN" dirty="0"/>
              <a:t>pivotal</a:t>
            </a:r>
            <a:r>
              <a:rPr lang="zh-CN" altLang="en-US" dirty="0"/>
              <a:t>，交换；从左边找到第一个大于</a:t>
            </a:r>
            <a:r>
              <a:rPr lang="en-US" altLang="zh-CN" dirty="0"/>
              <a:t>pivotal</a:t>
            </a:r>
            <a:r>
              <a:rPr lang="zh-CN" altLang="en-US" dirty="0"/>
              <a:t>的值，交换；重复。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8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4.1</a:t>
            </a:r>
            <a:r>
              <a:rPr lang="zh-CN" altLang="en-US" sz="2000" dirty="0" smtClean="0"/>
              <a:t>获取前第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个最大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最小元素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通过左右半边数据进行交换，每次</a:t>
            </a:r>
            <a:r>
              <a:rPr lang="zh-CN" altLang="en-US" dirty="0" smtClean="0"/>
              <a:t>得到</a:t>
            </a:r>
            <a:r>
              <a:rPr lang="zh-CN" altLang="en-US" dirty="0"/>
              <a:t>以某个关键字为</a:t>
            </a:r>
            <a:r>
              <a:rPr lang="zh-CN" altLang="en-US" dirty="0" smtClean="0"/>
              <a:t>分界的两个相对有序</a:t>
            </a:r>
            <a:r>
              <a:rPr lang="zh-CN" altLang="en-US" dirty="0"/>
              <a:t>的子序列</a:t>
            </a:r>
            <a:r>
              <a:rPr lang="zh-CN" altLang="en-US" dirty="0" smtClean="0"/>
              <a:t>。副作用是子序列内部不保证有序。复杂度与快排相同，最糟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，平均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(k)</a:t>
            </a:r>
            <a:r>
              <a:rPr lang="zh-CN" altLang="en-US" dirty="0" smtClean="0"/>
              <a:t>，因为数组的关系，适合少量数据。还有最小堆法，额外存储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，复杂度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(k)</a:t>
            </a:r>
            <a:r>
              <a:rPr lang="zh-CN" altLang="en-US" dirty="0" smtClean="0"/>
              <a:t>，适合海量数据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9808" y="1916832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max_kth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 = n-1;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p = </a:t>
            </a:r>
            <a:r>
              <a:rPr lang="en-US" altLang="zh-CN" dirty="0" smtClean="0"/>
              <a:t>i;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(n &lt;= 0)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while(i &lt; j) {</a:t>
            </a:r>
          </a:p>
          <a:p>
            <a:r>
              <a:rPr lang="en-US" altLang="zh-CN" dirty="0" smtClean="0"/>
              <a:t>        while(i&lt;j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j--;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[j];</a:t>
            </a:r>
          </a:p>
          <a:p>
            <a:r>
              <a:rPr lang="en-US" altLang="zh-CN" dirty="0" smtClean="0"/>
              <a:t>            p = j;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067944" y="2061642"/>
            <a:ext cx="4104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while 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i++;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 smtClean="0"/>
              <a:t>            p = i;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 // while i &lt;= j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(p == k) return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else if (p &gt; k)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p-1, k);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else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(arr+p+1, n-p-1, k-p);</a:t>
            </a:r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quick_sort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26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5.</a:t>
            </a:r>
            <a:r>
              <a:rPr lang="zh-CN" altLang="en-US" sz="2000" dirty="0" smtClean="0"/>
              <a:t>堆排序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692696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堆是父节点大于等于子节点（最大堆）或父节点小于等于子节点（最小堆）的完全二叉树。</a:t>
            </a:r>
            <a:endParaRPr lang="en-US" altLang="zh-CN" dirty="0" smtClean="0"/>
          </a:p>
          <a:p>
            <a:r>
              <a:rPr lang="zh-CN" altLang="en-US" dirty="0"/>
              <a:t>建</a:t>
            </a:r>
            <a:r>
              <a:rPr lang="zh-CN" altLang="en-US" dirty="0" smtClean="0"/>
              <a:t>堆：从中间节点</a:t>
            </a:r>
            <a:r>
              <a:rPr lang="en-US" altLang="zh-CN" dirty="0" smtClean="0"/>
              <a:t>[n/2]</a:t>
            </a:r>
            <a:r>
              <a:rPr lang="zh-CN" altLang="en-US" dirty="0" smtClean="0"/>
              <a:t>开始调整内部所有节点，复杂度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插入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删除：复杂度</a:t>
            </a:r>
            <a:r>
              <a:rPr lang="en-US" altLang="zh-CN" dirty="0" smtClean="0"/>
              <a:t>log(n)</a:t>
            </a:r>
          </a:p>
          <a:p>
            <a:r>
              <a:rPr lang="zh-CN" altLang="en-US" dirty="0" smtClean="0"/>
              <a:t>堆排序：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个元素，每次调整最多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次交换，复杂度为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2204864"/>
            <a:ext cx="3672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heap_sort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 {</a:t>
            </a:r>
          </a:p>
          <a:p>
            <a:r>
              <a:rPr lang="en-US" altLang="zh-CN" dirty="0" smtClean="0"/>
              <a:t>    // build heap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 n/2; i&gt;0;i--)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i, n);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endParaRPr lang="en-US" altLang="zh-CN" dirty="0"/>
          </a:p>
          <a:p>
            <a:r>
              <a:rPr lang="en-US" altLang="zh-CN" dirty="0" smtClean="0"/>
              <a:t>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=n; i&gt;0;i--)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// swap </a:t>
            </a:r>
            <a:r>
              <a:rPr lang="en-US" altLang="zh-CN" dirty="0" err="1" smtClean="0"/>
              <a:t>first&amp;last</a:t>
            </a:r>
            <a:r>
              <a:rPr lang="en-US" altLang="zh-CN" dirty="0" smtClean="0"/>
              <a:t> element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[n-1];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[n-1]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 =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0, i);   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499992" y="2204864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 = 2*p;// child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 smtClean="0"/>
              <a:t>    while(c&lt;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 &lt;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[c+1])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&lt;=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break;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[c]; </a:t>
            </a:r>
            <a:r>
              <a:rPr lang="en-US" altLang="zh-CN" dirty="0" smtClean="0"/>
              <a:t>// swap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p = c;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c = </a:t>
            </a:r>
            <a:r>
              <a:rPr lang="en-US" altLang="zh-CN" dirty="0" smtClean="0"/>
              <a:t>2*p;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4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6.B-Tree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树：二叉树。</a:t>
            </a:r>
            <a:endParaRPr lang="en-US" altLang="zh-CN" dirty="0" smtClean="0"/>
          </a:p>
          <a:p>
            <a:r>
              <a:rPr lang="en-US" altLang="zh-CN" dirty="0" smtClean="0"/>
              <a:t>B-</a:t>
            </a:r>
            <a:r>
              <a:rPr lang="zh-CN" altLang="en-US" dirty="0" smtClean="0"/>
              <a:t>树：多叉树。每个节点都存储数据。</a:t>
            </a:r>
            <a:endParaRPr lang="en-US" altLang="zh-CN" dirty="0" smtClean="0"/>
          </a:p>
          <a:p>
            <a:r>
              <a:rPr lang="en-US" altLang="zh-CN" dirty="0" smtClean="0"/>
              <a:t>B+</a:t>
            </a:r>
            <a:r>
              <a:rPr lang="zh-CN" altLang="en-US" dirty="0" smtClean="0"/>
              <a:t>树</a:t>
            </a:r>
            <a:r>
              <a:rPr lang="zh-CN" altLang="en-US" dirty="0"/>
              <a:t>：</a:t>
            </a:r>
            <a:r>
              <a:rPr lang="zh-CN" altLang="en-US" dirty="0" smtClean="0"/>
              <a:t>叶子节点</a:t>
            </a:r>
            <a:r>
              <a:rPr lang="zh-CN" altLang="en-US" dirty="0"/>
              <a:t>增加</a:t>
            </a:r>
            <a:r>
              <a:rPr lang="zh-CN" altLang="en-US" dirty="0" smtClean="0"/>
              <a:t>横向指针，只有叶子节点存储数据。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*树：叶子节点和内层非跟节点增加横向指针，只有叶子节点存储数据。</a:t>
            </a:r>
            <a:endParaRPr lang="en-US" altLang="zh-CN" dirty="0" smtClean="0"/>
          </a:p>
          <a:p>
            <a:r>
              <a:rPr lang="zh-CN" altLang="en-US" dirty="0" smtClean="0"/>
              <a:t>搜索和删除性能等价于二分查找，即树高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026" name="Picture 2" descr="http://static.oschina.net/uploads/img/201301/06112318_a8M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33" y="2852936"/>
            <a:ext cx="368159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2564904"/>
            <a:ext cx="10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B+</a:t>
            </a:r>
            <a:r>
              <a:rPr lang="zh-CN" altLang="en-US" dirty="0" smtClean="0"/>
              <a:t>树：</a:t>
            </a:r>
            <a:endParaRPr lang="zh-CN" altLang="en-US" dirty="0"/>
          </a:p>
        </p:txBody>
      </p:sp>
      <p:pic>
        <p:nvPicPr>
          <p:cNvPr id="1028" name="Picture 4" descr="http://static.oschina.net/uploads/img/201301/06112318_g2w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80898"/>
            <a:ext cx="3635474" cy="22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65365" y="2636912"/>
            <a:ext cx="10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*树：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4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7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数据库索引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聚集索引：内部节点存储键值索引，叶子节点存储数据。索引顺序与数据存储顺序一致。一个表即只能有一个聚集索引</a:t>
            </a:r>
            <a:r>
              <a:rPr lang="zh-CN" altLang="en-US" dirty="0" smtClean="0"/>
              <a:t>。适合多行范围检索。其实就是数据库表本身，前半部存储索引，后面存储行数据。</a:t>
            </a:r>
            <a:endParaRPr lang="en-US" altLang="zh-CN" dirty="0"/>
          </a:p>
          <a:p>
            <a:r>
              <a:rPr lang="zh-CN" altLang="en-US" dirty="0"/>
              <a:t>非聚集索引：内部节点存储键值索引，叶子节点存储数据所在页面地址。索引键值顺序与实际数据存储顺序不相关，可以有多个。并保存为单独的索引文件。某些字段上建非聚集索引可能显著增大数据库文件大小，慎用</a:t>
            </a:r>
            <a:r>
              <a:rPr lang="zh-CN" altLang="en-US" dirty="0" smtClean="0"/>
              <a:t>。适合单行检索。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en-US" altLang="zh-CN" dirty="0" smtClean="0">
                <a:sym typeface="Wingdings" pitchFamily="2" charset="2"/>
              </a:rPr>
              <a:t>:(</a:t>
            </a:r>
            <a:r>
              <a:rPr lang="zh-CN" altLang="en-US" dirty="0" smtClean="0">
                <a:sym typeface="Wingdings" pitchFamily="2" charset="2"/>
              </a:rPr>
              <a:t>索引结构为</a:t>
            </a:r>
            <a:r>
              <a:rPr lang="en-US" altLang="zh-CN" dirty="0" smtClean="0">
                <a:sym typeface="Wingdings" pitchFamily="2" charset="2"/>
              </a:rPr>
              <a:t>B+</a:t>
            </a:r>
            <a:r>
              <a:rPr lang="zh-CN" altLang="en-US" dirty="0" smtClean="0">
                <a:sym typeface="Wingdings" pitchFamily="2" charset="2"/>
              </a:rPr>
              <a:t>树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en-US" altLang="zh-CN" dirty="0" smtClean="0"/>
          </a:p>
          <a:p>
            <a:r>
              <a:rPr lang="en-US" altLang="zh-CN" dirty="0" err="1" smtClean="0"/>
              <a:t>MyISAM</a:t>
            </a:r>
            <a:r>
              <a:rPr lang="zh-CN" altLang="en-US" dirty="0" smtClean="0"/>
              <a:t>：不支持聚簇索引；不支持行级锁，每次更新需要锁整个表。</a:t>
            </a:r>
            <a:endParaRPr lang="en-US" altLang="zh-CN" dirty="0" smtClean="0"/>
          </a:p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：支持聚簇索引，</a:t>
            </a:r>
            <a:r>
              <a:rPr lang="en-US" altLang="zh-CN" dirty="0" smtClean="0"/>
              <a:t>ACID</a:t>
            </a:r>
            <a:r>
              <a:rPr lang="zh-CN" altLang="en-US" dirty="0" smtClean="0"/>
              <a:t>事务，行级锁和外键约束；不支持全文搜索。</a:t>
            </a:r>
            <a:endParaRPr lang="en-US" altLang="zh-CN" dirty="0" smtClean="0"/>
          </a:p>
          <a:p>
            <a:r>
              <a:rPr lang="en-US" altLang="zh-CN" dirty="0" smtClean="0"/>
              <a:t>ACID</a:t>
            </a:r>
            <a:r>
              <a:rPr lang="zh-CN" altLang="en-US" dirty="0" smtClean="0"/>
              <a:t>：原子性，一致性，隔离性，持久性。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2677</Words>
  <Application>Microsoft Office PowerPoint</Application>
  <PresentationFormat>全屏显示(4:3)</PresentationFormat>
  <Paragraphs>330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面经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196</cp:revision>
  <dcterms:created xsi:type="dcterms:W3CDTF">2017-11-26T07:43:59Z</dcterms:created>
  <dcterms:modified xsi:type="dcterms:W3CDTF">2018-01-14T14:51:37Z</dcterms:modified>
</cp:coreProperties>
</file>