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系统架构设计模式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196752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1.DDD</a:t>
            </a:r>
          </a:p>
          <a:p>
            <a:r>
              <a:rPr lang="zh-CN" altLang="en-US" dirty="0"/>
              <a:t>各种边界上下文，最终就是聚合。过度关注名词</a:t>
            </a:r>
            <a:r>
              <a:rPr lang="en-US" altLang="zh-CN" dirty="0"/>
              <a:t>--</a:t>
            </a:r>
            <a:r>
              <a:rPr lang="zh-CN" altLang="en-US" dirty="0"/>
              <a:t>领域对象，相反，我们应该更多关注动词，即事件。</a:t>
            </a:r>
            <a:r>
              <a:rPr lang="en-US" altLang="zh-CN" dirty="0"/>
              <a:t>DDD</a:t>
            </a:r>
            <a:r>
              <a:rPr lang="zh-CN" altLang="en-US" dirty="0"/>
              <a:t>寻找聚合就是寻找各种事件</a:t>
            </a:r>
            <a:r>
              <a:rPr lang="en-US" altLang="zh-CN" dirty="0"/>
              <a:t>+</a:t>
            </a:r>
            <a:r>
              <a:rPr lang="zh-CN" altLang="en-US" dirty="0"/>
              <a:t>状态构成的因果链。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响应式设计（</a:t>
            </a:r>
            <a:r>
              <a:rPr lang="en-US" altLang="zh-CN" dirty="0"/>
              <a:t>Reactor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两个阶段：响应式编程和分布式的响应式系统，提高对资源的时间和空间调度能力。将无状态行为从有状态的实体中分离出来，解耦行为和结构（将数据模块和计算模块分离）。</a:t>
            </a:r>
            <a:endParaRPr lang="en-US" altLang="zh-CN" dirty="0"/>
          </a:p>
          <a:p>
            <a:r>
              <a:rPr lang="zh-CN" altLang="en-US" dirty="0"/>
              <a:t>响应式编程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zh-CN" altLang="en-US" dirty="0"/>
              <a:t>基于事件的异步响应模式，提高单机多线程资源调度能力。</a:t>
            </a:r>
            <a:r>
              <a:rPr lang="zh-CN" altLang="en-US" dirty="0">
                <a:sym typeface="Wingdings" panose="05000000000000000000" pitchFamily="2" charset="2"/>
              </a:rPr>
              <a:t> （</a:t>
            </a:r>
            <a:r>
              <a:rPr lang="en-US" altLang="zh-CN" dirty="0" err="1">
                <a:sym typeface="Wingdings" panose="05000000000000000000" pitchFamily="2" charset="2"/>
              </a:rPr>
              <a:t>epoll</a:t>
            </a:r>
            <a:r>
              <a:rPr lang="zh-CN" altLang="en-US" dirty="0">
                <a:sym typeface="Wingdings" panose="05000000000000000000" pitchFamily="2" charset="2"/>
              </a:rPr>
              <a:t>等，思路是前端分发，后端处理。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响应式系统：基于异步消息传递，提高机器间资源调度能力。（</a:t>
            </a:r>
            <a:r>
              <a:rPr lang="en-US" altLang="zh-CN" dirty="0"/>
              <a:t>MQ</a:t>
            </a:r>
            <a:r>
              <a:rPr lang="zh-CN" altLang="en-US" dirty="0"/>
              <a:t>等，实现类似</a:t>
            </a:r>
            <a:r>
              <a:rPr lang="en-US" altLang="zh-CN" dirty="0" err="1"/>
              <a:t>epoll</a:t>
            </a:r>
            <a:r>
              <a:rPr lang="zh-CN" altLang="en-US" dirty="0"/>
              <a:t>的分发机制，后端机器订阅并处理不同的事件）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基于事件的持久化</a:t>
            </a:r>
            <a:endParaRPr lang="en-US" altLang="zh-CN" dirty="0"/>
          </a:p>
          <a:p>
            <a:r>
              <a:rPr lang="zh-CN" altLang="en-US" dirty="0"/>
              <a:t>日志应该基于数据</a:t>
            </a:r>
            <a:r>
              <a:rPr lang="en-US" altLang="zh-CN" dirty="0"/>
              <a:t>+</a:t>
            </a:r>
            <a:r>
              <a:rPr lang="zh-CN" altLang="en-US" dirty="0"/>
              <a:t>命令（事件），数据库是日志的缓存子集。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分布式事务：</a:t>
            </a:r>
            <a:endParaRPr lang="en-US" altLang="zh-CN" dirty="0"/>
          </a:p>
          <a:p>
            <a:r>
              <a:rPr lang="zh-CN" altLang="en-US" dirty="0"/>
              <a:t>使用最终一致性带来的伸缩性远高于两阶段提交（两阶段提交是违反伸缩性和高可用性的）。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10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大型网站后台架构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980728"/>
            <a:ext cx="8208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水平</a:t>
            </a:r>
            <a:r>
              <a:rPr lang="en-US" altLang="zh-CN" dirty="0"/>
              <a:t>+</a:t>
            </a:r>
            <a:r>
              <a:rPr lang="zh-CN" altLang="en-US" dirty="0"/>
              <a:t>垂直方向业务拆分</a:t>
            </a:r>
            <a:endParaRPr lang="en-US" altLang="zh-CN" dirty="0"/>
          </a:p>
          <a:p>
            <a:r>
              <a:rPr lang="en-US" altLang="zh-CN" dirty="0"/>
              <a:t>    a) </a:t>
            </a:r>
            <a:r>
              <a:rPr lang="zh-CN" altLang="en-US" dirty="0"/>
              <a:t>水平拆分，即分层，如接入层，逻辑层，持久层等。</a:t>
            </a:r>
            <a:endParaRPr lang="en-US" altLang="zh-CN" dirty="0"/>
          </a:p>
          <a:p>
            <a:r>
              <a:rPr lang="en-US" altLang="zh-CN" dirty="0"/>
              <a:t>    b) </a:t>
            </a:r>
            <a:r>
              <a:rPr lang="zh-CN" altLang="en-US" dirty="0"/>
              <a:t>垂直拆分，即将业务拆分成多个独立模块，进行独立部署和伸缩，每个模块有自己的业务数据库。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集群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一致性</a:t>
            </a:r>
            <a:r>
              <a:rPr lang="en-US" altLang="zh-CN" dirty="0"/>
              <a:t>hash</a:t>
            </a:r>
            <a:r>
              <a:rPr lang="zh-CN" altLang="en-US" dirty="0"/>
              <a:t>解决相同业务模块多台机器的增删问题，也包括缓存集群机器。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缓存</a:t>
            </a:r>
            <a:endParaRPr lang="en-US" altLang="zh-CN" dirty="0"/>
          </a:p>
          <a:p>
            <a:r>
              <a:rPr lang="en-US" altLang="zh-CN" dirty="0"/>
              <a:t>    a) </a:t>
            </a:r>
            <a:r>
              <a:rPr lang="zh-CN" altLang="en-US" dirty="0"/>
              <a:t>本地缓存，即内存。</a:t>
            </a:r>
            <a:endParaRPr lang="en-US" altLang="zh-CN" dirty="0"/>
          </a:p>
          <a:p>
            <a:r>
              <a:rPr lang="en-US" altLang="zh-CN" dirty="0"/>
              <a:t>    b) </a:t>
            </a:r>
            <a:r>
              <a:rPr lang="zh-CN" altLang="en-US" dirty="0"/>
              <a:t>分布式缓存，如</a:t>
            </a:r>
            <a:r>
              <a:rPr lang="en-US" altLang="zh-CN" dirty="0" err="1"/>
              <a:t>redis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c) </a:t>
            </a:r>
            <a:r>
              <a:rPr lang="zh-CN" altLang="en-US" dirty="0"/>
              <a:t>反向代理，如</a:t>
            </a:r>
            <a:r>
              <a:rPr lang="en-US" altLang="zh-CN" dirty="0" err="1"/>
              <a:t>nginx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d) CDN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异步</a:t>
            </a:r>
            <a:endParaRPr lang="en-US" altLang="zh-CN" dirty="0"/>
          </a:p>
          <a:p>
            <a:r>
              <a:rPr lang="en-US" altLang="zh-CN" dirty="0"/>
              <a:t>    a) </a:t>
            </a:r>
            <a:r>
              <a:rPr lang="zh-CN" altLang="en-US" dirty="0"/>
              <a:t>消息队列，解耦模块间的强耦合（调用耦合，开发耦合），实现最终一致性，队列缓冲与限流。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数据库集群</a:t>
            </a:r>
            <a:endParaRPr lang="en-US" altLang="zh-CN" dirty="0"/>
          </a:p>
          <a:p>
            <a:r>
              <a:rPr lang="en-US" altLang="zh-CN" dirty="0"/>
              <a:t>    a)</a:t>
            </a:r>
            <a:r>
              <a:rPr lang="zh-CN" altLang="en-US" dirty="0"/>
              <a:t>分库</a:t>
            </a:r>
            <a:r>
              <a:rPr lang="en-US" altLang="zh-CN" dirty="0"/>
              <a:t>+</a:t>
            </a:r>
            <a:r>
              <a:rPr lang="zh-CN" altLang="en-US" dirty="0"/>
              <a:t>分表</a:t>
            </a:r>
            <a:endParaRPr lang="en-US" altLang="zh-CN" dirty="0"/>
          </a:p>
          <a:p>
            <a:r>
              <a:rPr lang="en-US" altLang="zh-CN" dirty="0"/>
              <a:t>    b)</a:t>
            </a:r>
            <a:r>
              <a:rPr lang="zh-CN" altLang="en-US" dirty="0"/>
              <a:t>读写分离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736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安全认证与鉴权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764704"/>
            <a:ext cx="82089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1.HTTP</a:t>
            </a:r>
            <a:r>
              <a:rPr lang="zh-CN" altLang="en-US" dirty="0"/>
              <a:t>基本认证</a:t>
            </a:r>
            <a:endParaRPr lang="en-US" altLang="zh-CN" dirty="0"/>
          </a:p>
          <a:p>
            <a:r>
              <a:rPr lang="en-US" altLang="zh-CN" dirty="0"/>
              <a:t>    a) client </a:t>
            </a:r>
            <a:r>
              <a:rPr lang="zh-CN" altLang="en-US" dirty="0"/>
              <a:t>发送</a:t>
            </a:r>
            <a:r>
              <a:rPr lang="en-US" altLang="zh-CN" dirty="0"/>
              <a:t>request</a:t>
            </a:r>
            <a:r>
              <a:rPr lang="zh-CN" altLang="en-US" dirty="0"/>
              <a:t>到</a:t>
            </a:r>
            <a:r>
              <a:rPr lang="en-US" altLang="zh-CN" dirty="0"/>
              <a:t>server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b) server</a:t>
            </a:r>
            <a:r>
              <a:rPr lang="zh-CN" altLang="en-US" dirty="0"/>
              <a:t>返回</a:t>
            </a:r>
            <a:r>
              <a:rPr lang="en-US" altLang="zh-CN" dirty="0"/>
              <a:t>401</a:t>
            </a:r>
            <a:r>
              <a:rPr lang="zh-CN" altLang="en-US" dirty="0"/>
              <a:t>“未授权”。</a:t>
            </a:r>
            <a:endParaRPr lang="en-US" altLang="zh-CN" dirty="0"/>
          </a:p>
          <a:p>
            <a:r>
              <a:rPr lang="en-US" altLang="zh-CN" dirty="0"/>
              <a:t>    c) client</a:t>
            </a:r>
            <a:r>
              <a:rPr lang="zh-CN" altLang="en-US" dirty="0"/>
              <a:t>把用户名和密码用</a:t>
            </a:r>
            <a:r>
              <a:rPr lang="en-US" altLang="zh-CN" dirty="0"/>
              <a:t>base64</a:t>
            </a:r>
            <a:r>
              <a:rPr lang="zh-CN" altLang="en-US" dirty="0"/>
              <a:t>加密后，放在</a:t>
            </a:r>
            <a:r>
              <a:rPr lang="en-US" altLang="zh-CN" dirty="0"/>
              <a:t>authorization header</a:t>
            </a:r>
            <a:r>
              <a:rPr lang="zh-CN" altLang="en-US" dirty="0"/>
              <a:t>中发给</a:t>
            </a:r>
            <a:r>
              <a:rPr lang="en-US" altLang="zh-CN" dirty="0"/>
              <a:t>server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d) server</a:t>
            </a:r>
            <a:r>
              <a:rPr lang="zh-CN" altLang="en-US" dirty="0"/>
              <a:t>认证通过，发送数据给</a:t>
            </a:r>
            <a:r>
              <a:rPr lang="en-US" altLang="zh-CN" dirty="0"/>
              <a:t>client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2.Session</a:t>
            </a:r>
            <a:r>
              <a:rPr lang="zh-CN" altLang="en-US" dirty="0"/>
              <a:t>认证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用户登陆后，将信息存储在业务服务器，返回</a:t>
            </a:r>
            <a:r>
              <a:rPr lang="en-US" altLang="zh-CN" dirty="0" err="1"/>
              <a:t>sessionid</a:t>
            </a:r>
            <a:r>
              <a:rPr lang="zh-CN" altLang="en-US" dirty="0"/>
              <a:t>给</a:t>
            </a:r>
            <a:r>
              <a:rPr lang="en-US" altLang="zh-CN" dirty="0"/>
              <a:t>client</a:t>
            </a:r>
            <a:r>
              <a:rPr lang="zh-CN" altLang="en-US" dirty="0"/>
              <a:t>。相比</a:t>
            </a:r>
            <a:r>
              <a:rPr lang="en-US" altLang="zh-CN" dirty="0"/>
              <a:t>web server</a:t>
            </a:r>
            <a:r>
              <a:rPr lang="zh-CN" altLang="en-US" dirty="0"/>
              <a:t>的</a:t>
            </a:r>
            <a:r>
              <a:rPr lang="en-US" altLang="zh-CN" dirty="0"/>
              <a:t>session</a:t>
            </a:r>
            <a:r>
              <a:rPr lang="zh-CN" altLang="en-US" dirty="0"/>
              <a:t>复制，更好的选择是</a:t>
            </a:r>
            <a:r>
              <a:rPr lang="en-US" altLang="zh-CN" dirty="0"/>
              <a:t>session</a:t>
            </a:r>
            <a:r>
              <a:rPr lang="zh-CN" altLang="en-US" dirty="0"/>
              <a:t>分布式存储，方便相关业务模块扩展。</a:t>
            </a:r>
            <a:endParaRPr lang="en-US" altLang="zh-CN" dirty="0"/>
          </a:p>
          <a:p>
            <a:r>
              <a:rPr lang="en-US" altLang="zh-CN" dirty="0"/>
              <a:t>3.Token</a:t>
            </a:r>
          </a:p>
          <a:p>
            <a:r>
              <a:rPr lang="en-US" altLang="zh-CN" dirty="0"/>
              <a:t>    a) client</a:t>
            </a:r>
            <a:r>
              <a:rPr lang="zh-CN" altLang="en-US" dirty="0"/>
              <a:t>向认证服务发送登录信息，如果验证通过，认证服务返回</a:t>
            </a:r>
            <a:r>
              <a:rPr lang="en-US" altLang="zh-CN" dirty="0"/>
              <a:t>token</a:t>
            </a:r>
            <a:r>
              <a:rPr lang="zh-CN" altLang="en-US" dirty="0"/>
              <a:t>给</a:t>
            </a:r>
            <a:r>
              <a:rPr lang="en-US" altLang="zh-CN" dirty="0"/>
              <a:t>client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b) client</a:t>
            </a:r>
            <a:r>
              <a:rPr lang="zh-CN" altLang="en-US" dirty="0"/>
              <a:t>存储</a:t>
            </a:r>
            <a:r>
              <a:rPr lang="en-US" altLang="zh-CN" dirty="0"/>
              <a:t>token</a:t>
            </a:r>
            <a:r>
              <a:rPr lang="zh-CN" altLang="en-US" dirty="0"/>
              <a:t>，后续</a:t>
            </a:r>
            <a:r>
              <a:rPr lang="en-US" altLang="zh-CN" dirty="0"/>
              <a:t>client</a:t>
            </a:r>
            <a:r>
              <a:rPr lang="zh-CN" altLang="en-US" dirty="0"/>
              <a:t>请求都携带</a:t>
            </a:r>
            <a:r>
              <a:rPr lang="en-US" altLang="zh-CN" dirty="0"/>
              <a:t>token</a:t>
            </a:r>
            <a:r>
              <a:rPr lang="zh-CN" altLang="en-US" dirty="0"/>
              <a:t>，业务服务器验证</a:t>
            </a:r>
            <a:r>
              <a:rPr lang="en-US" altLang="zh-CN" dirty="0"/>
              <a:t>token</a:t>
            </a:r>
            <a:r>
              <a:rPr lang="zh-CN" altLang="en-US" dirty="0"/>
              <a:t>并返回数据。</a:t>
            </a:r>
            <a:endParaRPr lang="en-US" altLang="zh-CN" dirty="0"/>
          </a:p>
          <a:p>
            <a:r>
              <a:rPr lang="en-US" altLang="zh-CN" dirty="0"/>
              <a:t>4.JWT</a:t>
            </a:r>
          </a:p>
          <a:p>
            <a:r>
              <a:rPr lang="en-US" altLang="zh-CN" dirty="0"/>
              <a:t>    client</a:t>
            </a:r>
            <a:r>
              <a:rPr lang="zh-CN" altLang="en-US" dirty="0"/>
              <a:t>登录到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/>
              <a:t>server</a:t>
            </a:r>
            <a:r>
              <a:rPr lang="zh-CN" altLang="en-US" dirty="0"/>
              <a:t>将用户名和密码发送到认证服务器，认证通过</a:t>
            </a:r>
            <a:r>
              <a:rPr lang="en-US" altLang="zh-CN" dirty="0"/>
              <a:t>server</a:t>
            </a:r>
            <a:r>
              <a:rPr lang="zh-CN" altLang="en-US" dirty="0"/>
              <a:t>生成</a:t>
            </a:r>
            <a:r>
              <a:rPr lang="en-US" altLang="zh-CN" dirty="0" err="1"/>
              <a:t>jwt</a:t>
            </a:r>
            <a:r>
              <a:rPr lang="zh-CN" altLang="en-US" dirty="0"/>
              <a:t>给</a:t>
            </a:r>
            <a:r>
              <a:rPr lang="en-US" altLang="zh-CN" dirty="0"/>
              <a:t>client</a:t>
            </a:r>
            <a:r>
              <a:rPr lang="zh-CN" altLang="en-US" dirty="0"/>
              <a:t>，并加入到后续请求</a:t>
            </a:r>
            <a:r>
              <a:rPr lang="en-US" altLang="zh-CN" dirty="0"/>
              <a:t>header</a:t>
            </a:r>
            <a:r>
              <a:rPr lang="zh-CN" altLang="en-US" dirty="0"/>
              <a:t>中。</a:t>
            </a:r>
            <a:r>
              <a:rPr lang="en-US" altLang="zh-CN" dirty="0"/>
              <a:t>Server</a:t>
            </a:r>
            <a:r>
              <a:rPr lang="zh-CN" altLang="en-US" dirty="0"/>
              <a:t>校验</a:t>
            </a:r>
            <a:r>
              <a:rPr lang="en-US" altLang="zh-CN" dirty="0" err="1"/>
              <a:t>jwt</a:t>
            </a:r>
            <a:r>
              <a:rPr lang="zh-CN" altLang="en-US" dirty="0"/>
              <a:t>并返回数据。</a:t>
            </a:r>
            <a:r>
              <a:rPr lang="en-US" altLang="zh-CN" dirty="0" err="1"/>
              <a:t>Jwt</a:t>
            </a:r>
            <a:r>
              <a:rPr lang="zh-CN" altLang="en-US" dirty="0"/>
              <a:t>其实是</a:t>
            </a:r>
            <a:r>
              <a:rPr lang="en-US" altLang="zh-CN" dirty="0"/>
              <a:t>server</a:t>
            </a:r>
            <a:r>
              <a:rPr lang="zh-CN" altLang="en-US" dirty="0"/>
              <a:t>端的私钥加密数据。</a:t>
            </a:r>
            <a:endParaRPr lang="en-US" altLang="zh-CN" dirty="0"/>
          </a:p>
          <a:p>
            <a:r>
              <a:rPr lang="en-US" altLang="zh-CN" dirty="0"/>
              <a:t>5.Oauth2.0</a:t>
            </a:r>
          </a:p>
          <a:p>
            <a:r>
              <a:rPr lang="en-US" altLang="zh-CN" dirty="0"/>
              <a:t>    client</a:t>
            </a:r>
            <a:r>
              <a:rPr lang="zh-CN" altLang="en-US" dirty="0"/>
              <a:t>向</a:t>
            </a:r>
            <a:r>
              <a:rPr lang="en-US" altLang="zh-CN" dirty="0"/>
              <a:t>res owner</a:t>
            </a:r>
            <a:r>
              <a:rPr lang="zh-CN" altLang="en-US" dirty="0"/>
              <a:t>请求</a:t>
            </a:r>
            <a:r>
              <a:rPr lang="en-US" altLang="zh-CN" dirty="0"/>
              <a:t>grant</a:t>
            </a:r>
            <a:r>
              <a:rPr lang="zh-CN" altLang="en-US" dirty="0"/>
              <a:t>，</a:t>
            </a:r>
            <a:r>
              <a:rPr lang="en-US" altLang="zh-CN" dirty="0"/>
              <a:t>client</a:t>
            </a:r>
            <a:r>
              <a:rPr lang="zh-CN" altLang="en-US" dirty="0"/>
              <a:t>携带</a:t>
            </a:r>
            <a:r>
              <a:rPr lang="en-US" altLang="zh-CN" dirty="0"/>
              <a:t>grant</a:t>
            </a:r>
            <a:r>
              <a:rPr lang="zh-CN" altLang="en-US" dirty="0"/>
              <a:t>到</a:t>
            </a:r>
            <a:r>
              <a:rPr lang="en-US" altLang="zh-CN" dirty="0"/>
              <a:t>res </a:t>
            </a:r>
            <a:r>
              <a:rPr lang="en-US" altLang="zh-CN" dirty="0" err="1"/>
              <a:t>auth</a:t>
            </a:r>
            <a:r>
              <a:rPr lang="zh-CN" altLang="en-US" dirty="0"/>
              <a:t>服务器生成</a:t>
            </a:r>
            <a:r>
              <a:rPr lang="en-US" altLang="zh-CN" dirty="0"/>
              <a:t>token</a:t>
            </a:r>
            <a:r>
              <a:rPr lang="zh-CN" altLang="en-US" dirty="0"/>
              <a:t>，</a:t>
            </a:r>
            <a:r>
              <a:rPr lang="en-US" altLang="zh-CN" dirty="0"/>
              <a:t>client</a:t>
            </a:r>
            <a:r>
              <a:rPr lang="zh-CN" altLang="en-US" dirty="0"/>
              <a:t>携带</a:t>
            </a:r>
            <a:r>
              <a:rPr lang="en-US" altLang="zh-CN" dirty="0"/>
              <a:t>token</a:t>
            </a:r>
            <a:r>
              <a:rPr lang="zh-CN" altLang="en-US" dirty="0"/>
              <a:t>到</a:t>
            </a:r>
            <a:r>
              <a:rPr lang="en-US" altLang="zh-CN" dirty="0"/>
              <a:t>res server</a:t>
            </a:r>
            <a:r>
              <a:rPr lang="zh-CN" altLang="en-US" dirty="0"/>
              <a:t>请求并返回资源。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Oauth</a:t>
            </a:r>
            <a:r>
              <a:rPr lang="zh-CN" altLang="en-US" b="1" dirty="0">
                <a:solidFill>
                  <a:srgbClr val="FF0000"/>
                </a:solidFill>
              </a:rPr>
              <a:t>适合第三方接入场景的权限管理，</a:t>
            </a:r>
            <a:r>
              <a:rPr lang="en-US" altLang="zh-CN" b="1" dirty="0">
                <a:solidFill>
                  <a:srgbClr val="FF0000"/>
                </a:solidFill>
              </a:rPr>
              <a:t>JWT</a:t>
            </a:r>
            <a:r>
              <a:rPr lang="zh-CN" altLang="en-US" b="1" dirty="0">
                <a:solidFill>
                  <a:srgbClr val="FF0000"/>
                </a:solidFill>
              </a:rPr>
              <a:t>适合端到端之间的访问鉴权。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50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微服务架构设计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980728"/>
            <a:ext cx="8208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微服务：一些协同工作的小而自治的服务。</a:t>
            </a:r>
            <a:endParaRPr lang="en-US" altLang="zh-CN" dirty="0"/>
          </a:p>
          <a:p>
            <a:r>
              <a:rPr lang="zh-CN" altLang="en-US" dirty="0"/>
              <a:t>特点：</a:t>
            </a:r>
            <a:endParaRPr lang="en-US" altLang="zh-CN" dirty="0"/>
          </a:p>
          <a:p>
            <a:r>
              <a:rPr lang="en-US" altLang="zh-CN" dirty="0"/>
              <a:t>    a)</a:t>
            </a:r>
            <a:r>
              <a:rPr lang="zh-CN" altLang="en-US" dirty="0"/>
              <a:t>很小：专注于做好一件事。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b)</a:t>
            </a:r>
            <a:r>
              <a:rPr lang="zh-CN" altLang="en-US" dirty="0"/>
              <a:t>自治性：服务间独立部署和更新。</a:t>
            </a:r>
            <a:endParaRPr lang="en-US" altLang="zh-CN" dirty="0"/>
          </a:p>
          <a:p>
            <a:r>
              <a:rPr lang="zh-CN" altLang="en-US" dirty="0"/>
              <a:t>好处：</a:t>
            </a:r>
            <a:endParaRPr lang="en-US" altLang="zh-CN" dirty="0"/>
          </a:p>
          <a:p>
            <a:r>
              <a:rPr lang="en-US" altLang="zh-CN" dirty="0"/>
              <a:t>    a)</a:t>
            </a:r>
            <a:r>
              <a:rPr lang="zh-CN" altLang="en-US" dirty="0"/>
              <a:t>技术异构性</a:t>
            </a:r>
            <a:endParaRPr lang="en-US" altLang="zh-CN" dirty="0"/>
          </a:p>
          <a:p>
            <a:r>
              <a:rPr lang="en-US" altLang="zh-CN" dirty="0"/>
              <a:t>    b)</a:t>
            </a:r>
            <a:r>
              <a:rPr lang="zh-CN" altLang="en-US" dirty="0"/>
              <a:t>弹性（处理服务不可用和功能降级）</a:t>
            </a:r>
            <a:endParaRPr lang="en-US" altLang="zh-CN" dirty="0"/>
          </a:p>
          <a:p>
            <a:r>
              <a:rPr lang="en-US" altLang="zh-CN" dirty="0"/>
              <a:t>    c)</a:t>
            </a:r>
            <a:r>
              <a:rPr lang="zh-CN" altLang="en-US" dirty="0"/>
              <a:t>扩展</a:t>
            </a:r>
            <a:endParaRPr lang="en-US" altLang="zh-CN" dirty="0"/>
          </a:p>
          <a:p>
            <a:r>
              <a:rPr lang="en-US" altLang="zh-CN" dirty="0"/>
              <a:t>    d)</a:t>
            </a:r>
            <a:r>
              <a:rPr lang="zh-CN" altLang="en-US" dirty="0"/>
              <a:t>简化部署</a:t>
            </a:r>
            <a:endParaRPr lang="en-US" altLang="zh-CN" dirty="0"/>
          </a:p>
          <a:p>
            <a:r>
              <a:rPr lang="en-US" altLang="zh-CN" dirty="0"/>
              <a:t>    e)</a:t>
            </a:r>
            <a:r>
              <a:rPr lang="zh-CN" altLang="en-US" dirty="0"/>
              <a:t>与组织结构相匹配</a:t>
            </a:r>
            <a:endParaRPr lang="en-US" altLang="zh-CN" dirty="0"/>
          </a:p>
          <a:p>
            <a:r>
              <a:rPr lang="en-US" altLang="zh-CN" dirty="0"/>
              <a:t>    f)</a:t>
            </a:r>
            <a:r>
              <a:rPr lang="zh-CN" altLang="en-US" dirty="0"/>
              <a:t>可组合，可替代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好的架构是一个持续迭代的过程，不是一蹴而就的。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484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微服务架构设计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980728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数据库扩展：</a:t>
            </a:r>
            <a:endParaRPr lang="en-US" altLang="zh-CN" dirty="0"/>
          </a:p>
          <a:p>
            <a:r>
              <a:rPr lang="zh-CN" altLang="en-US" dirty="0"/>
              <a:t>读扩展：</a:t>
            </a:r>
            <a:endParaRPr lang="en-US" altLang="zh-CN" dirty="0"/>
          </a:p>
          <a:p>
            <a:r>
              <a:rPr lang="en-US" altLang="zh-CN" dirty="0"/>
              <a:t>    a)</a:t>
            </a:r>
            <a:r>
              <a:rPr lang="zh-CN" altLang="en-US" dirty="0"/>
              <a:t>缓存</a:t>
            </a:r>
            <a:endParaRPr lang="en-US" altLang="zh-CN" dirty="0"/>
          </a:p>
          <a:p>
            <a:r>
              <a:rPr lang="en-US" altLang="zh-CN" dirty="0"/>
              <a:t>    b)</a:t>
            </a:r>
            <a:r>
              <a:rPr lang="zh-CN" altLang="en-US" dirty="0"/>
              <a:t>主从结构，主写，多副本读。（过去流行，现在更高效的是缓存）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写扩展：</a:t>
            </a:r>
            <a:endParaRPr lang="en-US" altLang="zh-CN" dirty="0"/>
          </a:p>
          <a:p>
            <a:r>
              <a:rPr lang="en-US" altLang="zh-CN" dirty="0"/>
              <a:t>    a)</a:t>
            </a:r>
            <a:r>
              <a:rPr lang="en-US" altLang="zh-CN" dirty="0" err="1"/>
              <a:t>sharding</a:t>
            </a:r>
            <a:r>
              <a:rPr lang="zh-CN" altLang="en-US" dirty="0"/>
              <a:t>分片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将要写入的数据用</a:t>
            </a:r>
            <a:r>
              <a:rPr lang="en-US" altLang="zh-CN" dirty="0"/>
              <a:t>key</a:t>
            </a:r>
            <a:r>
              <a:rPr lang="zh-CN" altLang="en-US" dirty="0"/>
              <a:t>进行</a:t>
            </a:r>
            <a:r>
              <a:rPr lang="en-US" altLang="zh-CN" dirty="0"/>
              <a:t>hash</a:t>
            </a:r>
            <a:r>
              <a:rPr lang="zh-CN" altLang="en-US" dirty="0"/>
              <a:t>，写入到具体的分片。比如</a:t>
            </a:r>
            <a:r>
              <a:rPr lang="en-US" altLang="zh-CN" dirty="0"/>
              <a:t>key</a:t>
            </a:r>
            <a:r>
              <a:rPr lang="zh-CN" altLang="en-US" dirty="0"/>
              <a:t>可以是记录</a:t>
            </a:r>
            <a:r>
              <a:rPr lang="en-US" altLang="zh-CN" dirty="0"/>
              <a:t>id</a:t>
            </a:r>
            <a:r>
              <a:rPr lang="zh-CN" altLang="en-US" dirty="0"/>
              <a:t>取模，可以是省市区域编号。分片写的一个问题是集合查询，需要从每个分片异步读取满足条件的记录，最后进行合并。分片写另一个问题是增加额外节点时的数据复制，解决这个问题需要采用一致性</a:t>
            </a:r>
            <a:r>
              <a:rPr lang="en-US" altLang="zh-CN" dirty="0"/>
              <a:t>hash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sharding</a:t>
            </a:r>
            <a:r>
              <a:rPr lang="zh-CN" altLang="en-US" dirty="0"/>
              <a:t>分片只能扩展写，但并不解决弹性问题。某个节点宕机，该节点上的数据就不可用，解决办法是在一致性</a:t>
            </a:r>
            <a:r>
              <a:rPr lang="en-US" altLang="zh-CN" dirty="0"/>
              <a:t>hash</a:t>
            </a:r>
            <a:r>
              <a:rPr lang="zh-CN" altLang="en-US" dirty="0"/>
              <a:t>的基础上增加虚拟节点，保证每个节点的数据都有多个备份。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总之，你要么在自己的应用程序中管理一致性</a:t>
            </a:r>
            <a:r>
              <a:rPr lang="en-US" altLang="zh-CN" dirty="0"/>
              <a:t>hash</a:t>
            </a:r>
            <a:r>
              <a:rPr lang="zh-CN" altLang="en-US" dirty="0"/>
              <a:t>问题，要么加一个中间层，要么使用已经提供了一致性</a:t>
            </a:r>
            <a:r>
              <a:rPr lang="en-US" altLang="zh-CN" dirty="0"/>
              <a:t>hash</a:t>
            </a:r>
            <a:r>
              <a:rPr lang="zh-CN" altLang="en-US" dirty="0"/>
              <a:t>功能的数据库，如</a:t>
            </a:r>
            <a:r>
              <a:rPr lang="en-US" altLang="zh-CN" dirty="0"/>
              <a:t>mongo</a:t>
            </a:r>
            <a:r>
              <a:rPr lang="zh-CN" altLang="en-US" dirty="0"/>
              <a:t>（</a:t>
            </a:r>
            <a:r>
              <a:rPr lang="en-US" altLang="zh-CN" dirty="0" err="1"/>
              <a:t>sharding</a:t>
            </a:r>
            <a:r>
              <a:rPr lang="zh-CN" altLang="en-US" dirty="0"/>
              <a:t>），</a:t>
            </a:r>
            <a:r>
              <a:rPr lang="en-US" altLang="zh-CN" dirty="0" err="1"/>
              <a:t>cassandra</a:t>
            </a:r>
            <a:r>
              <a:rPr lang="zh-CN" altLang="en-US" dirty="0"/>
              <a:t>（一致性</a:t>
            </a:r>
            <a:r>
              <a:rPr lang="en-US" altLang="zh-CN" dirty="0"/>
              <a:t>hash+</a:t>
            </a:r>
            <a:r>
              <a:rPr lang="zh-CN" altLang="en-US" dirty="0"/>
              <a:t>节点副本）。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378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微服务架构设计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980728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CAP</a:t>
            </a:r>
            <a:r>
              <a:rPr lang="zh-CN" altLang="en-US" dirty="0"/>
              <a:t>定理：一致性，可用性，分区容错性最多只能保证其中两个。</a:t>
            </a:r>
            <a:endParaRPr lang="en-US" altLang="zh-CN" dirty="0"/>
          </a:p>
          <a:p>
            <a:r>
              <a:rPr lang="en-US" altLang="zh-CN" dirty="0"/>
              <a:t>    a)AP</a:t>
            </a:r>
            <a:r>
              <a:rPr lang="zh-CN" altLang="en-US" dirty="0"/>
              <a:t>系统：牺牲一致性，如一般的</a:t>
            </a:r>
            <a:r>
              <a:rPr lang="en-US" altLang="zh-CN" dirty="0"/>
              <a:t>web</a:t>
            </a:r>
            <a:r>
              <a:rPr lang="zh-CN" altLang="en-US" dirty="0"/>
              <a:t>系统，网络支付系统（最终一致性）。</a:t>
            </a:r>
            <a:endParaRPr lang="en-US" altLang="zh-CN" dirty="0"/>
          </a:p>
          <a:p>
            <a:r>
              <a:rPr lang="en-US" altLang="zh-CN" dirty="0"/>
              <a:t>    b)CP</a:t>
            </a:r>
            <a:r>
              <a:rPr lang="zh-CN" altLang="en-US" dirty="0"/>
              <a:t>系统：牺牲可用性，如必须保证强一致性的银行系统。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服务降级：某个服务故障不会影响整个服务的正常使用。比如购物网站购物车模块不可用，不应该影响其他的如商品列表展示，直接支付购买等其他功能。故障的购物车模块可以做一些服务降级处理，如显示“马上回来”或其他处理等。无论哪个模块故障，都不应该导致整个服务的不可用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761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秒杀系统架构设计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980728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典型的读多写少系统，所以正确的处理该特点即可。</a:t>
            </a:r>
            <a:endParaRPr lang="en-US" altLang="zh-CN" dirty="0"/>
          </a:p>
          <a:p>
            <a:r>
              <a:rPr lang="zh-CN" altLang="en-US" dirty="0"/>
              <a:t>思路：</a:t>
            </a:r>
            <a:endParaRPr lang="en-US" altLang="zh-CN" dirty="0"/>
          </a:p>
          <a:p>
            <a:r>
              <a:rPr lang="en-US" altLang="zh-CN" dirty="0"/>
              <a:t>    a)</a:t>
            </a:r>
            <a:r>
              <a:rPr lang="zh-CN" altLang="en-US" dirty="0"/>
              <a:t>将请求尽量拦截在前端。请求都压在数据库上，肯定不行。</a:t>
            </a:r>
            <a:endParaRPr lang="en-US" altLang="zh-CN" dirty="0"/>
          </a:p>
          <a:p>
            <a:r>
              <a:rPr lang="en-US" altLang="zh-CN" dirty="0"/>
              <a:t>    b)</a:t>
            </a:r>
            <a:r>
              <a:rPr lang="zh-CN" altLang="en-US" dirty="0"/>
              <a:t>充分利用缓存。典型的读多写少系统，适合缓存。</a:t>
            </a:r>
            <a:endParaRPr lang="en-US" altLang="zh-CN" dirty="0"/>
          </a:p>
          <a:p>
            <a:r>
              <a:rPr lang="zh-CN" altLang="en-US" dirty="0"/>
              <a:t>具体实现：</a:t>
            </a:r>
            <a:endParaRPr lang="en-US" altLang="zh-CN" dirty="0"/>
          </a:p>
          <a:p>
            <a:r>
              <a:rPr lang="en-US" altLang="zh-CN" dirty="0"/>
              <a:t>    a)web</a:t>
            </a:r>
            <a:r>
              <a:rPr lang="zh-CN" altLang="en-US" dirty="0"/>
              <a:t>层请求拦截。如页面限制用户点击次数，</a:t>
            </a:r>
            <a:r>
              <a:rPr lang="en-US" altLang="zh-CN" dirty="0" err="1"/>
              <a:t>js</a:t>
            </a:r>
            <a:r>
              <a:rPr lang="zh-CN" altLang="en-US" dirty="0"/>
              <a:t>与后台的刷新频率，添加验证码防止刷票等。可以拦截大部分无效请求。</a:t>
            </a:r>
            <a:endParaRPr lang="en-US" altLang="zh-CN" dirty="0"/>
          </a:p>
          <a:p>
            <a:r>
              <a:rPr lang="en-US" altLang="zh-CN" dirty="0"/>
              <a:t>    b)</a:t>
            </a:r>
            <a:r>
              <a:rPr lang="zh-CN" altLang="en-US" dirty="0"/>
              <a:t>接入层请求拦截和缓存。同一个</a:t>
            </a:r>
            <a:r>
              <a:rPr lang="en-US" altLang="zh-CN" dirty="0"/>
              <a:t>id</a:t>
            </a:r>
            <a:r>
              <a:rPr lang="zh-CN" altLang="en-US" dirty="0"/>
              <a:t>限制访问频率，同一个商品</a:t>
            </a:r>
            <a:r>
              <a:rPr lang="en-US" altLang="zh-CN" dirty="0"/>
              <a:t>item</a:t>
            </a:r>
            <a:r>
              <a:rPr lang="zh-CN" altLang="en-US" dirty="0"/>
              <a:t>缓存等，应对刷票软件。可以拦截大部分该层请求。</a:t>
            </a:r>
            <a:endParaRPr lang="en-US" altLang="zh-CN" dirty="0"/>
          </a:p>
          <a:p>
            <a:r>
              <a:rPr lang="en-US" altLang="zh-CN" dirty="0"/>
              <a:t>    c)</a:t>
            </a:r>
            <a:r>
              <a:rPr lang="zh-CN" altLang="en-US" dirty="0"/>
              <a:t>服务层，对数据库写请求进行排队，每次只进行少量请求的执行；对数据库的读请求进行</a:t>
            </a:r>
            <a:r>
              <a:rPr lang="en-US" altLang="zh-CN" dirty="0" err="1"/>
              <a:t>Redis</a:t>
            </a:r>
            <a:r>
              <a:rPr lang="zh-CN" altLang="en-US" dirty="0"/>
              <a:t>缓存。</a:t>
            </a:r>
            <a:endParaRPr lang="en-US" altLang="zh-CN" dirty="0"/>
          </a:p>
          <a:p>
            <a:r>
              <a:rPr lang="en-US" altLang="zh-CN" dirty="0"/>
              <a:t>    d)</a:t>
            </a:r>
            <a:r>
              <a:rPr lang="zh-CN" altLang="en-US" dirty="0"/>
              <a:t>数据库层。保证高可用即可，到达这一层的请求很少了。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622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1295</Words>
  <Application>Microsoft Office PowerPoint</Application>
  <PresentationFormat>全屏显示(4:3)</PresentationFormat>
  <Paragraphs>87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T122726</cp:lastModifiedBy>
  <cp:revision>66</cp:revision>
  <dcterms:created xsi:type="dcterms:W3CDTF">2018-01-22T13:34:53Z</dcterms:created>
  <dcterms:modified xsi:type="dcterms:W3CDTF">2018-07-25T07:01:36Z</dcterms:modified>
</cp:coreProperties>
</file>