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开始，指数增长。</a:t>
            </a:r>
            <a:endParaRPr lang="en-US" altLang="zh-CN" dirty="0" smtClean="0"/>
          </a:p>
          <a:p>
            <a:r>
              <a:rPr lang="zh-CN" altLang="en-US" dirty="0" smtClean="0"/>
              <a:t>拥塞避免：线性增长；发生丢包，进入慢启动。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10.1 TCP</a:t>
            </a:r>
            <a:r>
              <a:rPr lang="zh-CN" altLang="en-US" sz="2000" dirty="0" smtClean="0"/>
              <a:t>状态图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TIME_WAIT</a:t>
            </a:r>
            <a:r>
              <a:rPr lang="zh-CN" altLang="en-US" dirty="0" smtClean="0"/>
              <a:t>状态作用：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用于发送</a:t>
            </a:r>
            <a:r>
              <a:rPr lang="en-US" altLang="zh-CN" dirty="0" err="1" smtClean="0"/>
              <a:t>last_ack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保证对端收到。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使网络中该连接的包失效，防止与新的连接混淆数据。</a:t>
            </a:r>
            <a:endParaRPr lang="en-US" altLang="zh-CN" dirty="0" smtClean="0"/>
          </a:p>
        </p:txBody>
      </p:sp>
      <p:pic>
        <p:nvPicPr>
          <p:cNvPr id="1026" name="Picture 2" descr="TCP状态转换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6632"/>
            <a:ext cx="4464496" cy="63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10.2 </a:t>
            </a:r>
            <a:r>
              <a:rPr lang="en-US" altLang="zh-CN" sz="2000" dirty="0" err="1" smtClean="0"/>
              <a:t>epoll</a:t>
            </a:r>
            <a:r>
              <a:rPr lang="en-US" altLang="zh-CN" sz="2000" dirty="0" smtClean="0"/>
              <a:t> LT&amp;ET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</a:t>
            </a:r>
            <a:r>
              <a:rPr lang="zh-CN" altLang="en-US" dirty="0"/>
              <a:t>和</a:t>
            </a:r>
            <a:r>
              <a:rPr lang="en-US" altLang="zh-CN" dirty="0"/>
              <a:t>ET</a:t>
            </a:r>
            <a:r>
              <a:rPr lang="zh-CN" altLang="en-US" dirty="0"/>
              <a:t>触发模式使用场景：</a:t>
            </a:r>
            <a:endParaRPr lang="en-US" altLang="zh-CN" dirty="0"/>
          </a:p>
          <a:p>
            <a:r>
              <a:rPr lang="en-US" altLang="zh-CN" dirty="0" smtClean="0"/>
              <a:t>LT</a:t>
            </a:r>
            <a:r>
              <a:rPr lang="zh-CN" altLang="en-US" dirty="0" smtClean="0"/>
              <a:t>使用：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读</a:t>
            </a:r>
            <a:r>
              <a:rPr lang="zh-CN" altLang="en-US" dirty="0" smtClean="0"/>
              <a:t>缓冲区有</a:t>
            </a:r>
            <a:r>
              <a:rPr lang="zh-CN" altLang="en-US" dirty="0"/>
              <a:t>数据可读</a:t>
            </a:r>
            <a:r>
              <a:rPr lang="zh-CN" altLang="en-US" dirty="0" smtClean="0"/>
              <a:t>，始终触发</a:t>
            </a:r>
            <a:r>
              <a:rPr lang="en-US" altLang="zh-CN" dirty="0"/>
              <a:t>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写</a:t>
            </a:r>
            <a:r>
              <a:rPr lang="zh-CN" altLang="en-US" dirty="0" smtClean="0"/>
              <a:t>缓冲区有</a:t>
            </a:r>
            <a:r>
              <a:rPr lang="zh-CN" altLang="en-US" dirty="0"/>
              <a:t>空间可写</a:t>
            </a:r>
            <a:r>
              <a:rPr lang="zh-CN" altLang="en-US" dirty="0" smtClean="0"/>
              <a:t>，始终触发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/>
              <a:t>IN</a:t>
            </a:r>
            <a:r>
              <a:rPr lang="zh-CN" altLang="en-US" dirty="0"/>
              <a:t>事件时</a:t>
            </a:r>
            <a:r>
              <a:rPr lang="zh-CN" altLang="en-US" dirty="0" smtClean="0"/>
              <a:t>：读取任意大小的数据。</a:t>
            </a:r>
            <a:endParaRPr lang="en-US" altLang="zh-CN" dirty="0"/>
          </a:p>
          <a:p>
            <a:r>
              <a:rPr lang="en-US" altLang="zh-CN" dirty="0"/>
              <a:t>OUT</a:t>
            </a:r>
            <a:r>
              <a:rPr lang="zh-CN" altLang="en-US" dirty="0"/>
              <a:t>事件时</a:t>
            </a:r>
            <a:r>
              <a:rPr lang="zh-CN" altLang="en-US" dirty="0" smtClean="0"/>
              <a:t>：写任意大小的数据。如果写出完毕，关闭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ET</a:t>
            </a:r>
            <a:r>
              <a:rPr lang="zh-CN" altLang="en-US" dirty="0"/>
              <a:t>触发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读缓冲区从没数据到有数据可读，触发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写缓冲区从满数据到有空间可写，触发</a:t>
            </a:r>
            <a:r>
              <a:rPr lang="en-US" altLang="zh-CN" dirty="0" smtClean="0"/>
              <a:t>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事件时：一直读取数据，直到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事件时：一直写数据，直到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当需要写数据时，直接写数据，直到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。不用等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少了一个关闭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事件的操作。事件操作更少，某些场景更高效。如写出时，在没数据可用的情况下，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直接略过而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需要暂时关闭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事件，不然就一直触发。简单说，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更高效，因为在没数据可写或写出完毕时，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都需要关闭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（不关闭就一直上报）。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 </a:t>
            </a:r>
            <a:r>
              <a:rPr lang="zh-CN" altLang="en-US" sz="2000" dirty="0" smtClean="0"/>
              <a:t>链表翻转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从头开始，左边成为一个新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，每次从右边拿出一个节点放入左侧新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个节点开始，依次遍历并插入到第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个节点后面，最后把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移到最后。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628800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就地翻转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reverse_inplace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while(list)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next = list-&gt;next; //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list-&gt;next =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翻转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 = 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628800"/>
            <a:ext cx="4104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插入翻转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reverse_insert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first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second = first-&gt;next;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</a:t>
            </a:r>
            <a:r>
              <a:rPr lang="en-US" altLang="zh-CN" dirty="0" err="1" smtClean="0"/>
              <a:t>f_n</a:t>
            </a:r>
            <a:r>
              <a:rPr lang="en-US" altLang="zh-CN" dirty="0" smtClean="0"/>
              <a:t> = first-&gt;next;</a:t>
            </a:r>
          </a:p>
          <a:p>
            <a:r>
              <a:rPr lang="en-US" altLang="zh-CN" dirty="0" smtClean="0"/>
              <a:t>        first-&gt;next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 = </a:t>
            </a:r>
            <a:r>
              <a:rPr lang="en-US" altLang="zh-CN" dirty="0" err="1" smtClean="0"/>
              <a:t>f_n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首节点移到最后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first-&gt;next = NULL;</a:t>
            </a:r>
            <a:endParaRPr lang="en-US" altLang="zh-CN" dirty="0"/>
          </a:p>
          <a:p>
            <a:r>
              <a:rPr lang="en-US" altLang="zh-CN" dirty="0" smtClean="0"/>
              <a:t>    second-&gt;next = first;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84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环检测：快慢指针。</a:t>
            </a:r>
            <a:r>
              <a:rPr lang="zh-CN" altLang="en-US" dirty="0" smtClean="0">
                <a:solidFill>
                  <a:srgbClr val="FF0000"/>
                </a:solidFill>
              </a:rPr>
              <a:t>环起点计算，先找到快慢指针重合点，然后从重合点和链表头一起</a:t>
            </a:r>
            <a:r>
              <a:rPr lang="zh-CN" altLang="en-US" smtClean="0">
                <a:solidFill>
                  <a:srgbClr val="FF0000"/>
                </a:solidFill>
              </a:rPr>
              <a:t>走，</a:t>
            </a:r>
            <a:r>
              <a:rPr lang="zh-CN" altLang="en-US">
                <a:solidFill>
                  <a:srgbClr val="FF0000"/>
                </a:solidFill>
              </a:rPr>
              <a:t>第一个</a:t>
            </a:r>
            <a:r>
              <a:rPr lang="zh-CN" altLang="en-US" smtClean="0">
                <a:solidFill>
                  <a:srgbClr val="FF0000"/>
                </a:solidFill>
              </a:rPr>
              <a:t>相同</a:t>
            </a:r>
            <a:r>
              <a:rPr lang="zh-CN" altLang="en-US" dirty="0" smtClean="0">
                <a:solidFill>
                  <a:srgbClr val="FF0000"/>
                </a:solidFill>
              </a:rPr>
              <a:t>点即是环起点。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相交检测：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：两链表相交必定有公共结尾。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将两个链表首尾相连并检查环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087" y="2492896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环检测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slow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fast = list;</a:t>
            </a:r>
          </a:p>
          <a:p>
            <a:r>
              <a:rPr lang="en-US" altLang="zh-CN" dirty="0" smtClean="0"/>
              <a:t>    while(fast-&gt;next)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fast = fast-&gt;next-&gt;next;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slow = slow-&gt;next;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(fast == slow) {</a:t>
            </a:r>
          </a:p>
          <a:p>
            <a:r>
              <a:rPr lang="en-US" altLang="zh-CN" dirty="0" smtClean="0"/>
              <a:t>            return slow;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42495" y="2492896"/>
            <a:ext cx="4017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环起点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list_loop_point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meeting =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(list);</a:t>
            </a:r>
          </a:p>
          <a:p>
            <a:r>
              <a:rPr lang="en-US" altLang="zh-CN" dirty="0" smtClean="0"/>
              <a:t>    if (meeting) {</a:t>
            </a:r>
          </a:p>
          <a:p>
            <a:r>
              <a:rPr lang="en-US" altLang="zh-CN" dirty="0" smtClean="0"/>
              <a:t>        Node</a:t>
            </a:r>
            <a:r>
              <a:rPr lang="en-US" altLang="zh-CN" dirty="0"/>
              <a:t>* </a:t>
            </a:r>
            <a:r>
              <a:rPr lang="en-US" altLang="zh-CN" dirty="0" smtClean="0"/>
              <a:t>start1 </a:t>
            </a:r>
            <a:r>
              <a:rPr lang="en-US" altLang="zh-CN" dirty="0"/>
              <a:t>= list;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Node</a:t>
            </a:r>
            <a:r>
              <a:rPr lang="en-US" altLang="zh-CN" dirty="0"/>
              <a:t>* </a:t>
            </a:r>
            <a:r>
              <a:rPr lang="en-US" altLang="zh-CN" dirty="0" smtClean="0"/>
              <a:t>start2 </a:t>
            </a:r>
            <a:r>
              <a:rPr lang="en-US" altLang="zh-CN" dirty="0"/>
              <a:t>= </a:t>
            </a:r>
            <a:r>
              <a:rPr lang="en-US" altLang="zh-CN" dirty="0" smtClean="0"/>
              <a:t>meeting;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while(start1 != start2) {</a:t>
            </a:r>
          </a:p>
          <a:p>
            <a:r>
              <a:rPr lang="en-US" altLang="zh-CN" dirty="0" smtClean="0"/>
              <a:t>            start1 = start1-&gt;next;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start2 = start2-&gt;next;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  <a:p>
            <a:r>
              <a:rPr lang="en-US" altLang="zh-CN" dirty="0" smtClean="0"/>
              <a:t>        return start1;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7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找出相交点：减去公共结尾，较长的链表往前移动</a:t>
            </a:r>
            <a:r>
              <a:rPr lang="en-US" altLang="zh-CN" dirty="0"/>
              <a:t>|Len1-Len2|</a:t>
            </a:r>
            <a:r>
              <a:rPr lang="zh-CN" altLang="en-US" dirty="0"/>
              <a:t>，然后同步后移，第一个相同点即是相交点。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86056"/>
            <a:ext cx="496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找出相交点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find_list_exchange</a:t>
            </a:r>
            <a:r>
              <a:rPr lang="en-US" altLang="zh-CN" dirty="0" smtClean="0"/>
              <a:t>(Node* list, Node* list2)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 *l1 = list, *l2=list2;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len1 = 0, len2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while(l1-&gt;next)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len1++;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 while(l2-&gt;next)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&gt;next;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len2++;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    if (l1!=l2) return NULL;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diff = abs(len1, len2);</a:t>
            </a:r>
          </a:p>
          <a:p>
            <a:r>
              <a:rPr lang="en-US" altLang="zh-CN" dirty="0" smtClean="0"/>
              <a:t>    l1 = list;</a:t>
            </a:r>
            <a:endParaRPr lang="en-US" altLang="zh-CN" dirty="0"/>
          </a:p>
          <a:p>
            <a:r>
              <a:rPr lang="en-US" altLang="zh-CN" dirty="0" smtClean="0"/>
              <a:t>    l2 = list2;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2080" y="1902301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if (len1 &gt; len2)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while(diff-- &gt; 0)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l1=l1-&gt;next;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(len1 </a:t>
            </a:r>
            <a:r>
              <a:rPr lang="en-US" altLang="zh-CN" dirty="0" smtClean="0"/>
              <a:t>&lt; </a:t>
            </a:r>
            <a:r>
              <a:rPr lang="en-US" altLang="zh-CN" dirty="0"/>
              <a:t>len2) {</a:t>
            </a:r>
          </a:p>
          <a:p>
            <a:r>
              <a:rPr lang="en-US" altLang="zh-CN" dirty="0"/>
              <a:t>        while(diff-- &gt; 0)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</a:t>
            </a:r>
            <a:r>
              <a:rPr lang="en-US" altLang="zh-CN" dirty="0" smtClean="0"/>
              <a:t>next;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while(l1 != l2)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 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l2= l2-&gt;next;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l1;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find_list_exchange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12 </a:t>
            </a:r>
            <a:r>
              <a:rPr lang="zh-CN" altLang="en-US" sz="2000" dirty="0" smtClean="0"/>
              <a:t>设计模式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factory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通过工厂方法生成对应类型的对象。</a:t>
            </a:r>
            <a:endParaRPr lang="en-US" altLang="zh-CN" dirty="0" smtClean="0"/>
          </a:p>
          <a:p>
            <a:r>
              <a:rPr lang="en-US" altLang="zh-CN" dirty="0"/>
              <a:t>facade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俗称的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，对对象进行封装，对原有功能进行整合或隐藏。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ingleton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例模式，一般用于某些全局性的对象。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omposite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个类里面组合其他类的对象，一般是关联对象或整体和部分的关系。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trategy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策略模式，一般用于把逻辑复杂的控制代码抽象出来，提高程序的简单性。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dapter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适</a:t>
            </a:r>
            <a:r>
              <a:rPr lang="zh-CN" altLang="en-US" dirty="0" smtClean="0"/>
              <a:t>配模式，一般用于对现有对象进行修改封装，用于其他地方的调用。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lyweight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对一些对象的公共属性提取出来集中存储，减少大量重复对象的创建。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elegate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将本对象的操作代理到另外的对象。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rototype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以一个对象来创建另外一个对象，降低对象重复创建的代价。</a:t>
            </a:r>
            <a:endParaRPr lang="en-US" altLang="zh-CN" dirty="0" smtClean="0"/>
          </a:p>
          <a:p>
            <a:r>
              <a:rPr lang="en-US" altLang="zh-CN" dirty="0" smtClean="0"/>
              <a:t>builder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通过多个子对象的创建来完成整个对象或过程的创建。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27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允许重复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1124744"/>
            <a:ext cx="3672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允许重复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start</a:t>
            </a:r>
            <a:r>
              <a:rPr lang="en-US" altLang="zh-CN" dirty="0" smtClean="0"/>
              <a:t> </a:t>
            </a:r>
            <a:r>
              <a:rPr lang="en-US" altLang="zh-CN" dirty="0" smtClean="0"/>
              <a:t>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smtClean="0">
                <a:solidFill>
                  <a:srgbClr val="FF0000"/>
                </a:solidFill>
              </a:rPr>
              <a:t>start 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smtClean="0"/>
              <a:t>end </a:t>
            </a:r>
            <a:r>
              <a:rPr lang="en-US" altLang="zh-CN" dirty="0" smtClean="0"/>
              <a:t>= mid;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if (</a:t>
            </a:r>
            <a:r>
              <a:rPr lang="en-US" altLang="zh-CN" dirty="0" err="1" smtClean="0">
                <a:solidFill>
                  <a:srgbClr val="FF0000"/>
                </a:solidFill>
              </a:rPr>
              <a:t>arr</a:t>
            </a:r>
            <a:r>
              <a:rPr lang="en-US" altLang="zh-CN" dirty="0" smtClean="0">
                <a:solidFill>
                  <a:srgbClr val="FF0000"/>
                </a:solidFill>
              </a:rPr>
              <a:t>[end] == key) return end;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13 </a:t>
            </a:r>
            <a:r>
              <a:rPr lang="zh-CN" altLang="en-US" sz="2000" dirty="0" smtClean="0"/>
              <a:t>分布式系统相关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分布式算法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算法：（资源存储，上游服务器均衡）</a:t>
            </a:r>
            <a:endParaRPr lang="en-US" altLang="zh-CN" dirty="0" smtClean="0"/>
          </a:p>
          <a:p>
            <a:r>
              <a:rPr lang="zh-CN" altLang="en-US" dirty="0" smtClean="0"/>
              <a:t>将机器和资源通过相同的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函数映射到相同的值空间，将资源顺序性关联到相应机器，来抵御机器的动态增删。如果机器数量较少，也可以增加一定比例的虚拟节点来提高机器的负载均衡。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共识算法：</a:t>
            </a:r>
            <a:r>
              <a:rPr lang="zh-CN" altLang="en-US" dirty="0" smtClean="0">
                <a:sym typeface="Wingdings" pitchFamily="2" charset="2"/>
              </a:rPr>
              <a:t>（分布式存储，如区块链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问题场景：多个节点同时发起多个请求，保证这些请求都能保存。</a:t>
            </a:r>
            <a:endParaRPr lang="en-US" altLang="zh-CN" dirty="0" smtClean="0"/>
          </a:p>
          <a:p>
            <a:r>
              <a:rPr lang="zh-CN" altLang="en-US" dirty="0" smtClean="0"/>
              <a:t>目标：对多个节点发起的多个请求达成一致性共识排序。</a:t>
            </a:r>
            <a:endParaRPr lang="en-US" altLang="zh-CN" dirty="0" smtClean="0"/>
          </a:p>
          <a:p>
            <a:r>
              <a:rPr lang="zh-CN" altLang="en-US" dirty="0" smtClean="0"/>
              <a:t>分两个阶段：第一个阶段确认提案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是否可用（共识排序）；第二个阶段确认是否被大部分节点成功接受。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http://blog.csdn.net/21aspnet/article/details/50700123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err="1" smtClean="0">
                <a:sym typeface="Wingdings" pitchFamily="2" charset="2"/>
              </a:rPr>
              <a:t>Paxos</a:t>
            </a:r>
            <a:r>
              <a:rPr lang="zh-CN" altLang="en-US" dirty="0" smtClean="0">
                <a:sym typeface="Wingdings" pitchFamily="2" charset="2"/>
              </a:rPr>
              <a:t>简化版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通过周期性投票，每次选出一个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对外进行服务并将信息同步给其他节点。如分布式日志和存储服务。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P2P</a:t>
            </a:r>
            <a:r>
              <a:rPr lang="zh-CN" altLang="en-US" dirty="0" smtClean="0">
                <a:sym typeface="Wingdings" pitchFamily="2" charset="2"/>
              </a:rPr>
              <a:t>下载基本技术）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也</a:t>
            </a:r>
            <a:r>
              <a:rPr lang="zh-CN" altLang="en-US" dirty="0" smtClean="0">
                <a:sym typeface="Wingdings" pitchFamily="2" charset="2"/>
              </a:rPr>
              <a:t>叫</a:t>
            </a:r>
            <a:r>
              <a:rPr lang="en-US" altLang="zh-CN" dirty="0" smtClean="0">
                <a:sym typeface="Wingdings" pitchFamily="2" charset="2"/>
              </a:rPr>
              <a:t>hash tree</a:t>
            </a:r>
            <a:r>
              <a:rPr lang="zh-CN" altLang="en-US" dirty="0" smtClean="0">
                <a:sym typeface="Wingdings" pitchFamily="2" charset="2"/>
              </a:rPr>
              <a:t>，详见区块链相关技术部分。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26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 </a:t>
            </a:r>
            <a:r>
              <a:rPr lang="zh-CN" altLang="en-US" sz="2000" dirty="0" smtClean="0"/>
              <a:t>区块链相关技术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（默克尔树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区块链底层存储技术。首先对每块数据计算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，标记每块数据是否更改；然后对多块数据的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，标记多块数据是否更改。然后重复计算更高层次的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，来标记更多块数据是否被更改。最顶层的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叫做根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，来标记整个文件是否被更改。只有两层的树称为</a:t>
            </a:r>
            <a:r>
              <a:rPr lang="en-US" altLang="zh-CN" dirty="0" smtClean="0"/>
              <a:t>hash list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2050" name="Picture 2" descr="https://images2015.cnblogs.com/blog/834896/201605/834896-20160527163537178-32141209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1" y="1930820"/>
            <a:ext cx="5180277" cy="329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6850" y="2384415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典型地，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下载系统，每次计算下面两个块的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，最后生成整个文件的根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。中间层次的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值保存在可信节点，下载时先下载该可信节点的整个树的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，然后从多个节点下载各分块数据并进行数据验证。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509795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广泛应用于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，区块链，</a:t>
            </a:r>
            <a:r>
              <a:rPr lang="en-US" altLang="zh-CN" dirty="0" err="1" smtClean="0"/>
              <a:t>ipfs</a:t>
            </a:r>
            <a:r>
              <a:rPr lang="zh-CN" altLang="en-US" dirty="0" smtClean="0"/>
              <a:t>分布式文件存储，可信计算，数字签名，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50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14.1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en-US" altLang="zh-CN" dirty="0" err="1" smtClean="0">
                <a:sym typeface="Wingdings" pitchFamily="2" charset="2"/>
              </a:rPr>
              <a:t>git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4098" name="Picture 2" descr="https://images2015.cnblogs.com/blog/834896/201605/834896-20160527165455647-3376969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085835"/>
            <a:ext cx="5760640" cy="53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14.2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zh-CN" altLang="en-US" dirty="0">
                <a:sym typeface="Wingdings" pitchFamily="2" charset="2"/>
              </a:rPr>
              <a:t>比特币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5122" name="Picture 2" descr="https://images2015.cnblogs.com/blog/834896/201605/834896-20160527165613991-3234132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1" y="1412776"/>
            <a:ext cx="8045599" cy="3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6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14.3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默克尔树的以太坊应用：</a:t>
            </a:r>
            <a:endParaRPr lang="en-US" altLang="zh-CN" dirty="0" smtClean="0"/>
          </a:p>
        </p:txBody>
      </p:sp>
      <p:pic>
        <p:nvPicPr>
          <p:cNvPr id="6146" name="Picture 2" descr="https://images2015.cnblogs.com/blog/834896/201605/834896-20160527165745163-17270847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61" y="1484784"/>
            <a:ext cx="8244995" cy="39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434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15 NAT</a:t>
            </a:r>
            <a:r>
              <a:rPr lang="zh-CN" altLang="en-US" sz="2000" dirty="0"/>
              <a:t>打洞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76470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a) </a:t>
            </a:r>
            <a:r>
              <a:rPr lang="zh-CN" altLang="en-US" dirty="0" smtClean="0"/>
              <a:t>全锥型 </a:t>
            </a:r>
            <a:r>
              <a:rPr lang="en-US" altLang="zh-CN" dirty="0" smtClean="0"/>
              <a:t>b) </a:t>
            </a:r>
            <a:r>
              <a:rPr lang="zh-CN" altLang="en-US" dirty="0" smtClean="0"/>
              <a:t>受限锥型 </a:t>
            </a:r>
            <a:r>
              <a:rPr lang="en-US" altLang="zh-CN" dirty="0" smtClean="0"/>
              <a:t>c) </a:t>
            </a:r>
            <a:r>
              <a:rPr lang="zh-CN" altLang="en-US" dirty="0" smtClean="0"/>
              <a:t>端口受限锥型 </a:t>
            </a:r>
            <a:r>
              <a:rPr lang="en-US" altLang="zh-CN" dirty="0" smtClean="0"/>
              <a:t>d) </a:t>
            </a:r>
            <a:r>
              <a:rPr lang="zh-CN" altLang="en-US" dirty="0" smtClean="0"/>
              <a:t>对称型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不能打动成功的情况是端口受限锥型、对称型与对称型相互打洞。如下图：</a:t>
            </a:r>
            <a:endParaRPr lang="en-US" altLang="zh-CN" dirty="0" smtClean="0"/>
          </a:p>
        </p:txBody>
      </p:sp>
      <p:pic>
        <p:nvPicPr>
          <p:cNvPr id="1026" name="Picture 2" descr="http://www.blogjava.net/images/blogjava_net/linli/nat/Symmetric_NAT-Symmetric_N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2" y="3645025"/>
            <a:ext cx="835053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logjava.net/images/blogjava_net/linli/nat/Port_Restricted_Cone-Symmetric_N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" y="1052736"/>
            <a:ext cx="8439980" cy="312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2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16 </a:t>
            </a:r>
            <a:r>
              <a:rPr lang="en-US" altLang="zh-CN" sz="2000" dirty="0" err="1" smtClean="0"/>
              <a:t>golang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gc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76470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1. stop-the-world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遍历变量的指针连接网络并标记分配的内存块。初始全部为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，每层根为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，子节点为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，继续遍历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。最后只剩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。</a:t>
            </a:r>
            <a:r>
              <a:rPr lang="en-US" altLang="zh-CN" dirty="0"/>
              <a:t>w</a:t>
            </a:r>
            <a:r>
              <a:rPr lang="en-US" altLang="zh-CN" dirty="0" smtClean="0"/>
              <a:t>hite</a:t>
            </a:r>
            <a:r>
              <a:rPr lang="zh-CN" altLang="en-US" dirty="0" smtClean="0"/>
              <a:t>即不可达的节点，即可回收。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3. </a:t>
            </a:r>
            <a:r>
              <a:rPr lang="zh-CN" altLang="en-US" dirty="0" smtClean="0"/>
              <a:t>清理，回收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4. start-the-world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三色标记法的好处是，可以将扫描出的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节点慢慢回收，立即恢复业务执行，减少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导致的系统</a:t>
            </a:r>
            <a:r>
              <a:rPr lang="en-US" altLang="zh-CN" dirty="0" smtClean="0"/>
              <a:t>delay</a:t>
            </a:r>
            <a:r>
              <a:rPr lang="zh-CN" altLang="en-US" dirty="0"/>
              <a:t>时间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03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725143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Radix tree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的空间优化版本。把只有一个子节点的节点跟子节点合并存储。合并后的每个节点的子节点个数至少为整棵树的基数个。如左图，节点总数为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，每个节点的子节点个数至少是</a:t>
            </a:r>
            <a:r>
              <a:rPr lang="en-US" altLang="zh-CN" dirty="0" smtClean="0"/>
              <a:t>2, 2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=16&gt;14.</a:t>
            </a:r>
            <a:endParaRPr lang="en-US" altLang="zh-CN" baseline="30000" dirty="0" smtClean="0"/>
          </a:p>
        </p:txBody>
      </p:sp>
      <p:pic>
        <p:nvPicPr>
          <p:cNvPr id="4" name="Picture 2" descr="https://upload.wikimedia.org/wikipedia/commons/thumb/a/ae/Patricia_trie.svg/350px-Patricia_tri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0" y="4439368"/>
            <a:ext cx="3333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 smtClean="0"/>
              <a:t>最大时间复杂度：每次二分不均匀，比如</a:t>
            </a:r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r>
              <a:rPr lang="en-US" altLang="zh-CN" dirty="0" smtClean="0"/>
              <a:t>n-1, 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最优</a:t>
            </a:r>
            <a:r>
              <a:rPr lang="zh-CN" altLang="en-US" dirty="0" smtClean="0"/>
              <a:t>复杂度：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0</a:t>
            </a:r>
            <a:r>
              <a:rPr lang="en-US" altLang="zh-CN" dirty="0" smtClean="0"/>
              <a:t>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170080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。副作用是子序列内部不保证有序。因为数组的关系，适合少量数据。还有最小堆法，额外存储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zh-CN" altLang="en-US" dirty="0"/>
              <a:t>空间</a:t>
            </a:r>
            <a:r>
              <a:rPr lang="zh-CN" altLang="en-US" dirty="0" smtClean="0"/>
              <a:t>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，适合海量数据。</a:t>
            </a:r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种</a:t>
            </a:r>
            <a:r>
              <a:rPr lang="en-US" altLang="zh-CN" dirty="0" smtClean="0"/>
              <a:t>BFPRT</a:t>
            </a:r>
            <a:r>
              <a:rPr lang="zh-CN" altLang="en-US" dirty="0" smtClean="0"/>
              <a:t>算法，依靠精心设计的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选取方法，最坏情况下为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/>
              <a:t>min</a:t>
            </a:r>
            <a:r>
              <a:rPr lang="en-US" altLang="zh-CN" dirty="0" err="1" smtClean="0"/>
              <a:t>_kth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06164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(p == k) return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if (p &gt; k)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p-1, k);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n-p-1, k-p);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i&gt;=0;i--)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=n-1; i&gt;=0;i--)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最大堆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while(2*p&lt;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 = 2*p;// child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&gt;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3562</Words>
  <Application>Microsoft Office PowerPoint</Application>
  <PresentationFormat>全屏显示(4:3)</PresentationFormat>
  <Paragraphs>395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287</cp:revision>
  <dcterms:created xsi:type="dcterms:W3CDTF">2017-11-26T07:43:59Z</dcterms:created>
  <dcterms:modified xsi:type="dcterms:W3CDTF">2018-02-27T01:01:50Z</dcterms:modified>
</cp:coreProperties>
</file>