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9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4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8.Merkle</a:t>
            </a:r>
            <a:r>
              <a:rPr lang="zh-CN" altLang="en-US" sz="2000" dirty="0" smtClean="0"/>
              <a:t>树（</a:t>
            </a:r>
            <a:r>
              <a:rPr lang="en-US" altLang="zh-CN" sz="2000" dirty="0" smtClean="0"/>
              <a:t>hash</a:t>
            </a:r>
            <a:r>
              <a:rPr lang="zh-CN" altLang="en-US" sz="2000" dirty="0" smtClean="0"/>
              <a:t>树）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默克尔树也叫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树，叶节点是数据块的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，内部节点是其孩子节点的加密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。用于数据防篡改，身份验证。应用于数字签名，可信计算，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下载数据校验，区块链身份验证（比特币和以太坊底层技术），</a:t>
            </a:r>
            <a:r>
              <a:rPr lang="en-US" altLang="zh-CN" dirty="0" smtClean="0"/>
              <a:t>IPFS</a:t>
            </a:r>
            <a:r>
              <a:rPr lang="zh-CN" altLang="en-US" dirty="0" smtClean="0"/>
              <a:t>文件系统，数据块</a:t>
            </a:r>
            <a:r>
              <a:rPr lang="en-US" altLang="zh-CN" dirty="0" err="1" smtClean="0"/>
              <a:t>Cassadra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等。</a:t>
            </a:r>
            <a:endParaRPr lang="zh-CN" altLang="en-US" dirty="0"/>
          </a:p>
        </p:txBody>
      </p:sp>
      <p:pic>
        <p:nvPicPr>
          <p:cNvPr id="1026" name="Picture 2" descr="File:Has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68" y="2204864"/>
            <a:ext cx="5804864" cy="36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上下文切换：</a:t>
            </a:r>
            <a:r>
              <a:rPr lang="zh-CN" altLang="en-US" dirty="0" smtClean="0">
                <a:sym typeface="Wingdings" pitchFamily="2" charset="2"/>
              </a:rPr>
              <a:t>（进程和线程切换只能发生在内核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zh-CN" altLang="en-US" dirty="0" smtClean="0">
                <a:sym typeface="Wingdings" pitchFamily="2" charset="2"/>
              </a:rPr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/>
              <a:t>切换页目录以使用新的地址空间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file tables, signal tables, page tables,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 caches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切换内核栈和硬件上下文。 （</a:t>
            </a:r>
            <a:r>
              <a:rPr lang="en-US" altLang="zh-CN" dirty="0" err="1"/>
              <a:t>sp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，</a:t>
            </a:r>
            <a:r>
              <a:rPr lang="en-US" altLang="zh-CN" dirty="0"/>
              <a:t>registers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线程：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</a:t>
            </a:r>
            <a:r>
              <a:rPr lang="zh-CN" altLang="en-US" dirty="0"/>
              <a:t>内核栈和硬件上下文</a:t>
            </a:r>
            <a:r>
              <a:rPr lang="zh-CN" altLang="en-US" dirty="0" smtClean="0"/>
              <a:t>。（</a:t>
            </a:r>
            <a:r>
              <a:rPr lang="en-US" altLang="zh-CN" dirty="0" err="1" smtClean="0"/>
              <a:t>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registers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 smtClean="0"/>
              <a:t>协程：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切换用户栈。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进程是系统资源分配基本单位，线程是系统调度基本单位。</a:t>
            </a:r>
            <a:endParaRPr lang="en-US" altLang="zh-CN" dirty="0"/>
          </a:p>
          <a:p>
            <a:r>
              <a:rPr lang="en-US" altLang="zh-CN" dirty="0" smtClean="0"/>
              <a:t>fork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，拷贝数据尽量少。不包括内存，文件描述符，信号描述符等。</a:t>
            </a:r>
            <a:endParaRPr lang="en-US" altLang="zh-CN" dirty="0" smtClean="0"/>
          </a:p>
          <a:p>
            <a:r>
              <a:rPr lang="en-US" altLang="zh-CN" dirty="0" err="1" smtClean="0"/>
              <a:t>pthread_create</a:t>
            </a:r>
            <a:r>
              <a:rPr lang="zh-CN" altLang="en-US" dirty="0" smtClean="0"/>
              <a:t>：调用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，拷贝数据尽量多。包括内存，文件描述符，信号描述符等。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进程间通信</a:t>
            </a:r>
            <a:r>
              <a:rPr lang="en-US" altLang="zh-CN" dirty="0" smtClean="0"/>
              <a:t>IPC</a:t>
            </a:r>
            <a:r>
              <a:rPr lang="zh-CN" altLang="en-US" dirty="0" smtClean="0"/>
              <a:t>：管道，信号，消息队列，共享内存，信号量，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96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9.1.</a:t>
            </a:r>
            <a:r>
              <a:rPr lang="zh-CN" altLang="en-US" sz="2000" dirty="0" smtClean="0"/>
              <a:t>进程，线程，协程模型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进程状态</a:t>
            </a:r>
            <a:r>
              <a:rPr lang="zh-CN" altLang="en-US" dirty="0"/>
              <a:t>：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TASK_RUNNING, TASKR_UNABLE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WAITTING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TASK_INTERRUPTIBLE,</a:t>
            </a:r>
            <a:r>
              <a:rPr lang="en-US" altLang="zh-CN" dirty="0"/>
              <a:t> </a:t>
            </a:r>
            <a:r>
              <a:rPr lang="en-US" altLang="zh-CN" dirty="0" smtClean="0"/>
              <a:t>TASK_UNINTERRUPTIBLE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STOPPED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TASK_STOPPED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 ZOMBIE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TASK_ZOMBIE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  <p:pic>
        <p:nvPicPr>
          <p:cNvPr id="1026" name="Picture 2" descr="https://images2015.cnblogs.com/blog/772759/201701/772759-20170129121931894-18190229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3898"/>
            <a:ext cx="6120680" cy="455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39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10.TCP</a:t>
            </a:r>
            <a:r>
              <a:rPr lang="zh-CN" altLang="en-US" sz="2000" dirty="0" smtClean="0"/>
              <a:t>拥塞控制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Tahoe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慢启动：窗口从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r>
              <a:rPr lang="zh-CN" altLang="en-US" dirty="0" smtClean="0"/>
              <a:t>，指数增长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拥塞避免</a:t>
            </a:r>
            <a:r>
              <a:rPr lang="zh-CN" altLang="en-US" dirty="0" smtClean="0"/>
              <a:t>：线性增长；发生</a:t>
            </a:r>
            <a:r>
              <a:rPr lang="zh-CN" altLang="en-US" dirty="0" smtClean="0"/>
              <a:t>丢包</a:t>
            </a:r>
            <a:r>
              <a:rPr lang="zh-CN" altLang="en-US" dirty="0" smtClean="0"/>
              <a:t>，进入慢启动。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Reno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（认为发送窗口只有一个包丢失）</a:t>
            </a:r>
            <a:endParaRPr lang="en-US" altLang="zh-CN" dirty="0" smtClean="0"/>
          </a:p>
          <a:p>
            <a:r>
              <a:rPr lang="zh-CN" altLang="en-US" dirty="0"/>
              <a:t>快重传：收到</a:t>
            </a:r>
            <a:r>
              <a:rPr lang="en-US" altLang="zh-CN" dirty="0"/>
              <a:t>3</a:t>
            </a:r>
            <a:r>
              <a:rPr lang="zh-CN" altLang="en-US" dirty="0"/>
              <a:t>次重复</a:t>
            </a:r>
            <a:r>
              <a:rPr lang="en-US" altLang="zh-CN" dirty="0"/>
              <a:t>ACK</a:t>
            </a:r>
            <a:r>
              <a:rPr lang="zh-CN" altLang="en-US" dirty="0"/>
              <a:t>，重传包，不等超时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快恢复：丢包时，窗口减半（因为收到连续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，网络还不算很差）；遇到新包的</a:t>
            </a:r>
            <a:r>
              <a:rPr lang="en-US" altLang="zh-CN" dirty="0" err="1" smtClean="0"/>
              <a:t>ack</a:t>
            </a:r>
            <a:r>
              <a:rPr lang="zh-CN" altLang="en-US" dirty="0" smtClean="0"/>
              <a:t>，结束快恢复，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ssthresh</a:t>
            </a:r>
            <a:r>
              <a:rPr lang="zh-CN" altLang="en-US" dirty="0" smtClean="0"/>
              <a:t>，进入拥塞避免。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New-Reno</a:t>
            </a:r>
            <a:r>
              <a:rPr lang="zh-CN" altLang="en-US" dirty="0"/>
              <a:t>：</a:t>
            </a:r>
            <a:r>
              <a:rPr lang="zh-CN" altLang="en-US" dirty="0" smtClean="0"/>
              <a:t>（处理发送窗口有多个包丢失的情况）</a:t>
            </a:r>
            <a:endParaRPr lang="en-US" altLang="zh-CN" dirty="0" smtClean="0"/>
          </a:p>
          <a:p>
            <a:r>
              <a:rPr lang="zh-CN" altLang="en-US" dirty="0" smtClean="0"/>
              <a:t>新快恢复：退出条件修改</a:t>
            </a:r>
            <a:r>
              <a:rPr lang="zh-CN" altLang="en-US" dirty="0"/>
              <a:t>为“收到当前发送窗口中全部包的</a:t>
            </a:r>
            <a:r>
              <a:rPr lang="en-US" altLang="zh-CN" dirty="0" err="1"/>
              <a:t>ack</a:t>
            </a:r>
            <a:r>
              <a:rPr lang="zh-CN" altLang="en-US" dirty="0" smtClean="0"/>
              <a:t>”，即如果是“部分确认”，不退出快恢复 。</a:t>
            </a:r>
            <a:endParaRPr lang="en-US" altLang="zh-CN" dirty="0" smtClean="0"/>
          </a:p>
          <a:p>
            <a:r>
              <a:rPr lang="zh-CN" altLang="en-US" dirty="0" smtClean="0"/>
              <a:t>避免一个窗口周期多次触发快恢复，导致窗口多次减小。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6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10.1 TCP</a:t>
            </a:r>
            <a:r>
              <a:rPr lang="zh-CN" altLang="en-US" sz="2000" dirty="0" smtClean="0"/>
              <a:t>状态图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TIME_WAIT</a:t>
            </a:r>
            <a:r>
              <a:rPr lang="zh-CN" altLang="en-US" dirty="0" smtClean="0"/>
              <a:t>状态作用：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用于发送</a:t>
            </a:r>
            <a:r>
              <a:rPr lang="en-US" altLang="zh-CN" dirty="0" err="1" smtClean="0"/>
              <a:t>last_ack</a:t>
            </a:r>
            <a:r>
              <a:rPr lang="en-US" altLang="zh-CN" dirty="0" smtClean="0"/>
              <a:t>,</a:t>
            </a:r>
            <a:r>
              <a:rPr lang="zh-CN" altLang="en-US" dirty="0" smtClean="0"/>
              <a:t>保证对端收到。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使网络中该连接的包失效，防止与新的连接混淆数据。</a:t>
            </a:r>
            <a:endParaRPr lang="en-US" altLang="zh-CN" dirty="0" smtClean="0"/>
          </a:p>
        </p:txBody>
      </p:sp>
      <p:pic>
        <p:nvPicPr>
          <p:cNvPr id="1026" name="Picture 2" descr="TCP状态转换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6632"/>
            <a:ext cx="4464496" cy="63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2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10.2 </a:t>
            </a:r>
            <a:r>
              <a:rPr lang="en-US" altLang="zh-CN" sz="2000" dirty="0" err="1" smtClean="0"/>
              <a:t>epoll</a:t>
            </a:r>
            <a:r>
              <a:rPr lang="en-US" altLang="zh-CN" sz="2000" dirty="0" smtClean="0"/>
              <a:t> LT&amp;ET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LT</a:t>
            </a:r>
            <a:r>
              <a:rPr lang="zh-CN" altLang="en-US" dirty="0"/>
              <a:t>和</a:t>
            </a:r>
            <a:r>
              <a:rPr lang="en-US" altLang="zh-CN" dirty="0"/>
              <a:t>ET</a:t>
            </a:r>
            <a:r>
              <a:rPr lang="zh-CN" altLang="en-US" dirty="0"/>
              <a:t>触发模式使用场景：</a:t>
            </a:r>
            <a:endParaRPr lang="en-US" altLang="zh-CN" dirty="0"/>
          </a:p>
          <a:p>
            <a:r>
              <a:rPr lang="en-US" altLang="zh-CN" dirty="0" smtClean="0"/>
              <a:t>LT</a:t>
            </a:r>
            <a:r>
              <a:rPr lang="zh-CN" altLang="en-US" dirty="0" smtClean="0"/>
              <a:t>使用：</a:t>
            </a:r>
            <a:endParaRPr lang="en-US" altLang="zh-CN" dirty="0" smtClean="0"/>
          </a:p>
          <a:p>
            <a:r>
              <a:rPr lang="en-US" altLang="zh-CN" dirty="0"/>
              <a:t>1.</a:t>
            </a:r>
            <a:r>
              <a:rPr lang="zh-CN" altLang="en-US" dirty="0"/>
              <a:t>读</a:t>
            </a:r>
            <a:r>
              <a:rPr lang="zh-CN" altLang="en-US" dirty="0" smtClean="0"/>
              <a:t>缓冲区有</a:t>
            </a:r>
            <a:r>
              <a:rPr lang="zh-CN" altLang="en-US" dirty="0"/>
              <a:t>数据可读</a:t>
            </a:r>
            <a:r>
              <a:rPr lang="zh-CN" altLang="en-US" dirty="0" smtClean="0"/>
              <a:t>，始终触发</a:t>
            </a:r>
            <a:r>
              <a:rPr lang="en-US" altLang="zh-CN" dirty="0"/>
              <a:t>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</a:t>
            </a:r>
            <a:r>
              <a:rPr lang="zh-CN" altLang="en-US" dirty="0" smtClean="0"/>
              <a:t>缓冲区有</a:t>
            </a:r>
            <a:r>
              <a:rPr lang="zh-CN" altLang="en-US" dirty="0"/>
              <a:t>空间可写</a:t>
            </a:r>
            <a:r>
              <a:rPr lang="zh-CN" altLang="en-US" dirty="0" smtClean="0"/>
              <a:t>，始终触发</a:t>
            </a:r>
            <a:r>
              <a:rPr lang="en-US" altLang="zh-CN" dirty="0"/>
              <a:t>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IN</a:t>
            </a:r>
            <a:r>
              <a:rPr lang="zh-CN" altLang="en-US" dirty="0"/>
              <a:t>事件时</a:t>
            </a:r>
            <a:r>
              <a:rPr lang="zh-CN" altLang="en-US" dirty="0" smtClean="0"/>
              <a:t>：读取任意大小的数据。</a:t>
            </a:r>
            <a:endParaRPr lang="en-US" altLang="zh-CN" dirty="0"/>
          </a:p>
          <a:p>
            <a:r>
              <a:rPr lang="en-US" altLang="zh-CN" dirty="0"/>
              <a:t>OUT</a:t>
            </a:r>
            <a:r>
              <a:rPr lang="zh-CN" altLang="en-US" dirty="0"/>
              <a:t>事件时</a:t>
            </a:r>
            <a:r>
              <a:rPr lang="zh-CN" altLang="en-US" dirty="0" smtClean="0"/>
              <a:t>：写任意大小的数据。如果写出完毕，关闭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ET</a:t>
            </a:r>
            <a:r>
              <a:rPr lang="zh-CN" altLang="en-US" dirty="0"/>
              <a:t>触发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读缓冲区从没数据到有数据可读，触发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写缓冲区从满数据到有空间可写，触发</a:t>
            </a:r>
            <a:r>
              <a:rPr lang="en-US" altLang="zh-CN" dirty="0" smtClean="0"/>
              <a:t>OUT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事件时：一直读取数据，直到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OUT</a:t>
            </a:r>
            <a:r>
              <a:rPr lang="zh-CN" altLang="en-US" dirty="0" smtClean="0"/>
              <a:t>事件时：一直写数据，直到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当需要写数据时，直接写数据，直到</a:t>
            </a:r>
            <a:r>
              <a:rPr lang="en-US" altLang="zh-CN" dirty="0" smtClean="0"/>
              <a:t>EAGAIN</a:t>
            </a:r>
            <a:r>
              <a:rPr lang="zh-CN" altLang="en-US" dirty="0" smtClean="0"/>
              <a:t>。不用等</a:t>
            </a:r>
            <a:r>
              <a:rPr lang="en-US" altLang="zh-CN" dirty="0" smtClean="0"/>
              <a:t>OUT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少了一个关闭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事件的操作。事件操作更少，某些场景更高效。如写出时，在没数据可用的情况下，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直接略过而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需要暂时关闭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事件，不然就一直触发。简单说，</a:t>
            </a:r>
            <a:r>
              <a:rPr lang="en-US" altLang="zh-CN" dirty="0" smtClean="0">
                <a:solidFill>
                  <a:srgbClr val="FF0000"/>
                </a:solidFill>
              </a:rPr>
              <a:t>ET</a:t>
            </a:r>
            <a:r>
              <a:rPr lang="zh-CN" altLang="en-US" dirty="0" smtClean="0">
                <a:solidFill>
                  <a:srgbClr val="FF0000"/>
                </a:solidFill>
              </a:rPr>
              <a:t>在写出时比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更高效，因为在没数据可写或写出完毕时，</a:t>
            </a:r>
            <a:r>
              <a:rPr lang="en-US" altLang="zh-CN" dirty="0" smtClean="0">
                <a:solidFill>
                  <a:srgbClr val="FF0000"/>
                </a:solidFill>
              </a:rPr>
              <a:t>LT</a:t>
            </a:r>
            <a:r>
              <a:rPr lang="zh-CN" altLang="en-US" dirty="0" smtClean="0">
                <a:solidFill>
                  <a:srgbClr val="FF0000"/>
                </a:solidFill>
              </a:rPr>
              <a:t>都需要关闭</a:t>
            </a:r>
            <a:r>
              <a:rPr lang="en-US" altLang="zh-CN" dirty="0" smtClean="0">
                <a:solidFill>
                  <a:srgbClr val="FF0000"/>
                </a:solidFill>
              </a:rPr>
              <a:t>OUT</a:t>
            </a:r>
            <a:r>
              <a:rPr lang="zh-CN" altLang="en-US" dirty="0" smtClean="0">
                <a:solidFill>
                  <a:srgbClr val="FF0000"/>
                </a:solidFill>
              </a:rPr>
              <a:t>（不关闭就一直上报）。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0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 </a:t>
            </a:r>
            <a:r>
              <a:rPr lang="zh-CN" altLang="en-US" sz="2000" dirty="0" smtClean="0"/>
              <a:t>链表翻转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从头开始，左边成为一个新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，每次从右边拿出一个节点放入左侧新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个节点开始，依次遍历并插入到第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个节点后面，最后把</a:t>
            </a:r>
            <a:r>
              <a:rPr lang="en-US" altLang="zh-CN" dirty="0" smtClean="0"/>
              <a:t>1</a:t>
            </a:r>
            <a:r>
              <a:rPr lang="zh-CN" altLang="en-US" dirty="0" smtClean="0"/>
              <a:t>移到最后。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628800"/>
            <a:ext cx="36724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就地翻转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reverse_inplace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NULL;</a:t>
            </a:r>
          </a:p>
          <a:p>
            <a:r>
              <a:rPr lang="en-US" altLang="zh-CN" dirty="0" smtClean="0"/>
              <a:t>    while(list)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next = list-&gt;next; //</a:t>
            </a:r>
            <a:r>
              <a:rPr lang="zh-CN" altLang="en-US" dirty="0" smtClean="0"/>
              <a:t>保存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list-&gt;next =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 // </a:t>
            </a:r>
            <a:r>
              <a:rPr lang="zh-CN" altLang="en-US" dirty="0" smtClean="0"/>
              <a:t>翻转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list = next;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1628800"/>
            <a:ext cx="4104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</a:t>
            </a:r>
            <a:r>
              <a:rPr lang="zh-CN" altLang="en-US" dirty="0" smtClean="0"/>
              <a:t>插入翻转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reverse_insert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first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second = first-&gt;next;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) </a:t>
            </a:r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Node*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 = first-&gt;next;</a:t>
            </a:r>
            <a:endParaRPr lang="en-US" altLang="zh-CN" dirty="0" smtClean="0"/>
          </a:p>
          <a:p>
            <a:r>
              <a:rPr lang="en-US" altLang="zh-CN" dirty="0" smtClean="0"/>
              <a:t>        first-&gt;next 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second-&gt;next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-&gt;next = </a:t>
            </a:r>
            <a:r>
              <a:rPr lang="en-US" altLang="zh-CN" dirty="0" err="1" smtClean="0"/>
              <a:t>f_n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curr</a:t>
            </a:r>
            <a:r>
              <a:rPr lang="en-US" altLang="zh-CN" dirty="0" smtClean="0"/>
              <a:t> = second-&gt;next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// </a:t>
            </a:r>
            <a:r>
              <a:rPr lang="zh-CN" altLang="en-US" dirty="0" smtClean="0"/>
              <a:t>首节点移到最后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first-&gt;next = NULL;</a:t>
            </a:r>
            <a:endParaRPr lang="en-US" altLang="zh-CN" dirty="0"/>
          </a:p>
          <a:p>
            <a:r>
              <a:rPr lang="en-US" altLang="zh-CN" dirty="0" smtClean="0"/>
              <a:t>    second-&gt;next = first;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84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思路：</a:t>
            </a:r>
            <a:endParaRPr lang="en-US" altLang="zh-CN" dirty="0" smtClean="0"/>
          </a:p>
          <a:p>
            <a:r>
              <a:rPr lang="zh-CN" altLang="en-US" dirty="0" smtClean="0"/>
              <a:t>环检测：快慢指针。</a:t>
            </a:r>
            <a:r>
              <a:rPr lang="zh-CN" altLang="en-US" dirty="0" smtClean="0">
                <a:solidFill>
                  <a:srgbClr val="FF0000"/>
                </a:solidFill>
              </a:rPr>
              <a:t>环起点计算，先找到快慢指针重合点，然后从重合点和链表头一起</a:t>
            </a:r>
            <a:r>
              <a:rPr lang="zh-CN" altLang="en-US" smtClean="0">
                <a:solidFill>
                  <a:srgbClr val="FF0000"/>
                </a:solidFill>
              </a:rPr>
              <a:t>走，</a:t>
            </a:r>
            <a:r>
              <a:rPr lang="zh-CN" altLang="en-US">
                <a:solidFill>
                  <a:srgbClr val="FF0000"/>
                </a:solidFill>
              </a:rPr>
              <a:t>第一个</a:t>
            </a:r>
            <a:r>
              <a:rPr lang="zh-CN" altLang="en-US" smtClean="0">
                <a:solidFill>
                  <a:srgbClr val="FF0000"/>
                </a:solidFill>
              </a:rPr>
              <a:t>相同</a:t>
            </a:r>
            <a:r>
              <a:rPr lang="zh-CN" altLang="en-US" dirty="0" smtClean="0">
                <a:solidFill>
                  <a:srgbClr val="FF0000"/>
                </a:solidFill>
              </a:rPr>
              <a:t>点即是环起点。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相交检测：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：两链表相交必定有公共结尾。</a:t>
            </a:r>
            <a:endParaRPr lang="en-US" altLang="zh-CN" dirty="0" smtClean="0"/>
          </a:p>
          <a:p>
            <a:r>
              <a:rPr lang="zh-CN" altLang="en-US" dirty="0" smtClean="0"/>
              <a:t>思路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将两个链表首尾相连并检查环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087" y="2492896"/>
            <a:ext cx="3672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环检测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Node* slow = list;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fast = list;</a:t>
            </a:r>
          </a:p>
          <a:p>
            <a:r>
              <a:rPr lang="en-US" altLang="zh-CN" dirty="0" smtClean="0"/>
              <a:t>    while(fast-&gt;next)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fast = fast-&gt;next-&gt;next;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slow = slow-&gt;next;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(fast == slow) {</a:t>
            </a:r>
          </a:p>
          <a:p>
            <a:r>
              <a:rPr lang="en-US" altLang="zh-CN" dirty="0" smtClean="0"/>
              <a:t>            return slow;</a:t>
            </a:r>
            <a:endParaRPr lang="en-US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442495" y="2492896"/>
            <a:ext cx="4017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环起点</a:t>
            </a:r>
            <a:endParaRPr lang="en-US" altLang="zh-CN" dirty="0" smtClean="0"/>
          </a:p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list_loop_point</a:t>
            </a:r>
            <a:r>
              <a:rPr lang="en-US" altLang="zh-CN" dirty="0" smtClean="0"/>
              <a:t>(Node* list)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Node* meeting = </a:t>
            </a:r>
            <a:r>
              <a:rPr lang="en-US" altLang="zh-CN" dirty="0" err="1" smtClean="0"/>
              <a:t>list_loop_check</a:t>
            </a:r>
            <a:r>
              <a:rPr lang="en-US" altLang="zh-CN" dirty="0" smtClean="0"/>
              <a:t>(list);</a:t>
            </a:r>
          </a:p>
          <a:p>
            <a:r>
              <a:rPr lang="en-US" altLang="zh-CN" dirty="0" smtClean="0"/>
              <a:t>    if (meeting) {</a:t>
            </a:r>
          </a:p>
          <a:p>
            <a:r>
              <a:rPr lang="en-US" altLang="zh-CN" dirty="0" smtClean="0"/>
              <a:t>        Node</a:t>
            </a:r>
            <a:r>
              <a:rPr lang="en-US" altLang="zh-CN" dirty="0"/>
              <a:t>* </a:t>
            </a:r>
            <a:r>
              <a:rPr lang="en-US" altLang="zh-CN" dirty="0" smtClean="0"/>
              <a:t>start1 </a:t>
            </a:r>
            <a:r>
              <a:rPr lang="en-US" altLang="zh-CN" dirty="0"/>
              <a:t>= list;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    Node</a:t>
            </a:r>
            <a:r>
              <a:rPr lang="en-US" altLang="zh-CN" dirty="0"/>
              <a:t>* </a:t>
            </a:r>
            <a:r>
              <a:rPr lang="en-US" altLang="zh-CN" dirty="0" smtClean="0"/>
              <a:t>start2 </a:t>
            </a:r>
            <a:r>
              <a:rPr lang="en-US" altLang="zh-CN" dirty="0"/>
              <a:t>= </a:t>
            </a:r>
            <a:r>
              <a:rPr lang="en-US" altLang="zh-CN" dirty="0" smtClean="0"/>
              <a:t>meeting;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while(start1 != start2) {</a:t>
            </a:r>
          </a:p>
          <a:p>
            <a:r>
              <a:rPr lang="en-US" altLang="zh-CN" dirty="0" smtClean="0"/>
              <a:t>            start1 = start1-&gt;next;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start2 = start2-&gt;next;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  <a:p>
            <a:r>
              <a:rPr lang="en-US" altLang="zh-CN" dirty="0" smtClean="0"/>
              <a:t>        return start1;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NULL;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72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11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1 </a:t>
            </a:r>
            <a:r>
              <a:rPr lang="zh-CN" altLang="en-US" sz="2000" dirty="0" smtClean="0"/>
              <a:t>链表环检测及相交检测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找出相交点：减去公共结尾，较长的链表往前移动</a:t>
            </a:r>
            <a:r>
              <a:rPr lang="en-US" altLang="zh-CN" dirty="0"/>
              <a:t>|Len1-Len2|</a:t>
            </a:r>
            <a:r>
              <a:rPr lang="zh-CN" altLang="en-US" dirty="0"/>
              <a:t>，然后同步后移，第一个相同点即是相交点。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386056"/>
            <a:ext cx="4968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 smtClean="0"/>
              <a:t>找出相交点</a:t>
            </a:r>
            <a:endParaRPr lang="en-US" altLang="zh-CN" dirty="0" smtClean="0"/>
          </a:p>
          <a:p>
            <a:r>
              <a:rPr lang="en-US" altLang="zh-CN" dirty="0" smtClean="0"/>
              <a:t>Node* </a:t>
            </a:r>
            <a:r>
              <a:rPr lang="en-US" altLang="zh-CN" dirty="0" err="1" smtClean="0"/>
              <a:t>find_list_exchange</a:t>
            </a:r>
            <a:r>
              <a:rPr lang="en-US" altLang="zh-CN" dirty="0" smtClean="0"/>
              <a:t>(Node* list, Node* list2)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Node *l1 = list, *l2=list2;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len1 = 0, len2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while(l1-&gt;next)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len1++;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 smtClean="0"/>
              <a:t>    while(l2-&gt;next)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&gt;next;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len2++;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 smtClean="0"/>
              <a:t>    if (l1!=l2) return NULL;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diff = abs(len1, len2);</a:t>
            </a:r>
          </a:p>
          <a:p>
            <a:r>
              <a:rPr lang="en-US" altLang="zh-CN" dirty="0" smtClean="0"/>
              <a:t>    l1 = list;</a:t>
            </a:r>
            <a:endParaRPr lang="en-US" altLang="zh-CN" dirty="0"/>
          </a:p>
          <a:p>
            <a:r>
              <a:rPr lang="en-US" altLang="zh-CN" dirty="0" smtClean="0"/>
              <a:t>    l2 = list2;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92080" y="1902301"/>
            <a:ext cx="3312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if (len1 &gt; len2)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while(diff-- &gt; 0)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l1=l1-&gt;next;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 smtClean="0"/>
              <a:t>    if </a:t>
            </a:r>
            <a:r>
              <a:rPr lang="en-US" altLang="zh-CN" dirty="0"/>
              <a:t>(len1 </a:t>
            </a:r>
            <a:r>
              <a:rPr lang="en-US" altLang="zh-CN" dirty="0" smtClean="0"/>
              <a:t>&lt; </a:t>
            </a:r>
            <a:r>
              <a:rPr lang="en-US" altLang="zh-CN" dirty="0"/>
              <a:t>len2) {</a:t>
            </a:r>
          </a:p>
          <a:p>
            <a:r>
              <a:rPr lang="en-US" altLang="zh-CN" dirty="0"/>
              <a:t>        while(diff-- &gt; 0)</a:t>
            </a:r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l2=l2-</a:t>
            </a:r>
            <a:r>
              <a:rPr lang="en-US" altLang="zh-CN" dirty="0"/>
              <a:t>&gt;</a:t>
            </a:r>
            <a:r>
              <a:rPr lang="en-US" altLang="zh-CN" dirty="0" smtClean="0"/>
              <a:t>next;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 smtClean="0"/>
          </a:p>
          <a:p>
            <a:r>
              <a:rPr lang="en-US" altLang="zh-CN" dirty="0" smtClean="0"/>
              <a:t>    while(l1 != l2)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l1= l1-&gt;next;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l2= l2-&gt;next;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return l1;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find_list_exchange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37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12 </a:t>
            </a:r>
            <a:r>
              <a:rPr lang="zh-CN" altLang="en-US" sz="2000" dirty="0" smtClean="0"/>
              <a:t>设计模式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factory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通过工厂方法生成对应类型的对象。</a:t>
            </a:r>
            <a:endParaRPr lang="en-US" altLang="zh-CN" dirty="0" smtClean="0"/>
          </a:p>
          <a:p>
            <a:r>
              <a:rPr lang="en-US" altLang="zh-CN" dirty="0"/>
              <a:t>facade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俗称的</a:t>
            </a:r>
            <a:r>
              <a:rPr lang="en-US" altLang="zh-CN" dirty="0" smtClean="0"/>
              <a:t>wrapper</a:t>
            </a:r>
            <a:r>
              <a:rPr lang="zh-CN" altLang="en-US" dirty="0" smtClean="0"/>
              <a:t>，对对象进行封装，对原有功能进行整合或隐藏。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ingleton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例模式，一般用于某些全局性的对象。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omposite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个类里面组合其他类的对象，一般是关联对象或整体和部分的关系。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trategy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策略模式，一般用于把逻辑复杂的控制代码抽象出来，提高程序的简单性。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dapter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配模式，一般用于对现有对象进行修改封装，用于其他地方的调用。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lyweight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对一些对象的公共属性提取出来集中存储，减少大量重复对象的创建。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elegate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将本对象的操作代理到另外的对象。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rototype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以一个对象来创建另外一个对象，降低对象重复创建的代价。</a:t>
            </a:r>
            <a:endParaRPr lang="en-US" altLang="zh-CN" dirty="0" smtClean="0"/>
          </a:p>
          <a:p>
            <a:r>
              <a:rPr lang="en-US" altLang="zh-CN" dirty="0" smtClean="0"/>
              <a:t>builder</a:t>
            </a:r>
            <a:r>
              <a:rPr lang="zh-CN" altLang="en-US" dirty="0" smtClean="0"/>
              <a:t>模式：</a:t>
            </a:r>
            <a:endParaRPr lang="en-US" altLang="zh-CN" dirty="0" smtClean="0"/>
          </a:p>
          <a:p>
            <a:r>
              <a:rPr lang="zh-CN" altLang="en-US" dirty="0" smtClean="0"/>
              <a:t>通过多个子对象的创建来完成整个对象或过程的创建。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27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二分查找法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 = 0;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 = n-1;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while(start &lt;= end)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[mid] &lt; key)</a:t>
            </a:r>
          </a:p>
          <a:p>
            <a:r>
              <a:rPr lang="en-US" altLang="zh-CN" dirty="0"/>
              <a:t>            start = mid + 1;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else if (</a:t>
            </a:r>
            <a:r>
              <a:rPr lang="en-US" altLang="zh-CN" dirty="0" err="1"/>
              <a:t>arr</a:t>
            </a:r>
            <a:r>
              <a:rPr lang="en-US" altLang="zh-CN" dirty="0"/>
              <a:t>[mid] &gt; key) </a:t>
            </a:r>
          </a:p>
          <a:p>
            <a:r>
              <a:rPr lang="en-US" altLang="zh-CN" dirty="0"/>
              <a:t>            end = mid - 1;</a:t>
            </a:r>
          </a:p>
          <a:p>
            <a:r>
              <a:rPr lang="en-US" altLang="zh-CN" dirty="0" smtClean="0"/>
              <a:t>        else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return mid;// end = mid;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-1;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1960" y="1124744"/>
            <a:ext cx="46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递归：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start,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end,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mid = (end - start)/2 + start;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== key)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mid;//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mid, key);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(start &gt;= end)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-1;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&gt;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start, mid - 1, key);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[mid] &lt; key)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en-US" altLang="zh-CN" dirty="0" err="1" smtClean="0"/>
              <a:t>bin_search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/>
              <a:t>, </a:t>
            </a:r>
            <a:r>
              <a:rPr lang="en-US" altLang="zh-CN" dirty="0" smtClean="0"/>
              <a:t>mid + </a:t>
            </a:r>
            <a:r>
              <a:rPr lang="en-US" altLang="zh-CN" dirty="0"/>
              <a:t>1</a:t>
            </a:r>
            <a:r>
              <a:rPr lang="en-US" altLang="zh-CN" dirty="0" smtClean="0"/>
              <a:t>, end, </a:t>
            </a:r>
            <a:r>
              <a:rPr lang="en-US" altLang="zh-CN" dirty="0"/>
              <a:t>key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2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13 </a:t>
            </a:r>
            <a:r>
              <a:rPr lang="zh-CN" altLang="en-US" sz="2000" dirty="0" smtClean="0"/>
              <a:t>分布式系统相关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分布式算法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算法：（资源存储，上游服务器均衡）</a:t>
            </a:r>
            <a:endParaRPr lang="en-US" altLang="zh-CN" dirty="0" smtClean="0"/>
          </a:p>
          <a:p>
            <a:r>
              <a:rPr lang="zh-CN" altLang="en-US" dirty="0" smtClean="0"/>
              <a:t>将机器和资源通过相同的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函数映射到相同的值空间，将资源顺序性关联到相应机器，来抵御机器的动态增删。如果机器数量较少，也可以增加一定比例的虚拟节点来提高机器的负载均衡。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共识算法：</a:t>
            </a:r>
            <a:r>
              <a:rPr lang="zh-CN" altLang="en-US" dirty="0" smtClean="0">
                <a:sym typeface="Wingdings" pitchFamily="2" charset="2"/>
              </a:rPr>
              <a:t>（分布式存储，如区块链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Paxos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问题场景：多个节点同时发起多个请求，保证这些请求都能保存。</a:t>
            </a:r>
            <a:endParaRPr lang="en-US" altLang="zh-CN" dirty="0" smtClean="0"/>
          </a:p>
          <a:p>
            <a:r>
              <a:rPr lang="zh-CN" altLang="en-US" dirty="0" smtClean="0"/>
              <a:t>目标：对多个节点发起的多个请求达成一致性共识排序。</a:t>
            </a:r>
            <a:endParaRPr lang="en-US" altLang="zh-CN" dirty="0" smtClean="0"/>
          </a:p>
          <a:p>
            <a:r>
              <a:rPr lang="zh-CN" altLang="en-US" dirty="0" smtClean="0"/>
              <a:t>分两个阶段：第一个阶段确认提案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是否可用（共识排序）；第二个阶段确认是否被大部分节点成功接受。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http://blog.csdn.net/21aspnet/article/details/50700123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Raft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err="1" smtClean="0">
                <a:sym typeface="Wingdings" pitchFamily="2" charset="2"/>
              </a:rPr>
              <a:t>Paxos</a:t>
            </a:r>
            <a:r>
              <a:rPr lang="zh-CN" altLang="en-US" dirty="0" smtClean="0">
                <a:sym typeface="Wingdings" pitchFamily="2" charset="2"/>
              </a:rPr>
              <a:t>简化版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通过周期性投票，每次选出一个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对外进行服务并将信息同步给其他节点。如分布式日志和存储服务。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zh-CN" altLang="en-US" dirty="0" smtClean="0">
                <a:sym typeface="Wingdings" pitchFamily="2" charset="2"/>
              </a:rPr>
              <a:t>（</a:t>
            </a:r>
            <a:r>
              <a:rPr lang="en-US" altLang="zh-CN" dirty="0" smtClean="0">
                <a:sym typeface="Wingdings" pitchFamily="2" charset="2"/>
              </a:rPr>
              <a:t>P2P</a:t>
            </a:r>
            <a:r>
              <a:rPr lang="zh-CN" altLang="en-US" dirty="0" smtClean="0">
                <a:sym typeface="Wingdings" pitchFamily="2" charset="2"/>
              </a:rPr>
              <a:t>下载基本技术）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也</a:t>
            </a:r>
            <a:r>
              <a:rPr lang="zh-CN" altLang="en-US" dirty="0" smtClean="0">
                <a:sym typeface="Wingdings" pitchFamily="2" charset="2"/>
              </a:rPr>
              <a:t>叫</a:t>
            </a:r>
            <a:r>
              <a:rPr lang="en-US" altLang="zh-CN" dirty="0" smtClean="0">
                <a:sym typeface="Wingdings" pitchFamily="2" charset="2"/>
              </a:rPr>
              <a:t>hash tree</a:t>
            </a:r>
            <a:r>
              <a:rPr lang="zh-CN" altLang="en-US" dirty="0" smtClean="0">
                <a:sym typeface="Wingdings" pitchFamily="2" charset="2"/>
              </a:rPr>
              <a:t>，详见区块链相关技术部分。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6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 </a:t>
            </a:r>
            <a:r>
              <a:rPr lang="zh-CN" altLang="en-US" sz="2000" dirty="0" smtClean="0"/>
              <a:t>区块链相关技术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：</a:t>
            </a:r>
            <a:r>
              <a:rPr lang="zh-CN" altLang="en-US" dirty="0" smtClean="0">
                <a:sym typeface="Wingdings" pitchFamily="2" charset="2"/>
              </a:rPr>
              <a:t>（默克尔树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区块链底层存储技术。首先对每块数据计算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，标记每块数据是否更改；然后对多块数据的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，标记多块数据是否更改。然后重复计算更高层次的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，来标记更多块数据是否被更改。最顶层的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叫做根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，来标记整个文件是否被更改。只有两层的树称为</a:t>
            </a:r>
            <a:r>
              <a:rPr lang="en-US" altLang="zh-CN" dirty="0" smtClean="0"/>
              <a:t>hash list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2050" name="Picture 2" descr="https://images2015.cnblogs.com/blog/834896/201605/834896-20160527163537178-32141209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1" y="1930820"/>
            <a:ext cx="5180277" cy="32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6850" y="2384415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典型地，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下载系统，每次计算下面两个块的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，最后生成整个文件的根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。中间层次的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值保存在可信节点，下载时先下载该可信节点的整个树的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，然后从多个节点下载各分块数据并进行数据验证。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09795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Merkle</a:t>
            </a:r>
            <a:r>
              <a:rPr lang="en-US" altLang="zh-CN" dirty="0" smtClean="0"/>
              <a:t> tree</a:t>
            </a:r>
            <a:r>
              <a:rPr lang="zh-CN" altLang="en-US" dirty="0" smtClean="0"/>
              <a:t>广泛应用于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，区块链，</a:t>
            </a:r>
            <a:r>
              <a:rPr lang="en-US" altLang="zh-CN" dirty="0" err="1" smtClean="0"/>
              <a:t>ipfs</a:t>
            </a:r>
            <a:r>
              <a:rPr lang="zh-CN" altLang="en-US" dirty="0" smtClean="0"/>
              <a:t>分布式文件存储，可信计算，数字签名，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下载等。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5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14.1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en-US" altLang="zh-CN" dirty="0" err="1" smtClean="0">
                <a:sym typeface="Wingdings" pitchFamily="2" charset="2"/>
              </a:rPr>
              <a:t>git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4098" name="Picture 2" descr="https://images2015.cnblogs.com/blog/834896/201605/834896-20160527165455647-3376969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85835"/>
            <a:ext cx="5760640" cy="535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1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14.2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</a:t>
            </a:r>
            <a:r>
              <a:rPr lang="zh-CN" altLang="en-US" dirty="0">
                <a:sym typeface="Wingdings" pitchFamily="2" charset="2"/>
              </a:rPr>
              <a:t>比特币</a:t>
            </a:r>
            <a:r>
              <a:rPr lang="zh-CN" altLang="en-US" dirty="0" smtClean="0">
                <a:sym typeface="Wingdings" pitchFamily="2" charset="2"/>
              </a:rPr>
              <a:t>应用：</a:t>
            </a:r>
            <a:endParaRPr lang="en-US" altLang="zh-CN" dirty="0" smtClean="0"/>
          </a:p>
        </p:txBody>
      </p:sp>
      <p:pic>
        <p:nvPicPr>
          <p:cNvPr id="5122" name="Picture 2" descr="https://images2015.cnblogs.com/blog/834896/201605/834896-20160527165613991-32341326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1" y="1412776"/>
            <a:ext cx="8045599" cy="37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14.3 </a:t>
            </a:r>
            <a:r>
              <a:rPr lang="zh-CN" altLang="en-US" sz="2000" dirty="0" smtClean="0"/>
              <a:t>区块链相关技术</a:t>
            </a:r>
            <a:r>
              <a:rPr lang="en-US" altLang="zh-CN" sz="2000" dirty="0" smtClean="0"/>
              <a:t>(continued)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itchFamily="2" charset="2"/>
              </a:rPr>
              <a:t>默克尔树的以太坊应用：</a:t>
            </a:r>
            <a:endParaRPr lang="en-US" altLang="zh-CN" dirty="0" smtClean="0"/>
          </a:p>
        </p:txBody>
      </p:sp>
      <p:pic>
        <p:nvPicPr>
          <p:cNvPr id="6146" name="Picture 2" descr="https://images2015.cnblogs.com/blog/834896/201605/834896-20160527165745163-17270847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61" y="1484784"/>
            <a:ext cx="8244995" cy="392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7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7544" y="332656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15 </a:t>
            </a:r>
            <a:r>
              <a:rPr lang="zh-CN" altLang="en-US" sz="2000" dirty="0" smtClean="0"/>
              <a:t>其他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764704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1.NAT</a:t>
            </a:r>
            <a:r>
              <a:rPr lang="zh-CN" altLang="en-US" dirty="0" smtClean="0"/>
              <a:t>打洞</a:t>
            </a:r>
            <a:endParaRPr lang="en-US" altLang="zh-CN" dirty="0" smtClean="0"/>
          </a:p>
          <a:p>
            <a:r>
              <a:rPr lang="en-US" altLang="zh-CN" dirty="0" smtClean="0"/>
              <a:t>    a) </a:t>
            </a:r>
            <a:r>
              <a:rPr lang="zh-CN" altLang="en-US" dirty="0" smtClean="0"/>
              <a:t>全锥型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b) </a:t>
            </a:r>
            <a:r>
              <a:rPr lang="zh-CN" altLang="en-US" dirty="0" smtClean="0"/>
              <a:t>受限锥型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c) </a:t>
            </a:r>
            <a:r>
              <a:rPr lang="zh-CN" altLang="en-US" dirty="0" smtClean="0"/>
              <a:t>端口受限锥型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d) </a:t>
            </a:r>
            <a:r>
              <a:rPr lang="zh-CN" altLang="en-US" dirty="0" smtClean="0"/>
              <a:t>对称型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不能打动成功的情况是端口受限锥型、对称型与对称型相互打洞。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2.go </a:t>
            </a:r>
            <a:r>
              <a:rPr lang="en-US" altLang="zh-CN" dirty="0" err="1" smtClean="0"/>
              <a:t>gc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1. stop-the-world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2. </a:t>
            </a:r>
            <a:r>
              <a:rPr lang="zh-CN" altLang="en-US" dirty="0" smtClean="0"/>
              <a:t>遍历变量的指针连接网络并标记分配的内存块。初始全部为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，每层根为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，子节点为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，继续遍历</a:t>
            </a:r>
            <a:r>
              <a:rPr lang="en-US" altLang="zh-CN" dirty="0" smtClean="0"/>
              <a:t>grey</a:t>
            </a:r>
            <a:r>
              <a:rPr lang="zh-CN" altLang="en-US" dirty="0" smtClean="0"/>
              <a:t>。最后只剩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。</a:t>
            </a:r>
            <a:r>
              <a:rPr lang="en-US" altLang="zh-CN" dirty="0"/>
              <a:t>w</a:t>
            </a:r>
            <a:r>
              <a:rPr lang="en-US" altLang="zh-CN" dirty="0" smtClean="0"/>
              <a:t>hite</a:t>
            </a:r>
            <a:r>
              <a:rPr lang="zh-CN" altLang="en-US" dirty="0" smtClean="0"/>
              <a:t>即不可达的节点，即可回收。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3. </a:t>
            </a:r>
            <a:r>
              <a:rPr lang="zh-CN" altLang="en-US" dirty="0" smtClean="0"/>
              <a:t>清理，回收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4. start-the-world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三色标记法的好处是，可以将扫描出的</a:t>
            </a:r>
            <a:r>
              <a:rPr lang="en-US" altLang="zh-CN" dirty="0" smtClean="0"/>
              <a:t>white</a:t>
            </a:r>
            <a:r>
              <a:rPr lang="zh-CN" altLang="en-US" dirty="0" smtClean="0"/>
              <a:t>节点慢慢回收，立即恢复业务执行，减少</a:t>
            </a:r>
            <a:r>
              <a:rPr lang="en-US" altLang="zh-CN" dirty="0" err="1" smtClean="0"/>
              <a:t>gc</a:t>
            </a:r>
            <a:r>
              <a:rPr lang="zh-CN" altLang="en-US" dirty="0" smtClean="0"/>
              <a:t>导致的系统</a:t>
            </a:r>
            <a:r>
              <a:rPr lang="en-US" altLang="zh-CN" dirty="0" smtClean="0"/>
              <a:t>delay</a:t>
            </a:r>
            <a:r>
              <a:rPr lang="zh-CN" altLang="en-US" dirty="0"/>
              <a:t>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反向代理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好处：防止对内部服务器的攻击，安全验证，缓解单台压力，缓存并提高并发性能。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2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字典树</a:t>
            </a:r>
            <a:r>
              <a:rPr lang="en-US" altLang="zh-CN" sz="2000" dirty="0" err="1" smtClean="0"/>
              <a:t>Trie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的变种，以空间换时间。查询和插入复杂度为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(key))</a:t>
            </a:r>
            <a:r>
              <a:rPr lang="zh-CN" altLang="en-US" dirty="0" smtClean="0"/>
              <a:t>。主要用于大数据量的字符串统计和排序，比如电商关键词推荐系统。</a:t>
            </a:r>
            <a:endParaRPr lang="zh-CN" altLang="en-US" dirty="0"/>
          </a:p>
        </p:txBody>
      </p:sp>
      <p:pic>
        <p:nvPicPr>
          <p:cNvPr id="1026" name="Picture 2" descr="https://gss2.bdstatic.com/9fo3dSag_xI4khGkpoWK1HF6hhy/baike/w%3D268/sign=3b8ccc85354e251fe2f7e3fe9f87c9c2/dcc451da81cb39dbcc4509e9d5160924aa183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23812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1840" y="1844824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结构体：</a:t>
            </a:r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最大数组长度，比如英文字母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，中文常用字是</a:t>
            </a:r>
            <a:r>
              <a:rPr lang="en-US" altLang="zh-CN" dirty="0" smtClean="0"/>
              <a:t>3500</a:t>
            </a:r>
            <a:endParaRPr lang="en-US" altLang="zh-CN" dirty="0"/>
          </a:p>
          <a:p>
            <a:r>
              <a:rPr lang="en-US" altLang="zh-CN" dirty="0" smtClean="0"/>
              <a:t>#define MAX_LEN 26</a:t>
            </a:r>
          </a:p>
          <a:p>
            <a:r>
              <a:rPr lang="en-US" altLang="zh-CN" dirty="0" err="1"/>
              <a:t>t</a:t>
            </a:r>
            <a:r>
              <a:rPr lang="en-US" altLang="zh-CN" dirty="0" err="1" smtClean="0"/>
              <a:t>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count;  // </a:t>
            </a:r>
            <a:r>
              <a:rPr lang="zh-CN" altLang="en-US" dirty="0" smtClean="0"/>
              <a:t>统计匹配次数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leaf;  // </a:t>
            </a:r>
            <a:r>
              <a:rPr lang="zh-CN" altLang="en-US" dirty="0" smtClean="0"/>
              <a:t>是否构成单词，即叶节点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TrieNode</a:t>
            </a:r>
            <a:r>
              <a:rPr lang="en-US" altLang="zh-CN" dirty="0" smtClean="0"/>
              <a:t>* keys[MAX_LEN]; // </a:t>
            </a:r>
            <a:r>
              <a:rPr lang="zh-CN" altLang="en-US" dirty="0" smtClean="0"/>
              <a:t>下一层节点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r>
              <a:rPr lang="en-US" altLang="zh-CN" dirty="0"/>
              <a:t> </a:t>
            </a:r>
            <a:r>
              <a:rPr lang="en-US" altLang="zh-CN" dirty="0" err="1"/>
              <a:t>TrieNode</a:t>
            </a:r>
            <a:r>
              <a:rPr lang="en-US" altLang="zh-CN" dirty="0"/>
              <a:t> </a:t>
            </a:r>
            <a:r>
              <a:rPr lang="en-US" altLang="zh-CN" dirty="0" smtClean="0"/>
              <a:t>, *</a:t>
            </a:r>
            <a:r>
              <a:rPr lang="en-US" altLang="zh-CN" dirty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4725143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Radix tree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的空间优化版本。把只有一个子节点的节点跟子节点合并存储。合并后的每个节点的子节点个数至少为整棵树的基数个。如左图，节点总数为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，每个节点的子节点个数至少是</a:t>
            </a:r>
            <a:r>
              <a:rPr lang="en-US" altLang="zh-CN" dirty="0" smtClean="0"/>
              <a:t>2, 2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=16&gt;14.</a:t>
            </a:r>
            <a:endParaRPr lang="en-US" altLang="zh-CN" baseline="30000" dirty="0" smtClean="0"/>
          </a:p>
        </p:txBody>
      </p:sp>
      <p:pic>
        <p:nvPicPr>
          <p:cNvPr id="4" name="Picture 2" descr="https://upload.wikimedia.org/wikipedia/commons/thumb/a/ae/Patricia_trie.svg/350px-Patricia_tri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0" y="4439368"/>
            <a:ext cx="3333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8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3.Skiplist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通过概论平衡替代</a:t>
            </a:r>
            <a:r>
              <a:rPr lang="zh-CN" altLang="en-US" dirty="0" smtClean="0"/>
              <a:t>严格</a:t>
            </a:r>
            <a:r>
              <a:rPr lang="zh-CN" altLang="en-US" dirty="0"/>
              <a:t>平衡</a:t>
            </a:r>
            <a:r>
              <a:rPr lang="zh-CN" altLang="en-US" dirty="0" smtClean="0"/>
              <a:t>，性能与红黑树相同，但实现更简单。并发环境下，红黑树可能需要加锁整棵树；而跳表涉及的节点更局部，只需锁定部分节点。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里面使用</a:t>
            </a:r>
            <a:r>
              <a:rPr lang="en-US" altLang="zh-CN" dirty="0" err="1" smtClean="0"/>
              <a:t>skiplist</a:t>
            </a:r>
            <a:r>
              <a:rPr lang="zh-CN" altLang="en-US" dirty="0" smtClean="0"/>
              <a:t>的理由是：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内存不敏感。</a:t>
            </a:r>
            <a:r>
              <a:rPr lang="en-US" altLang="zh-CN" dirty="0" smtClean="0"/>
              <a:t>2.range</a:t>
            </a:r>
            <a:r>
              <a:rPr lang="zh-CN" altLang="en-US" dirty="0" smtClean="0"/>
              <a:t>操作更方便。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实现和调试简单。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60848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// </a:t>
            </a:r>
            <a:r>
              <a:rPr lang="zh-CN" altLang="en-US" dirty="0"/>
              <a:t>这里仅仅是一个指针</a:t>
            </a:r>
          </a:p>
          <a:p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    </a:t>
            </a:r>
            <a:r>
              <a:rPr lang="en-US" altLang="zh-CN" dirty="0" err="1"/>
              <a:t>keyType</a:t>
            </a:r>
            <a:r>
              <a:rPr lang="en-US" altLang="zh-CN" dirty="0"/>
              <a:t> key; // key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 err="1"/>
              <a:t>valueType</a:t>
            </a:r>
            <a:r>
              <a:rPr lang="en-US" altLang="zh-CN" dirty="0"/>
              <a:t> value; // value</a:t>
            </a:r>
            <a:r>
              <a:rPr lang="zh-CN" altLang="en-US" dirty="0"/>
              <a:t>值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向前指针数组，根据该节点层数的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// </a:t>
            </a:r>
            <a:r>
              <a:rPr lang="zh-CN" altLang="en-US" dirty="0"/>
              <a:t>不同指向不同大小的数组</a:t>
            </a:r>
          </a:p>
          <a:p>
            <a:r>
              <a:rPr lang="zh-CN" altLang="en-US" dirty="0"/>
              <a:t>    </a:t>
            </a:r>
            <a:r>
              <a:rPr lang="en-US" altLang="zh-CN" dirty="0"/>
              <a:t>node forward[1]; </a:t>
            </a:r>
          </a:p>
          <a:p>
            <a:r>
              <a:rPr lang="en-US" altLang="zh-CN" dirty="0" smtClean="0"/>
              <a:t>}</a:t>
            </a:r>
            <a:r>
              <a:rPr lang="zh-CN" altLang="en-US" dirty="0" smtClean="0"/>
              <a:t>*</a:t>
            </a:r>
            <a:r>
              <a:rPr lang="en-US" altLang="zh-CN" dirty="0" smtClean="0"/>
              <a:t>node;</a:t>
            </a:r>
          </a:p>
          <a:p>
            <a:endParaRPr lang="en-US" altLang="zh-CN" dirty="0" smtClean="0"/>
          </a:p>
          <a:p>
            <a:r>
              <a:rPr lang="en-US" altLang="zh-CN" dirty="0"/>
              <a:t>// </a:t>
            </a:r>
            <a:r>
              <a:rPr lang="zh-CN" altLang="en-US" dirty="0"/>
              <a:t>定义跳表数据类型</a:t>
            </a:r>
          </a:p>
          <a:p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listStructure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int</a:t>
            </a:r>
            <a:r>
              <a:rPr lang="en-US" altLang="zh-CN" dirty="0"/>
              <a:t> level;    /* Maximum level of the list </a:t>
            </a:r>
            <a:r>
              <a:rPr lang="en-US" altLang="zh-CN" dirty="0" smtClean="0"/>
              <a:t>(</a:t>
            </a:r>
            <a:r>
              <a:rPr lang="en-US" altLang="zh-CN" dirty="0"/>
              <a:t>1 more than the number of levels in the list) */</a:t>
            </a:r>
          </a:p>
          <a:p>
            <a:r>
              <a:rPr lang="en-US" altLang="zh-CN" dirty="0"/>
              <a:t>  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nodeStructure</a:t>
            </a:r>
            <a:r>
              <a:rPr lang="en-US" altLang="zh-CN" dirty="0"/>
              <a:t> * header; /* pointer to header */</a:t>
            </a:r>
          </a:p>
          <a:p>
            <a:r>
              <a:rPr lang="en-US" altLang="zh-CN" dirty="0"/>
              <a:t>   } * list; </a:t>
            </a:r>
          </a:p>
        </p:txBody>
      </p:sp>
    </p:spTree>
    <p:extLst>
      <p:ext uri="{BB962C8B-B14F-4D97-AF65-F5344CB8AC3E}">
        <p14:creationId xmlns:p14="http://schemas.microsoft.com/office/powerpoint/2010/main" val="34085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1404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快速排序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通过左右半边数据进行交换，每次得到两个有序的子序列。</a:t>
            </a:r>
            <a:endParaRPr lang="en-US" altLang="zh-CN" dirty="0" smtClean="0"/>
          </a:p>
          <a:p>
            <a:r>
              <a:rPr lang="zh-CN" altLang="en-US" dirty="0" smtClean="0"/>
              <a:t>最大时间复杂度：每次二分不均匀，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n-1, </a:t>
            </a:r>
            <a:r>
              <a:rPr lang="en-US" altLang="zh-CN" dirty="0" smtClean="0"/>
              <a:t>O(n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最优</a:t>
            </a:r>
            <a:r>
              <a:rPr lang="zh-CN" altLang="en-US" dirty="0" smtClean="0"/>
              <a:t>复杂度：</a:t>
            </a:r>
            <a:r>
              <a:rPr lang="en-US" altLang="zh-CN" dirty="0" smtClean="0"/>
              <a:t>O(T</a:t>
            </a:r>
            <a:r>
              <a:rPr lang="en-US" altLang="zh-CN" dirty="0" smtClean="0"/>
              <a:t>) = 2*O(T/2) + n</a:t>
            </a:r>
            <a:r>
              <a:rPr lang="zh-CN" altLang="en-US" dirty="0" smtClean="0"/>
              <a:t>，调用深度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，所以复杂度为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19808" y="2204864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0</a:t>
            </a:r>
            <a:r>
              <a:rPr lang="en-US" altLang="zh-CN" dirty="0" smtClean="0"/>
              <a:t>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</a:t>
            </a:r>
            <a:r>
              <a:rPr lang="en-US" altLang="zh-CN" dirty="0" smtClean="0"/>
              <a:t>(i&lt;j)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349674"/>
            <a:ext cx="41044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</a:t>
            </a:r>
            <a:r>
              <a:rPr lang="en-US" altLang="zh-CN" dirty="0" smtClean="0"/>
              <a:t>(i&lt;j)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&lt;= 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170080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思路：从右边找到第一个小于</a:t>
            </a:r>
            <a:r>
              <a:rPr lang="en-US" altLang="zh-CN" dirty="0"/>
              <a:t>pivotal</a:t>
            </a:r>
            <a:r>
              <a:rPr lang="zh-CN" altLang="en-US" dirty="0"/>
              <a:t>，交换；从左边找到第一个大于</a:t>
            </a:r>
            <a:r>
              <a:rPr lang="en-US" altLang="zh-CN" dirty="0"/>
              <a:t>pivotal</a:t>
            </a:r>
            <a:r>
              <a:rPr lang="zh-CN" altLang="en-US" dirty="0"/>
              <a:t>的值，交换；重复。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84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4.1</a:t>
            </a:r>
            <a:r>
              <a:rPr lang="zh-CN" altLang="en-US" sz="2000" dirty="0" smtClean="0"/>
              <a:t>获取前第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个最大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最小元素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16503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通过左右半边数据进行交换，每次</a:t>
            </a:r>
            <a:r>
              <a:rPr lang="zh-CN" altLang="en-US" dirty="0" smtClean="0"/>
              <a:t>得到</a:t>
            </a:r>
            <a:r>
              <a:rPr lang="zh-CN" altLang="en-US" dirty="0"/>
              <a:t>以某个关键字为</a:t>
            </a:r>
            <a:r>
              <a:rPr lang="zh-CN" altLang="en-US" dirty="0" smtClean="0"/>
              <a:t>分界的两个相对有序</a:t>
            </a:r>
            <a:r>
              <a:rPr lang="zh-CN" altLang="en-US" dirty="0"/>
              <a:t>的子序列</a:t>
            </a:r>
            <a:r>
              <a:rPr lang="zh-CN" altLang="en-US" dirty="0" smtClean="0"/>
              <a:t>。副作用是子序列内部不保证有序</a:t>
            </a:r>
            <a:r>
              <a:rPr lang="zh-CN" altLang="en-US" dirty="0" smtClean="0"/>
              <a:t>。因为</a:t>
            </a:r>
            <a:r>
              <a:rPr lang="zh-CN" altLang="en-US" dirty="0" smtClean="0"/>
              <a:t>数组的关系，适合少量数据。还有最小堆法，额外存储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zh-CN" altLang="en-US" dirty="0"/>
              <a:t>空间</a:t>
            </a:r>
            <a:r>
              <a:rPr lang="zh-CN" altLang="en-US" dirty="0" smtClean="0"/>
              <a:t>复杂</a:t>
            </a:r>
            <a:r>
              <a:rPr lang="zh-CN" altLang="en-US" dirty="0" smtClean="0"/>
              <a:t>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，适合海量</a:t>
            </a:r>
            <a:r>
              <a:rPr lang="zh-CN" altLang="en-US" dirty="0" smtClean="0"/>
              <a:t>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种</a:t>
            </a:r>
            <a:r>
              <a:rPr lang="en-US" altLang="zh-CN" dirty="0" smtClean="0"/>
              <a:t>BFPRT</a:t>
            </a:r>
            <a:r>
              <a:rPr lang="zh-CN" altLang="en-US" dirty="0" smtClean="0"/>
              <a:t>算法，依靠精心设计的</a:t>
            </a:r>
            <a:r>
              <a:rPr lang="en-US" altLang="zh-CN" dirty="0" smtClean="0"/>
              <a:t>pivot</a:t>
            </a:r>
            <a:r>
              <a:rPr lang="zh-CN" altLang="en-US" dirty="0" smtClean="0"/>
              <a:t>选取方法，最坏情况下为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1916832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/>
              <a:t>min</a:t>
            </a:r>
            <a:r>
              <a:rPr lang="en-US" altLang="zh-CN" dirty="0" err="1" smtClean="0"/>
              <a:t>_kth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 = n-1;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p = </a:t>
            </a:r>
            <a:r>
              <a:rPr lang="en-US" altLang="zh-CN" dirty="0" smtClean="0"/>
              <a:t>i;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(n &lt;= 0)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while(i &lt; j) {</a:t>
            </a:r>
          </a:p>
          <a:p>
            <a:r>
              <a:rPr lang="en-US" altLang="zh-CN" dirty="0" smtClean="0"/>
              <a:t>        while(i&lt;j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[j]&gt;=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j--;</a:t>
            </a:r>
          </a:p>
          <a:p>
            <a:r>
              <a:rPr lang="en-US" altLang="zh-CN" dirty="0" smtClean="0"/>
              <a:t>        if </a:t>
            </a:r>
            <a:r>
              <a:rPr lang="en-US" altLang="zh-CN" dirty="0" smtClean="0"/>
              <a:t>(i&lt;j</a:t>
            </a:r>
            <a:r>
              <a:rPr lang="en-US" altLang="zh-CN" dirty="0" smtClean="0"/>
              <a:t>)</a:t>
            </a:r>
            <a:r>
              <a:rPr lang="en-US" altLang="zh-CN" dirty="0" smtClean="0"/>
              <a:t> {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[j];</a:t>
            </a:r>
          </a:p>
          <a:p>
            <a:r>
              <a:rPr lang="en-US" altLang="zh-CN" dirty="0" smtClean="0"/>
              <a:t>            p = j;</a:t>
            </a:r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2061642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while (i&lt;j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[i]&lt;=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        i++;</a:t>
            </a:r>
          </a:p>
          <a:p>
            <a:r>
              <a:rPr lang="en-US" altLang="zh-CN" dirty="0" smtClean="0"/>
              <a:t>        if </a:t>
            </a:r>
            <a:r>
              <a:rPr lang="en-US" altLang="zh-CN" dirty="0" smtClean="0"/>
              <a:t>(i&lt;j) 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</a:p>
          <a:p>
            <a:r>
              <a:rPr lang="en-US" altLang="zh-CN" dirty="0" smtClean="0"/>
              <a:t>            p = i;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// while i </a:t>
            </a:r>
            <a:r>
              <a:rPr lang="en-US" altLang="zh-CN" dirty="0" smtClean="0"/>
              <a:t>&lt; </a:t>
            </a:r>
            <a:r>
              <a:rPr lang="en-US" altLang="zh-CN" dirty="0" smtClean="0"/>
              <a:t>j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pv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if (p == k) return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if (p &gt; k)</a:t>
            </a:r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p-1, k);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else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quick_sort</a:t>
            </a:r>
            <a:r>
              <a:rPr lang="en-US" altLang="zh-CN" dirty="0" smtClean="0"/>
              <a:t>(arr+p+1, n-p-1, k-p);</a:t>
            </a:r>
          </a:p>
          <a:p>
            <a:r>
              <a:rPr lang="en-US" altLang="zh-CN" dirty="0" smtClean="0"/>
              <a:t>} // </a:t>
            </a:r>
            <a:r>
              <a:rPr lang="en-US" altLang="zh-CN" dirty="0" err="1" smtClean="0"/>
              <a:t>quick_sort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26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5.</a:t>
            </a:r>
            <a:r>
              <a:rPr lang="zh-CN" altLang="en-US" sz="2000" dirty="0" smtClean="0"/>
              <a:t>堆排序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692696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堆是父节点大于等于子节点（最大堆）或父节点小于等于子节点（最小堆）的完全二叉树。</a:t>
            </a:r>
            <a:endParaRPr lang="en-US" altLang="zh-CN" dirty="0" smtClean="0"/>
          </a:p>
          <a:p>
            <a:r>
              <a:rPr lang="zh-CN" altLang="en-US" dirty="0"/>
              <a:t>建</a:t>
            </a:r>
            <a:r>
              <a:rPr lang="zh-CN" altLang="en-US" dirty="0" smtClean="0"/>
              <a:t>堆：从中间节点</a:t>
            </a:r>
            <a:r>
              <a:rPr lang="en-US" altLang="zh-CN" dirty="0" smtClean="0"/>
              <a:t>[n/2]</a:t>
            </a:r>
            <a:r>
              <a:rPr lang="zh-CN" altLang="en-US" dirty="0" smtClean="0"/>
              <a:t>开始调整内部所有节点，复杂度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删除：复杂度</a:t>
            </a:r>
            <a:r>
              <a:rPr lang="en-US" altLang="zh-CN" dirty="0" smtClean="0"/>
              <a:t>log(n)</a:t>
            </a:r>
          </a:p>
          <a:p>
            <a:r>
              <a:rPr lang="zh-CN" altLang="en-US" dirty="0" smtClean="0"/>
              <a:t>堆排序：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个元素，每次调整最多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次交换，复杂度为</a:t>
            </a:r>
            <a:r>
              <a:rPr lang="en-US" altLang="zh-CN" dirty="0" err="1" smtClean="0"/>
              <a:t>nlog</a:t>
            </a:r>
            <a:r>
              <a:rPr lang="en-US" altLang="zh-CN" dirty="0" smtClean="0"/>
              <a:t>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9808" y="2204864"/>
            <a:ext cx="36724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heap_sort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 {</a:t>
            </a:r>
          </a:p>
          <a:p>
            <a:r>
              <a:rPr lang="en-US" altLang="zh-CN" dirty="0" smtClean="0"/>
              <a:t>    // build heap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 n/2; i&gt;=0;i--)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i, n);</a:t>
            </a:r>
            <a:endParaRPr lang="en-US" altLang="zh-CN" dirty="0"/>
          </a:p>
          <a:p>
            <a:r>
              <a:rPr lang="en-US" altLang="zh-CN" dirty="0" smtClean="0"/>
              <a:t>    }</a:t>
            </a:r>
          </a:p>
          <a:p>
            <a:endParaRPr lang="en-US" altLang="zh-CN" dirty="0"/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 =</a:t>
            </a:r>
            <a:r>
              <a:rPr lang="en-US" altLang="zh-CN" dirty="0" smtClean="0"/>
              <a:t>n-1; </a:t>
            </a:r>
            <a:r>
              <a:rPr lang="en-US" altLang="zh-CN" dirty="0" smtClean="0"/>
              <a:t>i</a:t>
            </a:r>
            <a:r>
              <a:rPr lang="en-US" altLang="zh-CN" dirty="0" smtClean="0"/>
              <a:t>&gt;=0;i-</a:t>
            </a:r>
            <a:r>
              <a:rPr lang="en-US" altLang="zh-CN" dirty="0" smtClean="0"/>
              <a:t>-) 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// swap </a:t>
            </a:r>
            <a:r>
              <a:rPr lang="en-US" altLang="zh-CN" dirty="0" err="1" smtClean="0"/>
              <a:t>first&amp;last</a:t>
            </a:r>
            <a:r>
              <a:rPr lang="en-US" altLang="zh-CN" dirty="0" smtClean="0"/>
              <a:t> element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[i]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[0] =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0, </a:t>
            </a:r>
            <a:r>
              <a:rPr lang="en-US" altLang="zh-CN" dirty="0" smtClean="0"/>
              <a:t>i);   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499992" y="2204864"/>
            <a:ext cx="4104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oid </a:t>
            </a:r>
            <a:r>
              <a:rPr lang="en-US" altLang="zh-CN" dirty="0" err="1" smtClean="0"/>
              <a:t>heap_adjust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p,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[p];</a:t>
            </a:r>
          </a:p>
          <a:p>
            <a:r>
              <a:rPr lang="en-US" altLang="zh-CN" dirty="0" smtClean="0"/>
              <a:t>    while(2*p&lt;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 = 2*p;// child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(c&lt;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 &amp;&amp;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 &lt;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[c+1])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 (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&lt;=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break;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[c]; // swap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p = c;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[p] =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4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6.B-Tree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树：二叉树。</a:t>
            </a:r>
            <a:endParaRPr lang="en-US" altLang="zh-CN" dirty="0" smtClean="0"/>
          </a:p>
          <a:p>
            <a:r>
              <a:rPr lang="en-US" altLang="zh-CN" dirty="0" smtClean="0"/>
              <a:t>B-</a:t>
            </a:r>
            <a:r>
              <a:rPr lang="zh-CN" altLang="en-US" dirty="0" smtClean="0"/>
              <a:t>树：多叉树。每个节点都存储数据。</a:t>
            </a:r>
            <a:endParaRPr lang="en-US" altLang="zh-CN" dirty="0" smtClean="0"/>
          </a:p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  <a:r>
              <a:rPr lang="zh-CN" altLang="en-US" dirty="0"/>
              <a:t>：</a:t>
            </a:r>
            <a:r>
              <a:rPr lang="zh-CN" altLang="en-US" dirty="0" smtClean="0"/>
              <a:t>叶子节点</a:t>
            </a:r>
            <a:r>
              <a:rPr lang="zh-CN" altLang="en-US" dirty="0"/>
              <a:t>增加</a:t>
            </a:r>
            <a:r>
              <a:rPr lang="zh-CN" altLang="en-US" dirty="0" smtClean="0"/>
              <a:t>横向指针，只有叶子节点存储数据。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en-US" dirty="0" smtClean="0"/>
              <a:t>*树：叶子节点和内层非跟节点增加横向指针，只有叶子节点存储数据。</a:t>
            </a:r>
            <a:endParaRPr lang="en-US" altLang="zh-CN" dirty="0" smtClean="0"/>
          </a:p>
          <a:p>
            <a:r>
              <a:rPr lang="zh-CN" altLang="en-US" dirty="0" smtClean="0"/>
              <a:t>搜索和删除性能等价于二分查找，即树高</a:t>
            </a:r>
            <a:r>
              <a:rPr lang="en-US" altLang="zh-CN" dirty="0" smtClean="0"/>
              <a:t>log(n)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1026" name="Picture 2" descr="http://static.oschina.net/uploads/img/201301/06112318_a8M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33" y="2852936"/>
            <a:ext cx="368159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2564904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endParaRPr lang="zh-CN" altLang="en-US" dirty="0"/>
          </a:p>
        </p:txBody>
      </p:sp>
      <p:pic>
        <p:nvPicPr>
          <p:cNvPr id="1028" name="Picture 4" descr="http://static.oschina.net/uploads/img/201301/06112318_g2w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80898"/>
            <a:ext cx="3635474" cy="22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5365" y="2636912"/>
            <a:ext cx="105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*树：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4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5576" y="33265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数据库索引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899428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聚集索引：内部节点存储键值索引，叶子节点存储数据。索引顺序与数据存储顺序一致。一个表即只能有一个聚集索引</a:t>
            </a:r>
            <a:r>
              <a:rPr lang="zh-CN" altLang="en-US" dirty="0" smtClean="0"/>
              <a:t>。适合多行范围检索。其实就是数据库表本身，前半部存储索引，后面存储行数据。</a:t>
            </a:r>
            <a:endParaRPr lang="en-US" altLang="zh-CN" dirty="0"/>
          </a:p>
          <a:p>
            <a:r>
              <a:rPr lang="zh-CN" altLang="en-US" dirty="0"/>
              <a:t>非聚集索引：内部节点存储键值索引，叶子节点存储数据所在页面地址。索引键值顺序与实际数据存储顺序不相关，可以有多个。并保存为单独的索引文件。某些字段上建非聚集索引可能显著增大数据库文件大小，慎用</a:t>
            </a:r>
            <a:r>
              <a:rPr lang="zh-CN" altLang="en-US" dirty="0" smtClean="0"/>
              <a:t>。适合单行检索。</a:t>
            </a:r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>
                <a:sym typeface="Wingdings" pitchFamily="2" charset="2"/>
              </a:rPr>
              <a:t>:(</a:t>
            </a:r>
            <a:r>
              <a:rPr lang="zh-CN" altLang="en-US" dirty="0" smtClean="0">
                <a:sym typeface="Wingdings" pitchFamily="2" charset="2"/>
              </a:rPr>
              <a:t>索引结构为</a:t>
            </a:r>
            <a:r>
              <a:rPr lang="en-US" altLang="zh-CN" dirty="0" smtClean="0">
                <a:sym typeface="Wingdings" pitchFamily="2" charset="2"/>
              </a:rPr>
              <a:t>B+</a:t>
            </a:r>
            <a:r>
              <a:rPr lang="zh-CN" altLang="en-US" dirty="0" smtClean="0">
                <a:sym typeface="Wingdings" pitchFamily="2" charset="2"/>
              </a:rPr>
              <a:t>树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MyISAM</a:t>
            </a:r>
            <a:r>
              <a:rPr lang="zh-CN" altLang="en-US" dirty="0" smtClean="0"/>
              <a:t>：不支持聚簇索引；不支持行级锁，每次更新需要锁整个表。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：支持聚簇索引，</a:t>
            </a:r>
            <a:r>
              <a:rPr lang="en-US" altLang="zh-CN" dirty="0" smtClean="0"/>
              <a:t>ACID</a:t>
            </a:r>
            <a:r>
              <a:rPr lang="zh-CN" altLang="en-US" dirty="0" smtClean="0"/>
              <a:t>事务，行级锁和外键约束；不支持全文搜索。</a:t>
            </a:r>
            <a:endParaRPr lang="en-US" altLang="zh-CN" dirty="0" smtClean="0"/>
          </a:p>
          <a:p>
            <a:r>
              <a:rPr lang="en-US" altLang="zh-CN" dirty="0" smtClean="0"/>
              <a:t>ACID</a:t>
            </a:r>
            <a:r>
              <a:rPr lang="zh-CN" altLang="en-US" dirty="0" smtClean="0"/>
              <a:t>：原子性，一致性，隔离性，持久性。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3582</Words>
  <Application>Microsoft Office PowerPoint</Application>
  <PresentationFormat>全屏显示(4:3)</PresentationFormat>
  <Paragraphs>398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面经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276</cp:revision>
  <dcterms:created xsi:type="dcterms:W3CDTF">2017-11-26T07:43:59Z</dcterms:created>
  <dcterms:modified xsi:type="dcterms:W3CDTF">2018-01-28T15:15:46Z</dcterms:modified>
</cp:coreProperties>
</file>