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重载，覆盖，隐藏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重载（</a:t>
            </a:r>
            <a:r>
              <a:rPr lang="en-US" altLang="zh-CN" dirty="0" smtClean="0"/>
              <a:t>overload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同一</a:t>
            </a:r>
            <a:r>
              <a:rPr lang="zh-CN" altLang="en-US" dirty="0" smtClean="0"/>
              <a:t>个类中，函数名相同，函数签名不同。</a:t>
            </a:r>
            <a:endParaRPr lang="en-US" altLang="zh-CN" dirty="0" smtClean="0"/>
          </a:p>
          <a:p>
            <a:r>
              <a:rPr lang="zh-CN" altLang="en-US" dirty="0" smtClean="0"/>
              <a:t>覆盖（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类中存在与基类虚函数相同的函数签名。</a:t>
            </a:r>
            <a:endParaRPr lang="en-US" altLang="zh-CN" dirty="0" smtClean="0"/>
          </a:p>
          <a:p>
            <a:r>
              <a:rPr lang="zh-CN" altLang="en-US" dirty="0" smtClean="0"/>
              <a:t>隐藏（</a:t>
            </a:r>
            <a:r>
              <a:rPr lang="en-US" altLang="zh-CN" dirty="0" smtClean="0"/>
              <a:t>hide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类中存在与基类中函数相同的函数名，并满足如下两种情况：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如果函数签名不同不管基类是否为虚函数。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如果函数签名相同且基类函数为非虚函数。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拷贝构造函数</a:t>
            </a:r>
            <a:r>
              <a:rPr lang="en-US" altLang="zh-CN" dirty="0" smtClean="0"/>
              <a:t>(</a:t>
            </a:r>
            <a:r>
              <a:rPr lang="zh-CN" altLang="en-US" dirty="0"/>
              <a:t>如字符串类</a:t>
            </a:r>
            <a:r>
              <a:rPr lang="en-US" altLang="zh-CN" dirty="0"/>
              <a:t>String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String::String(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String&amp;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src.str</a:t>
            </a:r>
            <a:r>
              <a:rPr lang="en-US" altLang="zh-CN" dirty="0" smtClean="0"/>
              <a:t>)+1);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src.str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3120057"/>
            <a:ext cx="4320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赋值函数：</a:t>
            </a:r>
            <a:endParaRPr lang="en-US" altLang="zh-CN" dirty="0"/>
          </a:p>
          <a:p>
            <a:r>
              <a:rPr lang="en-US" altLang="zh-CN" dirty="0"/>
              <a:t>String&amp; String::operator=(</a:t>
            </a:r>
            <a:r>
              <a:rPr lang="en-US" altLang="zh-CN" dirty="0" err="1"/>
              <a:t>const</a:t>
            </a:r>
            <a:r>
              <a:rPr lang="en-US" altLang="zh-CN" dirty="0"/>
              <a:t> String &amp;</a:t>
            </a:r>
            <a:r>
              <a:rPr lang="en-US" altLang="zh-CN" dirty="0" err="1"/>
              <a:t>src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(this != &amp;</a:t>
            </a:r>
            <a:r>
              <a:rPr lang="en-US" altLang="zh-CN" dirty="0" err="1"/>
              <a:t>src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str</a:t>
            </a:r>
            <a:r>
              <a:rPr lang="en-US" altLang="zh-CN" dirty="0"/>
              <a:t> != NULL) free(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src.str</a:t>
            </a:r>
            <a:r>
              <a:rPr lang="en-US" altLang="zh-CN" dirty="0"/>
              <a:t>)+1);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src.str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*this;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多态、虚函数表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r>
              <a:rPr lang="en-US" altLang="zh-CN" sz="1600" dirty="0" smtClean="0"/>
              <a:t>++</a:t>
            </a:r>
            <a:r>
              <a:rPr lang="zh-CN" altLang="en-US" sz="1600" dirty="0" smtClean="0"/>
              <a:t>类中的</a:t>
            </a:r>
            <a:r>
              <a:rPr lang="en-US" altLang="zh-CN" sz="1600" dirty="0" smtClean="0"/>
              <a:t>virtual</a:t>
            </a:r>
            <a:r>
              <a:rPr lang="zh-CN" altLang="en-US" sz="1600" dirty="0" smtClean="0"/>
              <a:t>函数指针都被放到</a:t>
            </a:r>
            <a:r>
              <a:rPr lang="en-US" altLang="zh-CN" sz="1600" dirty="0" err="1" smtClean="0"/>
              <a:t>vtbl</a:t>
            </a:r>
            <a:r>
              <a:rPr lang="zh-CN" altLang="en-US" sz="1600" dirty="0" smtClean="0"/>
              <a:t>的数组中，称为虚函数表。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如果子类中函数覆盖基类虚函数，则基类中该虚函数指针的位置在子类中会被替换为子类的覆盖函数。虚析构函数也一样的逻辑。</a:t>
            </a:r>
            <a:endParaRPr lang="en-US" altLang="zh-CN" sz="1600" dirty="0"/>
          </a:p>
          <a:p>
            <a:r>
              <a:rPr lang="zh-CN" altLang="en-US" sz="1600" dirty="0" smtClean="0"/>
              <a:t>多重继承的时候，子类会有多个虚函数表，每个虚函数表对应一个基类。根据声明顺序，第一个基类的虚函数表称为主虚表，后续的基类虚函数表称为副虚表。</a:t>
            </a:r>
            <a:endParaRPr lang="en-US" altLang="zh-CN" sz="1600" dirty="0"/>
          </a:p>
          <a:p>
            <a:r>
              <a:rPr lang="zh-CN" altLang="en-US" sz="1600" dirty="0" smtClean="0"/>
              <a:t>可以通过</a:t>
            </a:r>
            <a:r>
              <a:rPr lang="en-US" altLang="zh-CN" sz="1600" dirty="0" err="1" smtClean="0"/>
              <a:t>gcc</a:t>
            </a:r>
            <a:r>
              <a:rPr lang="en-US" altLang="zh-CN" sz="1600" dirty="0" smtClean="0"/>
              <a:t> -</a:t>
            </a:r>
            <a:r>
              <a:rPr lang="en-US" altLang="zh-CN" sz="1600" dirty="0" err="1" smtClean="0"/>
              <a:t>fdump</a:t>
            </a:r>
            <a:r>
              <a:rPr lang="en-US" altLang="zh-CN" sz="1600" dirty="0" smtClean="0"/>
              <a:t>-class-hierarchy test.cpp </a:t>
            </a:r>
            <a:r>
              <a:rPr lang="zh-CN" altLang="en-US" sz="1600" dirty="0" smtClean="0"/>
              <a:t>查看类结构层次。</a:t>
            </a:r>
            <a:endParaRPr lang="en-US" altLang="zh-CN" sz="1600" dirty="0" smtClean="0"/>
          </a:p>
        </p:txBody>
      </p:sp>
      <p:pic>
        <p:nvPicPr>
          <p:cNvPr id="1026" name="Picture 2" descr="https://images2015.cnblogs.com/blog/898333/201606/898333-20160610105059136-11900314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57416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多态、虚函数表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899428"/>
            <a:ext cx="7920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虚析构函数：</a:t>
            </a:r>
            <a:r>
              <a:rPr lang="zh-CN" altLang="en-US" sz="1400" dirty="0"/>
              <a:t>把析构函数声明为虚函数，会在每个类的虚函数表中添加一条虚函数指针记录，而子类中该条目会替换成子类的析构函数地址。这样就类似正常的多态机制，</a:t>
            </a:r>
            <a:r>
              <a:rPr lang="en-US" altLang="zh-CN" sz="1400" dirty="0"/>
              <a:t>delete</a:t>
            </a:r>
            <a:r>
              <a:rPr lang="zh-CN" altLang="en-US" sz="1400" dirty="0"/>
              <a:t>基类的指针的时候就可以调用子类的析构函数，层层销毁。</a:t>
            </a: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9552" y="1772816"/>
            <a:ext cx="3456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Class B {</a:t>
            </a:r>
          </a:p>
          <a:p>
            <a:r>
              <a:rPr lang="en-US" altLang="zh-CN" sz="1200" dirty="0"/>
              <a:t>p</a:t>
            </a:r>
            <a:r>
              <a:rPr lang="en-US" altLang="zh-CN" sz="1200" dirty="0" smtClean="0"/>
              <a:t>ublic: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virtual void foo(){}</a:t>
            </a:r>
          </a:p>
          <a:p>
            <a:r>
              <a:rPr lang="en-US" altLang="zh-CN" sz="1200" dirty="0" smtClean="0"/>
              <a:t>};</a:t>
            </a:r>
          </a:p>
          <a:p>
            <a:endParaRPr lang="en-US" altLang="zh-CN" sz="1200" dirty="0" smtClean="0"/>
          </a:p>
          <a:p>
            <a:r>
              <a:rPr lang="en-US" altLang="zh-CN" sz="1200" dirty="0"/>
              <a:t>Class </a:t>
            </a:r>
            <a:r>
              <a:rPr lang="en-US" altLang="zh-CN" sz="1200" dirty="0" smtClean="0"/>
              <a:t>C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 smtClean="0"/>
              <a:t>public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virtual void </a:t>
            </a:r>
            <a:r>
              <a:rPr lang="en-US" altLang="zh-CN" sz="1200" dirty="0" smtClean="0"/>
              <a:t>bar(){}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virtual ~C(){}</a:t>
            </a:r>
            <a:endParaRPr lang="en-US" altLang="zh-CN" sz="1200" dirty="0"/>
          </a:p>
          <a:p>
            <a:r>
              <a:rPr lang="en-US" altLang="zh-CN" sz="1200" dirty="0"/>
              <a:t>};</a:t>
            </a:r>
          </a:p>
          <a:p>
            <a:endParaRPr lang="en-US" altLang="zh-CN" sz="1200" dirty="0" smtClean="0"/>
          </a:p>
          <a:p>
            <a:r>
              <a:rPr lang="en-US" altLang="zh-CN" sz="1200" dirty="0"/>
              <a:t>Class </a:t>
            </a:r>
            <a:r>
              <a:rPr lang="en-US" altLang="zh-CN" sz="1200" dirty="0" smtClean="0"/>
              <a:t>D:public B, public C 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 smtClean="0"/>
              <a:t>public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    virtual void </a:t>
            </a:r>
            <a:r>
              <a:rPr lang="en-US" altLang="zh-CN" sz="1200" dirty="0" smtClean="0"/>
              <a:t>derive(){}</a:t>
            </a:r>
            <a:endParaRPr lang="en-US" altLang="zh-CN" sz="1200" dirty="0"/>
          </a:p>
          <a:p>
            <a:r>
              <a:rPr lang="en-US" altLang="zh-CN" sz="1200" dirty="0"/>
              <a:t>};</a:t>
            </a:r>
          </a:p>
          <a:p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772816"/>
            <a:ext cx="34563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Vtable</a:t>
            </a:r>
            <a:r>
              <a:rPr lang="en-US" altLang="zh-CN" sz="1200" dirty="0"/>
              <a:t> for D</a:t>
            </a:r>
          </a:p>
          <a:p>
            <a:r>
              <a:rPr lang="en-US" altLang="zh-CN" sz="1200" dirty="0"/>
              <a:t>D::_ZTV1D: 11u entries</a:t>
            </a:r>
          </a:p>
          <a:p>
            <a:r>
              <a:rPr lang="en-US" altLang="zh-CN" sz="1200" dirty="0"/>
              <a:t>0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(*)(...))0</a:t>
            </a:r>
          </a:p>
          <a:p>
            <a:r>
              <a:rPr lang="en-US" altLang="zh-CN" sz="1200" dirty="0"/>
              <a:t>4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(*)(...))(&amp; _ZTI1D)</a:t>
            </a:r>
          </a:p>
          <a:p>
            <a:r>
              <a:rPr lang="en-US" altLang="zh-CN" sz="1200" dirty="0"/>
              <a:t>8 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(*)(...))D::foo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12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(*)(...))D::derive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16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(*)(...))D::~D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20    (</a:t>
            </a:r>
            <a:r>
              <a:rPr lang="en-US" altLang="zh-CN" sz="1200" dirty="0" err="1">
                <a:solidFill>
                  <a:srgbClr val="FF0000"/>
                </a:solidFill>
              </a:rPr>
              <a:t>int</a:t>
            </a:r>
            <a:r>
              <a:rPr lang="en-US" altLang="zh-CN" sz="1200" dirty="0">
                <a:solidFill>
                  <a:srgbClr val="FF0000"/>
                </a:solidFill>
              </a:rPr>
              <a:t> (*)(...))D::~D</a:t>
            </a:r>
          </a:p>
          <a:p>
            <a:r>
              <a:rPr lang="en-US" altLang="zh-CN" sz="1200" dirty="0"/>
              <a:t>24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(*)(...))-8</a:t>
            </a:r>
          </a:p>
          <a:p>
            <a:r>
              <a:rPr lang="en-US" altLang="zh-CN" sz="1200" dirty="0"/>
              <a:t>28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(*)(...))(&amp; _ZTI1D)</a:t>
            </a:r>
          </a:p>
          <a:p>
            <a:r>
              <a:rPr lang="en-US" altLang="zh-CN" sz="1200" dirty="0"/>
              <a:t>32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(*)(...))C::bar</a:t>
            </a:r>
          </a:p>
          <a:p>
            <a:r>
              <a:rPr lang="en-US" altLang="zh-CN" sz="1200" dirty="0"/>
              <a:t>36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(*)(...))D::_ZThn8_N1DD1Ev</a:t>
            </a:r>
          </a:p>
          <a:p>
            <a:r>
              <a:rPr lang="en-US" altLang="zh-CN" sz="1200" dirty="0"/>
              <a:t>40    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(*)(...))D::_ZThn8_N1DD0Ev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Class D</a:t>
            </a:r>
          </a:p>
          <a:p>
            <a:r>
              <a:rPr lang="en-US" altLang="zh-CN" sz="1200" dirty="0"/>
              <a:t>   size=12 align=4</a:t>
            </a:r>
          </a:p>
          <a:p>
            <a:r>
              <a:rPr lang="en-US" altLang="zh-CN" sz="1200" dirty="0"/>
              <a:t>   base size=12 base align=4</a:t>
            </a:r>
          </a:p>
          <a:p>
            <a:r>
              <a:rPr lang="en-US" altLang="zh-CN" sz="1200" dirty="0"/>
              <a:t>D (0x0xb6e3b4c0) 0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>
                <a:solidFill>
                  <a:srgbClr val="0000CC"/>
                </a:solidFill>
              </a:rPr>
              <a:t>vptr</a:t>
            </a:r>
            <a:r>
              <a:rPr lang="en-US" altLang="zh-CN" sz="1200" dirty="0">
                <a:solidFill>
                  <a:srgbClr val="0000CC"/>
                </a:solidFill>
              </a:rPr>
              <a:t>=((&amp; D::_ZTV1D) + 8u)</a:t>
            </a:r>
          </a:p>
          <a:p>
            <a:r>
              <a:rPr lang="en-US" altLang="zh-CN" sz="1200" dirty="0"/>
              <a:t>  B (0x0xb6e43070) 0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primary-for D (0x0xb6e3b4c0)</a:t>
            </a:r>
          </a:p>
          <a:p>
            <a:r>
              <a:rPr lang="en-US" altLang="zh-CN" sz="1200" dirty="0"/>
              <a:t>  C (0x0xb6e430a8) 8 nearly-empty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>
                <a:solidFill>
                  <a:srgbClr val="008000"/>
                </a:solidFill>
              </a:rPr>
              <a:t>vptr</a:t>
            </a:r>
            <a:r>
              <a:rPr lang="en-US" altLang="zh-CN" sz="1200" dirty="0">
                <a:solidFill>
                  <a:srgbClr val="008000"/>
                </a:solidFill>
              </a:rPr>
              <a:t>=((&amp; D::_ZTV1D) + 32u)</a:t>
            </a:r>
            <a:endParaRPr lang="zh-CN" altLang="en-US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572</Words>
  <Application>Microsoft Office PowerPoint</Application>
  <PresentationFormat>全屏显示(4:3)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19</cp:revision>
  <dcterms:created xsi:type="dcterms:W3CDTF">2018-01-31T13:08:22Z</dcterms:created>
  <dcterms:modified xsi:type="dcterms:W3CDTF">2018-02-01T14:37:20Z</dcterms:modified>
</cp:coreProperties>
</file>