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系统架构设计模式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9675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1.DDD</a:t>
            </a:r>
          </a:p>
          <a:p>
            <a:r>
              <a:rPr lang="zh-CN" altLang="en-US" dirty="0" smtClean="0"/>
              <a:t>各种边界上下文，最终就是聚合。过度关注名词</a:t>
            </a:r>
            <a:r>
              <a:rPr lang="en-US" altLang="zh-CN" dirty="0" smtClean="0"/>
              <a:t>--</a:t>
            </a:r>
            <a:r>
              <a:rPr lang="zh-CN" altLang="en-US" dirty="0" smtClean="0"/>
              <a:t>领域对象，相反，我们应该更多关注动词，即事件。</a:t>
            </a:r>
            <a:r>
              <a:rPr lang="en-US" altLang="zh-CN" dirty="0" smtClean="0"/>
              <a:t>DDD</a:t>
            </a:r>
            <a:r>
              <a:rPr lang="zh-CN" altLang="en-US" dirty="0" smtClean="0"/>
              <a:t>寻找聚合就是寻找各种事件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状态构成的因果链。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响应式设计</a:t>
            </a:r>
            <a:endParaRPr lang="en-US" altLang="zh-CN" dirty="0" smtClean="0"/>
          </a:p>
          <a:p>
            <a:r>
              <a:rPr lang="zh-CN" altLang="en-US" dirty="0" smtClean="0"/>
              <a:t>两个阶段：响应式编程和分布式的响应式系统，提高对资源的时间和空间调度能力。将无状态行为从有状态的实体中分离出来，解耦</a:t>
            </a:r>
            <a:r>
              <a:rPr lang="zh-CN" altLang="en-US" dirty="0"/>
              <a:t>行为和</a:t>
            </a:r>
            <a:r>
              <a:rPr lang="zh-CN" altLang="en-US" dirty="0" smtClean="0"/>
              <a:t>结构（将数据模块和计算模块分离）。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式编程：基于事件的异步响应模式，提高单机多线程资源调度能力。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式系统：基于异步消息传递，提高机器间资源调度能力。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基于事件的持久化</a:t>
            </a:r>
            <a:endParaRPr lang="en-US" altLang="zh-CN" dirty="0" smtClean="0"/>
          </a:p>
          <a:p>
            <a:r>
              <a:rPr lang="zh-CN" altLang="en-US" dirty="0" smtClean="0"/>
              <a:t>日志应该基于数据</a:t>
            </a:r>
            <a:r>
              <a:rPr lang="en-US" altLang="zh-CN" dirty="0" smtClean="0"/>
              <a:t>+</a:t>
            </a:r>
            <a:r>
              <a:rPr lang="zh-CN" altLang="en-US" dirty="0"/>
              <a:t>命令</a:t>
            </a:r>
            <a:r>
              <a:rPr lang="zh-CN" altLang="en-US" dirty="0" smtClean="0"/>
              <a:t>（事件），数据库是日志的缓存子集。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分布式事务：</a:t>
            </a:r>
            <a:endParaRPr lang="en-US" altLang="zh-CN" dirty="0"/>
          </a:p>
          <a:p>
            <a:r>
              <a:rPr lang="zh-CN" altLang="en-US" dirty="0" smtClean="0"/>
              <a:t>使用最终一致性带来的伸缩性远高于两阶段提交（两阶段提交是违反伸缩性和高可用性的）。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大型网站后台架构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水平</a:t>
            </a:r>
            <a:r>
              <a:rPr lang="en-US" altLang="zh-CN" dirty="0" smtClean="0"/>
              <a:t>+</a:t>
            </a:r>
            <a:r>
              <a:rPr lang="zh-CN" altLang="en-US" dirty="0" smtClean="0"/>
              <a:t>垂直方向业务拆分</a:t>
            </a:r>
            <a:endParaRPr lang="en-US" altLang="zh-CN" dirty="0" smtClean="0"/>
          </a:p>
          <a:p>
            <a:r>
              <a:rPr lang="en-US" altLang="zh-CN" dirty="0" smtClean="0"/>
              <a:t>    a) </a:t>
            </a:r>
            <a:r>
              <a:rPr lang="zh-CN" altLang="en-US" dirty="0" smtClean="0"/>
              <a:t>水平拆分，即分层，如接入层，逻辑层，持久层等。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 </a:t>
            </a:r>
            <a:r>
              <a:rPr lang="zh-CN" altLang="en-US" dirty="0" smtClean="0"/>
              <a:t>垂直拆分，即将业务拆分成多个独立模块，进行独立部署和伸缩，每个模块有自己的业务数据库。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解决相同业务模块多台机器的增删问题，也包括缓存集群机器。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 </a:t>
            </a:r>
            <a:r>
              <a:rPr lang="zh-CN" altLang="en-US" dirty="0" smtClean="0"/>
              <a:t>本地缓存，即内存。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 </a:t>
            </a:r>
            <a:r>
              <a:rPr lang="zh-CN" altLang="en-US" dirty="0" smtClean="0"/>
              <a:t>分布式缓存，如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c) </a:t>
            </a:r>
            <a:r>
              <a:rPr lang="zh-CN" altLang="en-US" dirty="0" smtClean="0"/>
              <a:t>反向代理，如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d) CDN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 </a:t>
            </a:r>
            <a:r>
              <a:rPr lang="zh-CN" altLang="en-US" dirty="0" smtClean="0"/>
              <a:t>消息队列，解耦模块间的强耦合（调用耦合，开发耦合），实现最终一致性，队列缓冲与限流。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数据库集群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</a:t>
            </a:r>
            <a:r>
              <a:rPr lang="zh-CN" altLang="en-US" dirty="0" smtClean="0"/>
              <a:t>分库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</a:t>
            </a:r>
            <a:r>
              <a:rPr lang="zh-CN" altLang="en-US" dirty="0" smtClean="0"/>
              <a:t>读写分离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73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安全认证与鉴权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1.HTTP</a:t>
            </a:r>
            <a:r>
              <a:rPr lang="zh-CN" altLang="en-US" dirty="0" smtClean="0"/>
              <a:t>基本认证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 client 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 server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401</a:t>
            </a:r>
            <a:r>
              <a:rPr lang="zh-CN" altLang="en-US" dirty="0" smtClean="0"/>
              <a:t>“未授权”。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c) client</a:t>
            </a:r>
            <a:r>
              <a:rPr lang="zh-CN" altLang="en-US" dirty="0" smtClean="0"/>
              <a:t>把用户名和密码用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加密后，放在</a:t>
            </a:r>
            <a:r>
              <a:rPr lang="en-US" altLang="zh-CN" dirty="0" smtClean="0"/>
              <a:t>authorization header</a:t>
            </a:r>
            <a:r>
              <a:rPr lang="zh-CN" altLang="en-US" dirty="0" smtClean="0"/>
              <a:t>中发给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d) server</a:t>
            </a:r>
            <a:r>
              <a:rPr lang="zh-CN" altLang="en-US" dirty="0" smtClean="0"/>
              <a:t>认证通过，发送数据给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2.Session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用户登陆后，将信息存储在业务服务器，返回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。相比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复制，更好的选择是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分布式存储，方便相关业务模块扩展。</a:t>
            </a:r>
            <a:endParaRPr lang="en-US" altLang="zh-CN" dirty="0" smtClean="0"/>
          </a:p>
          <a:p>
            <a:r>
              <a:rPr lang="en-US" altLang="zh-CN" dirty="0" smtClean="0"/>
              <a:t>3.Token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a) client</a:t>
            </a:r>
            <a:r>
              <a:rPr lang="zh-CN" altLang="en-US" dirty="0" smtClean="0"/>
              <a:t>向认证服务发送登录信息，如果验证通过，认证服务返回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 client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，后续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请求都携带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，业务服务器验证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并返回数据。</a:t>
            </a:r>
            <a:endParaRPr lang="en-US" altLang="zh-CN" dirty="0" smtClean="0"/>
          </a:p>
          <a:p>
            <a:r>
              <a:rPr lang="en-US" altLang="zh-CN" dirty="0" smtClean="0"/>
              <a:t>4.JWT</a:t>
            </a:r>
          </a:p>
          <a:p>
            <a:r>
              <a:rPr lang="en-US" altLang="zh-CN" dirty="0" smtClean="0"/>
              <a:t>    client</a:t>
            </a:r>
            <a:r>
              <a:rPr lang="zh-CN" altLang="en-US" dirty="0" smtClean="0"/>
              <a:t>登录到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将用户名和密码发送到认证服务器，认证通过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jwt</a:t>
            </a:r>
            <a:r>
              <a:rPr lang="zh-CN" altLang="en-US" dirty="0" smtClean="0"/>
              <a:t>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，并加入到后续请求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校验</a:t>
            </a:r>
            <a:r>
              <a:rPr lang="en-US" altLang="zh-CN" dirty="0" err="1" smtClean="0"/>
              <a:t>jwt</a:t>
            </a:r>
            <a:r>
              <a:rPr lang="zh-CN" altLang="en-US" dirty="0" smtClean="0"/>
              <a:t>并返回数据。</a:t>
            </a:r>
            <a:r>
              <a:rPr lang="en-US" altLang="zh-CN" dirty="0" err="1" smtClean="0"/>
              <a:t>Jwt</a:t>
            </a:r>
            <a:r>
              <a:rPr lang="zh-CN" altLang="en-US" dirty="0" smtClean="0"/>
              <a:t>其实是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端的私钥加密数据。</a:t>
            </a:r>
            <a:endParaRPr lang="en-US" altLang="zh-CN" dirty="0"/>
          </a:p>
          <a:p>
            <a:r>
              <a:rPr lang="en-US" altLang="zh-CN" dirty="0" smtClean="0"/>
              <a:t>5.Oauth2.0</a:t>
            </a:r>
            <a:endParaRPr lang="en-US" altLang="zh-CN" dirty="0"/>
          </a:p>
          <a:p>
            <a:r>
              <a:rPr lang="en-US" altLang="zh-CN" dirty="0" smtClean="0"/>
              <a:t>    client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res owner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携带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res 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服务器生成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携带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res server</a:t>
            </a:r>
            <a:r>
              <a:rPr lang="zh-CN" altLang="en-US" dirty="0" smtClean="0"/>
              <a:t>请求并返回资源。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Oauth</a:t>
            </a:r>
            <a:r>
              <a:rPr lang="zh-CN" altLang="en-US" b="1" dirty="0" smtClean="0">
                <a:solidFill>
                  <a:srgbClr val="FF0000"/>
                </a:solidFill>
              </a:rPr>
              <a:t>适合</a:t>
            </a:r>
            <a:r>
              <a:rPr lang="zh-CN" altLang="en-US" b="1" dirty="0">
                <a:solidFill>
                  <a:srgbClr val="FF0000"/>
                </a:solidFill>
              </a:rPr>
              <a:t>第三</a:t>
            </a:r>
            <a:r>
              <a:rPr lang="zh-CN" altLang="en-US" b="1" dirty="0" smtClean="0">
                <a:solidFill>
                  <a:srgbClr val="FF0000"/>
                </a:solidFill>
              </a:rPr>
              <a:t>方接入场景的权限管理，</a:t>
            </a:r>
            <a:r>
              <a:rPr lang="en-US" altLang="zh-CN" b="1" dirty="0" smtClean="0">
                <a:solidFill>
                  <a:srgbClr val="FF0000"/>
                </a:solidFill>
              </a:rPr>
              <a:t>JWT</a:t>
            </a:r>
            <a:r>
              <a:rPr lang="zh-CN" altLang="en-US" b="1" dirty="0" smtClean="0">
                <a:solidFill>
                  <a:srgbClr val="FF0000"/>
                </a:solidFill>
              </a:rPr>
              <a:t>适合端到端之间的访问鉴权。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微服务：一些协同工作的小而自治的服务。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</a:t>
            </a:r>
            <a:r>
              <a:rPr lang="zh-CN" altLang="en-US" dirty="0" smtClean="0"/>
              <a:t>很小：专注于做好一件事。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b)</a:t>
            </a:r>
            <a:r>
              <a:rPr lang="zh-CN" altLang="en-US" dirty="0" smtClean="0"/>
              <a:t>自治性：服务间独立部署和更新。</a:t>
            </a:r>
            <a:endParaRPr lang="en-US" altLang="zh-CN" dirty="0" smtClean="0"/>
          </a:p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</a:t>
            </a:r>
            <a:r>
              <a:rPr lang="zh-CN" altLang="en-US" dirty="0" smtClean="0"/>
              <a:t>技术异构性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</a:t>
            </a:r>
            <a:r>
              <a:rPr lang="zh-CN" altLang="en-US" dirty="0" smtClean="0"/>
              <a:t>弹性（处理服务不可用和功能降级）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c)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d)</a:t>
            </a:r>
            <a:r>
              <a:rPr lang="zh-CN" altLang="en-US" dirty="0" smtClean="0"/>
              <a:t>简化部署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e)</a:t>
            </a:r>
            <a:r>
              <a:rPr lang="zh-CN" altLang="en-US" dirty="0" smtClean="0"/>
              <a:t>与组织结构相匹配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f)</a:t>
            </a:r>
            <a:r>
              <a:rPr lang="zh-CN" altLang="en-US" dirty="0" smtClean="0"/>
              <a:t>可组合，可替代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好的架构是一个持续迭代的过程，不是一蹴而就的。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484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数据库扩展：</a:t>
            </a:r>
            <a:endParaRPr lang="en-US" altLang="zh-CN" dirty="0" smtClean="0"/>
          </a:p>
          <a:p>
            <a:r>
              <a:rPr lang="zh-CN" altLang="en-US" dirty="0" smtClean="0"/>
              <a:t>读扩展：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</a:t>
            </a:r>
            <a:r>
              <a:rPr lang="zh-CN" altLang="en-US" dirty="0" smtClean="0"/>
              <a:t>主从结构，主写，多副本读。（过去流行，现在更高效的是缓存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写扩展：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a)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分片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将要写入的数据用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，写入到具体的分片。比如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可以是记录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取模，可以是省市区域编号。分片写的一个问题是集合查询，需要从每个分片异步读取满足条件的记录，最后进行合并。分片写另一个问题是增加额外节点时的数据复制，解决这个问题需要采用一致性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分片只能扩展写，但并不解决弹性问题。某个节点宕机，该节点上的数据就不可用，解决办法是在一致性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的基础上增加虚拟节点，保证每个节点的数据都有多个备份。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总之，你要么在自己的应用程序中管理一致性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问题，要么加一个中间层，要么使用已经提供了一致性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功能的数据库，如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cassandra</a:t>
            </a:r>
            <a:r>
              <a:rPr lang="zh-CN" altLang="en-US" dirty="0" smtClean="0"/>
              <a:t>（一致性</a:t>
            </a:r>
            <a:r>
              <a:rPr lang="en-US" altLang="zh-CN" dirty="0" smtClean="0"/>
              <a:t>hash+</a:t>
            </a:r>
            <a:r>
              <a:rPr lang="zh-CN" altLang="en-US" dirty="0" smtClean="0"/>
              <a:t>节点副本）。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37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定理：一致性，可用性，分区容错性最多只能保证其中两个。</a:t>
            </a:r>
            <a:endParaRPr lang="en-US" altLang="zh-CN" dirty="0" smtClean="0"/>
          </a:p>
          <a:p>
            <a:r>
              <a:rPr lang="en-US" altLang="zh-CN" dirty="0" smtClean="0"/>
              <a:t>    a)AP</a:t>
            </a:r>
            <a:r>
              <a:rPr lang="zh-CN" altLang="en-US" dirty="0" smtClean="0"/>
              <a:t>系统：牺牲一致性，如一般的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系统，网络支付系统（最终一致性）。</a:t>
            </a:r>
            <a:endParaRPr lang="en-US" altLang="zh-CN" dirty="0" smtClean="0"/>
          </a:p>
          <a:p>
            <a:r>
              <a:rPr lang="en-US" altLang="zh-CN" dirty="0" smtClean="0"/>
              <a:t>    b)CP</a:t>
            </a:r>
            <a:r>
              <a:rPr lang="zh-CN" altLang="en-US" dirty="0" smtClean="0"/>
              <a:t>系统：牺牲可用性，如必须保证强一致性的银行系统。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服务降级：某个服务故障不会影响整个服务的正常使用。比如购物网站购物车模块不可用，不应该影响其他的如商品列表展示，直接支付购买等其他功能。故障的购物车模块可以做一些服务降级处理，如显示“马上回来”或其他处理等。无论哪个模块故障，都不应该导致整个服务的不可用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761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秒</a:t>
            </a:r>
            <a:r>
              <a:rPr lang="zh-CN" altLang="en-US" dirty="0" smtClean="0"/>
              <a:t>杀系统架构设计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典型的读多写少系统，所以正确的处理该特点即可。</a:t>
            </a:r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    a)</a:t>
            </a:r>
            <a:r>
              <a:rPr lang="zh-CN" altLang="en-US" dirty="0" smtClean="0"/>
              <a:t>将请求尽量拦截在前端。请求都压在数据库上，肯定不行。</a:t>
            </a:r>
            <a:endParaRPr lang="en-US" altLang="zh-CN" dirty="0" smtClean="0"/>
          </a:p>
          <a:p>
            <a:r>
              <a:rPr lang="en-US" altLang="zh-CN" dirty="0" smtClean="0"/>
              <a:t>    b)</a:t>
            </a:r>
            <a:r>
              <a:rPr lang="zh-CN" altLang="en-US" dirty="0" smtClean="0"/>
              <a:t>充分利用缓存。典型的读多写少系统，适合缓存。</a:t>
            </a:r>
            <a:endParaRPr lang="en-US" altLang="zh-CN" dirty="0" smtClean="0"/>
          </a:p>
          <a:p>
            <a:r>
              <a:rPr lang="zh-CN" altLang="en-US" dirty="0" smtClean="0"/>
              <a:t>具体实现：</a:t>
            </a:r>
            <a:endParaRPr lang="en-US" altLang="zh-CN" dirty="0" smtClean="0"/>
          </a:p>
          <a:p>
            <a:r>
              <a:rPr lang="en-US" altLang="zh-CN" dirty="0" smtClean="0"/>
              <a:t>    a)web</a:t>
            </a:r>
            <a:r>
              <a:rPr lang="zh-CN" altLang="en-US" dirty="0" smtClean="0"/>
              <a:t>层请求拦截。如页面限制用户点击次数，</a:t>
            </a:r>
            <a:r>
              <a:rPr lang="en-US" altLang="zh-CN" dirty="0" err="1" smtClean="0"/>
              <a:t>js</a:t>
            </a:r>
            <a:r>
              <a:rPr lang="zh-CN" altLang="en-US" dirty="0"/>
              <a:t>与</a:t>
            </a:r>
            <a:r>
              <a:rPr lang="zh-CN" altLang="en-US" dirty="0" smtClean="0"/>
              <a:t>后台的刷新频率，添加验证码防止刷票等。可以拦截大部分无效请求。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</a:t>
            </a:r>
            <a:r>
              <a:rPr lang="zh-CN" altLang="en-US" dirty="0" smtClean="0"/>
              <a:t>接入层请求拦截和缓存。同一个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限制访问频率，同一个商品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缓存等，应对刷票软件。可以拦截大部分该层请求。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c)</a:t>
            </a:r>
            <a:r>
              <a:rPr lang="zh-CN" altLang="en-US" dirty="0" smtClean="0"/>
              <a:t>服务层，对数据库写请求进行排队，每次只进行少量请求的执行；对数据库的读请求进行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d)</a:t>
            </a:r>
            <a:r>
              <a:rPr lang="zh-CN" altLang="en-US" dirty="0" smtClean="0"/>
              <a:t>数据库层。保证高可用即可，到达这一层的请求很少了。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2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1239</Words>
  <Application>Microsoft Office PowerPoint</Application>
  <PresentationFormat>全屏显示(4:3)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65</cp:revision>
  <dcterms:created xsi:type="dcterms:W3CDTF">2018-01-22T13:34:53Z</dcterms:created>
  <dcterms:modified xsi:type="dcterms:W3CDTF">2018-01-29T13:14:38Z</dcterms:modified>
</cp:coreProperties>
</file>