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B16881-D1D8-46CE-96B4-ABF27858DA6B}">
  <a:tblStyle styleId="{44B16881-D1D8-46CE-96B4-ABF27858D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be9f6b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be9f6b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2dd0c7da9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2dd0c7da9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4be9f6b4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4be9f6b4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2dd0c7da9_3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2dd0c7da9_3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4be9f6b4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4be9f6b4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be9f6b4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be9f6b4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be9f6b40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be9f6b40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be9f6b40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be9f6b40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be9f6b40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be9f6b40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dd0c7d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dd0c7d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4be9f6b40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4be9f6b40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2dd0c7da9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2dd0c7da9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4be9f6b4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4be9f6b40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4535657" y="1391400"/>
            <a:ext cx="3437400" cy="19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535657" y="3105300"/>
            <a:ext cx="34374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drive.google.com/file/d/11cyIjuZdOoiSi1Y8NRxbo7QXePt1nexz/vie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://drive.google.com/file/d/1yYFpRlji8BJmS1wOrYEcihbCbN7UDMeY/view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2O2DjB_C-Iw4HrTw6R4bRGYF3bAFbrWB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IQjS13AuX5dSGuxLnUa3pRJQkxNvLtEd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://drive.google.com/file/d/1A4z-pKKr3P8df1bFlKrFK_B4VzhCaG8h/view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lcXZxM4YZMYMkV7Yiu55J-5A_4u_d3v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://drive.google.com/file/d/1PGUdL1gqUiZT2Mw1CdQckH7HobSNiMEI/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eqEeXMPp3m8F2U1e_vkzdZq5fkysdmTd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hyperlink" Target="http://drive.google.com/file/d/1YRjHkmv2tkRB-VMG7wxr53egjsrrK9Dr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rive.google.com/file/d/1hSJu10zMXWX-usZulYcWACM_ZYvYhk5G/view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://drive.google.com/file/d/1FqHbRrFCnAZw9-8y4EMs27j0qHbpMHqX/view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://drive.google.com/file/d/1Qq9Srq3LdF06nT0mlLaXzfDy4Hs-EkkQ/view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://drive.google.com/file/d/1z9FFKn_ikzAgCQc0UVQmVQdbenzmGz7M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ctrTitle"/>
          </p:nvPr>
        </p:nvSpPr>
        <p:spPr>
          <a:xfrm>
            <a:off x="253600" y="139200"/>
            <a:ext cx="7687500" cy="18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Brain tumor classification: an analysis on the importance of feature extraction in deep learning</a:t>
            </a:r>
            <a:endParaRPr sz="3600"/>
          </a:p>
        </p:txBody>
      </p:sp>
      <p:pic>
        <p:nvPicPr>
          <p:cNvPr id="89" name="Google Shape;89;p25" descr="Free Brain Clipart Transparent, Download Free Brain Clipart Transparent png  images, Free ClipArts on Clipart Librar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50" y="2456825"/>
            <a:ext cx="2783625" cy="2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5" title="6 S Meadow Ct (1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00" y="45377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210075" y="1259100"/>
            <a:ext cx="230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 ROI Segmentation: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Crops the image to be the region where the tumor is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2747850" y="110825"/>
            <a:ext cx="29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210075" y="877525"/>
            <a:ext cx="136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Pipeline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210075" y="2032075"/>
            <a:ext cx="26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 Normalization: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Set all the pixel values in the range [0, 1]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210075" y="2667663"/>
            <a:ext cx="2537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 Adjust contrast: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Linear transformation that stretches the values of the pixels by amplifying the intensity of the most common pixel values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28675" y="3949775"/>
            <a:ext cx="2500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 Extract Statistical Features: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Takes the</a:t>
            </a: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mean, median, std deviation of the pixel values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2693100" y="110825"/>
            <a:ext cx="37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Statistical Feature Extraction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650" y="736050"/>
            <a:ext cx="1077500" cy="1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25" y="736063"/>
            <a:ext cx="1077500" cy="144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125" y="736063"/>
            <a:ext cx="1077500" cy="144626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/>
        </p:nvSpPr>
        <p:spPr>
          <a:xfrm>
            <a:off x="6008350" y="923300"/>
            <a:ext cx="1287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[2.5627462 ]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[3.        ]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[1.14661151]]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2890275" y="2345850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3910875" y="2345850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899575" y="2345875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5952075" y="2345850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13" name="Google Shape;313;p34" title="Statical feature extraction (1)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0875" y="44986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5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0" y="342000"/>
            <a:ext cx="284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Experimental Design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392125" y="2134925"/>
            <a:ext cx="2844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5-Fold Cross Validation: For each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For each sub-dataset we split into 5 pieces the first four for training and the last for testing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392125" y="821750"/>
            <a:ext cx="2844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Evaluate on different percentages of the dataset: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Make a sub-dataset of varying percentages to evaluate how well the model does as the size of the dataset grows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436100" y="3371575"/>
            <a:ext cx="284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Epochs and Callbacks: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Run for 1000 epochs or until the validation loss hasn’t decreased in 50 epochs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334" name="Google Shape;334;p35"/>
          <p:cNvGraphicFramePr/>
          <p:nvPr/>
        </p:nvGraphicFramePr>
        <p:xfrm>
          <a:off x="3792550" y="1709700"/>
          <a:ext cx="1899900" cy="2421425"/>
        </p:xfrm>
        <a:graphic>
          <a:graphicData uri="http://schemas.openxmlformats.org/drawingml/2006/table">
            <a:tbl>
              <a:tblPr>
                <a:noFill/>
                <a:tableStyleId>{44B16881-D1D8-46CE-96B4-ABF27858DA6B}</a:tableStyleId>
              </a:tblPr>
              <a:tblGrid>
                <a:gridCol w="18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Methods in increasing reliance on extraction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Vanilla Crop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One Histogram Filter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Multiple Histogram Filters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Statistical Features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5" name="Google Shape;335;p35"/>
          <p:cNvGraphicFramePr/>
          <p:nvPr/>
        </p:nvGraphicFramePr>
        <p:xfrm>
          <a:off x="5872550" y="1699800"/>
          <a:ext cx="1302250" cy="2484010"/>
        </p:xfrm>
        <a:graphic>
          <a:graphicData uri="http://schemas.openxmlformats.org/drawingml/2006/table">
            <a:tbl>
              <a:tblPr>
                <a:noFill/>
                <a:tableStyleId>{44B16881-D1D8-46CE-96B4-ABF27858DA6B}</a:tableStyleId>
              </a:tblPr>
              <a:tblGrid>
                <a:gridCol w="130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Percentage of the Dataset Used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20%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40%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60%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80%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100%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6" name="Google Shape;336;p35"/>
          <p:cNvSpPr txBox="1"/>
          <p:nvPr/>
        </p:nvSpPr>
        <p:spPr>
          <a:xfrm>
            <a:off x="4075025" y="1140475"/>
            <a:ext cx="284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Overview of the Experiments</a:t>
            </a:r>
            <a:endParaRPr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37" name="Google Shape;337;p35" title="6 S Meadow Ct 8 (1) (1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552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6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0" y="342000"/>
            <a:ext cx="284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Experimental Design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392125" y="821750"/>
            <a:ext cx="2844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Used for Vanilla Mask, Histogram Equalizers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Conv2d Layer: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Slides a filter over the image creating a feature map of the image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Max Pooling Layer: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Downsamples the image, creating more general features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Dropout layer: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Hides weights to make the model more robust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3617825" y="771175"/>
            <a:ext cx="2844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Linear Regression: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This will be used for the statistical feature extraction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Finds the line of best fit through the feature vectors (mean, median, std)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57" name="Google Shape;357;p36" title="6 S Meadow Ct 9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552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297250" y="157025"/>
            <a:ext cx="284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2445650" y="263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Vanilla Mask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2480138" y="2719925"/>
            <a:ext cx="29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One Histogram Equalizer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575" y="725075"/>
            <a:ext cx="3537951" cy="152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475" y="3331800"/>
            <a:ext cx="3686149" cy="160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 title="6 S Meadow Ct 1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675" y="4535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6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" name="Google Shape;97;p26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6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" name="Google Shape;99;p26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26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5;p26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999450" y="967650"/>
            <a:ext cx="2028900" cy="957300"/>
          </a:xfrm>
          <a:prstGeom prst="rect">
            <a:avLst/>
          </a:prstGeom>
          <a:solidFill>
            <a:srgbClr val="BC696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 tumors kill 18,600 people in the US every year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999450" y="526325"/>
            <a:ext cx="202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Overarching Problem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4572000" y="967650"/>
            <a:ext cx="1932000" cy="1293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If we can identify tumors early we can better treat those people</a:t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4523550" y="526325"/>
            <a:ext cx="202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Overarching Solution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999450" y="2861550"/>
            <a:ext cx="187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Traditional Method 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3874650" y="3275700"/>
            <a:ext cx="33267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use techniques from computer vision and deep learning to identify the tumor type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4599750" y="2861550"/>
            <a:ext cx="187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Method 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513900" y="327570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Radiologists analyze MRI scans of the brain and identify the tumor type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5" name="Google Shape;115;p26" title="6 S Meadow Ct 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43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432775" y="803700"/>
            <a:ext cx="3545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 Tumor Classification Dataset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 classes: meningioma, glioma, and pituitary tumors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(512, 512) MRI scans (measure the water content in the brain)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708 Meningioma samples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1426 Glioma samples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930 Pituitary samples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2940250" y="157025"/>
            <a:ext cx="253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Overview of the Dataset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597" y="956237"/>
            <a:ext cx="2676228" cy="24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 title="6 S Meadow Ct 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375" y="450090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99450" y="967650"/>
            <a:ext cx="2448000" cy="957300"/>
          </a:xfrm>
          <a:prstGeom prst="rect">
            <a:avLst/>
          </a:prstGeom>
          <a:solidFill>
            <a:srgbClr val="BC696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can’t always rely on having large datasets of tumor samples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999450" y="526325"/>
            <a:ext cx="202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Specific Problem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572000" y="967650"/>
            <a:ext cx="2534400" cy="1569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Find the balance between computer learned features and manually extracted features dependent on the size of dataset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4523550" y="526325"/>
            <a:ext cx="202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Specific Solution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533250" y="2627525"/>
            <a:ext cx="253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Hypothesis</a:t>
            </a:r>
            <a:endParaRPr sz="24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816800" y="3181625"/>
            <a:ext cx="5967300" cy="1734000"/>
          </a:xfrm>
          <a:prstGeom prst="roundRect">
            <a:avLst>
              <a:gd name="adj" fmla="val 16667"/>
            </a:avLst>
          </a:prstGeom>
          <a:solidFill>
            <a:srgbClr val="01ADF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1196143" y="3425220"/>
            <a:ext cx="5208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less samples used in training, the more important hand-crafted features become for deep learning models</a:t>
            </a:r>
            <a:endParaRPr sz="23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59" name="Google Shape;159;p28" title="6 S Meadow Ct 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50" y="4504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27" y="1426373"/>
            <a:ext cx="2474650" cy="30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375" y="3520926"/>
            <a:ext cx="3260599" cy="13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40250" y="688275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421850" y="7326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Ismael, M. R., and Abdel-Qader, I. 2018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9875" y="3429650"/>
            <a:ext cx="3123500" cy="1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3371" y="1202750"/>
            <a:ext cx="3414825" cy="19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 title="6 S Meadow Ct 6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600" y="4756125"/>
            <a:ext cx="383475" cy="3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40250" y="688275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21850" y="7326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Abiwinanda et al. (2019)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9225"/>
            <a:ext cx="3592376" cy="27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625" y="977475"/>
            <a:ext cx="3369925" cy="18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4776" y="2986775"/>
            <a:ext cx="3449549" cy="189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 title="Poop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950" y="4618575"/>
            <a:ext cx="383475" cy="3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2747850" y="110825"/>
            <a:ext cx="29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Vanilla Mask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300" y="845925"/>
            <a:ext cx="1821458" cy="16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938" y="2839075"/>
            <a:ext cx="1878174" cy="18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5038750" y="574450"/>
            <a:ext cx="15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Original brain image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038750" y="2565400"/>
            <a:ext cx="170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Vanilla masked image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210075" y="771175"/>
            <a:ext cx="136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Pipeline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240550" y="1266425"/>
            <a:ext cx="3303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Loads Image: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Takes the original mat file for the brain and reads it as an np array.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Vanilla Mask: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Takes the image’s np array and gets rid of all the pixels in the array that are not considered a part of the mask in the array.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8" name="Google Shape;228;p31" title="Vanila crop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075" y="4500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10075" y="1113138"/>
            <a:ext cx="2717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Gaussian Filter: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Smoothing operator to blur the original image. The main purpose is to get rid of the ‘noise’ in the image.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2747850" y="110825"/>
            <a:ext cx="29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One Histogram Equalizer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10075" y="771175"/>
            <a:ext cx="136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Pipeline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175825" y="1999438"/>
            <a:ext cx="2680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Histogram Equalization: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Image processing technique to adjust the contrast of the image. This step helps bring out the color of the tumor. 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175825" y="2933925"/>
            <a:ext cx="2537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Apply the Mask: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Get rid of all pixels in the original brain image that are not the tumor, keeping just the tumor.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75825" y="3871525"/>
            <a:ext cx="237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Resize to (112, 112, 1):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38" y="877513"/>
            <a:ext cx="2593461" cy="1628300"/>
          </a:xfrm>
          <a:prstGeom prst="rect">
            <a:avLst/>
          </a:prstGeom>
          <a:noFill/>
          <a:ln w="9525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936" y="2700450"/>
            <a:ext cx="2230064" cy="2178000"/>
          </a:xfrm>
          <a:prstGeom prst="rect">
            <a:avLst/>
          </a:prstGeom>
          <a:noFill/>
          <a:ln w="9525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3" name="Google Shape;253;p32" title="WillKopec project Video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3825" y="44871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7346725" y="110950"/>
            <a:ext cx="1644000" cy="463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7346725" y="15702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7346725" y="725086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7346725" y="7711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Related Work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7346725" y="1339222"/>
            <a:ext cx="1644000" cy="463500"/>
          </a:xfrm>
          <a:prstGeom prst="roundRect">
            <a:avLst>
              <a:gd name="adj" fmla="val 50000"/>
            </a:avLst>
          </a:prstGeom>
          <a:solidFill>
            <a:srgbClr val="3065A8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7346650" y="1385300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Extraction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7346725" y="1953358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7346800" y="19994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7346725" y="2567494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346800" y="2613575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7346725" y="3181630"/>
            <a:ext cx="1644000" cy="46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7346800" y="322770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65A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200">
              <a:solidFill>
                <a:srgbClr val="3065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210075" y="869613"/>
            <a:ext cx="27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 ROI Segmentation: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Crops the image to be the region where the tumor is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2747850" y="110825"/>
            <a:ext cx="29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Multiple Histogram Equalizers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210075" y="407925"/>
            <a:ext cx="136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Pipeline</a:t>
            </a:r>
            <a:endParaRPr sz="18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228675" y="1385300"/>
            <a:ext cx="268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 Contrast Stretching: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Rescales image to include all intensities that fall between the 2nd and 98th percentiles.</a:t>
            </a:r>
            <a:endParaRPr sz="17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228675" y="2324725"/>
            <a:ext cx="2519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 Local Equalization: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Enhances images with low contrast by spreading out the most frequent intensity values in an image, emphasizing local gray level variations.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210075" y="3756800"/>
            <a:ext cx="2500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 Adaptive Equalization: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version of histogram equalization that computes multiple histograms corresponding to distinct sections of the image.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374" y="1330337"/>
            <a:ext cx="4111525" cy="2482825"/>
          </a:xfrm>
          <a:prstGeom prst="rect">
            <a:avLst/>
          </a:prstGeom>
          <a:noFill/>
          <a:ln w="9525" cap="flat" cmpd="sng">
            <a:solidFill>
              <a:srgbClr val="3065A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7" name="Google Shape;277;p33"/>
          <p:cNvSpPr txBox="1"/>
          <p:nvPr/>
        </p:nvSpPr>
        <p:spPr>
          <a:xfrm>
            <a:off x="3187825" y="3895525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4208425" y="3895525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5119800" y="3895525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6086175" y="3895525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81" name="Google Shape;281;p33" title="Bryan_audio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2975" y="45096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urs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01ADFA"/>
      </a:accent1>
      <a:accent2>
        <a:srgbClr val="02DAAB"/>
      </a:accent2>
      <a:accent3>
        <a:srgbClr val="8C9EFD"/>
      </a:accent3>
      <a:accent4>
        <a:srgbClr val="3065A8"/>
      </a:accent4>
      <a:accent5>
        <a:srgbClr val="21939C"/>
      </a:accent5>
      <a:accent6>
        <a:srgbClr val="3F4C8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On-screen Show (16:9)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Fira Sans Extra Condensed SemiBold</vt:lpstr>
      <vt:lpstr>Fira Sans Extra Condensed</vt:lpstr>
      <vt:lpstr>Roboto</vt:lpstr>
      <vt:lpstr>Arial</vt:lpstr>
      <vt:lpstr>Simple Light</vt:lpstr>
      <vt:lpstr>Nursing Infographics by Slidesgo</vt:lpstr>
      <vt:lpstr>Brain tumor classification: an analysis on the importance of feature extraction in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classification: an analysis on the importance of feature extraction in deep learning</dc:title>
  <cp:lastModifiedBy>Kopec, William</cp:lastModifiedBy>
  <cp:revision>1</cp:revision>
  <dcterms:modified xsi:type="dcterms:W3CDTF">2022-07-14T23:13:15Z</dcterms:modified>
</cp:coreProperties>
</file>