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2" Type="http://schemas.openxmlformats.org/officeDocument/2006/relationships/viewProps" Target="viewProps.xml" /><Relationship Id="rId81" Type="http://schemas.openxmlformats.org/officeDocument/2006/relationships/presProps" Target="presProps.xml" /><Relationship Id="rId1" Type="http://schemas.openxmlformats.org/officeDocument/2006/relationships/slideMaster" Target="slideMasters/slideMaster1.xml" /><Relationship Id="rId84" Type="http://schemas.openxmlformats.org/officeDocument/2006/relationships/tableStyles" Target="tableStyles.xml" /><Relationship Id="rId8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Atmosfera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2.2. La radiación térmica</a:t>
            </a:r>
          </a:p>
        </p:txBody>
      </p:sp>
      <p:sp>
        <p:nvSpPr>
          <p:cNvPr id="3" name="Content Placeholder 2"/>
          <p:cNvSpPr>
            <a:spLocks noGrp="1"/>
          </p:cNvSpPr>
          <p:nvPr>
            <p:ph idx="1"/>
          </p:nvPr>
        </p:nvSpPr>
        <p:spPr/>
        <p:txBody>
          <a:bodyPr/>
          <a:lstStyle/>
          <a:p>
            <a:pPr lvl="0" indent="0" marL="0">
              <a:buNone/>
            </a:pPr>
            <a:r>
              <a:rPr/>
              <a:t>Se llama radiación térmica a la que emiten los cuerpos debido a su temperatura. Cuando la temperatura del cuerpo es baja, la radiación emitida es infrarroja y, por tanto, no visible. Si vemos los objetos no es por la radiación térmica emitida sino por la luz que reflejan. Sin embargo, al aumentar la temperatura los cuerpos terminan emitiendo luz visible como ocurre, por ejemplo, con un trozo de hierro al rojo vivo o el filamento de una lámpara incandescente.</a:t>
            </a:r>
          </a:p>
          <a:p>
            <a:pPr lvl="0" indent="0" marL="0">
              <a:buNone/>
            </a:pPr>
            <a:r>
              <a:rPr/>
              <a:t>El espectro de emisión de un gas se obtiene calentando dicho gas y observando la radiación emitida. El espectro está formado por líneas, por eso se llama espectro discreto, que corresponden a saltos electrónicos entre las órbitas atómicas. En la figura 2.2 se muestra el espectro de emisión del vapor de Na, que emite una lámpara típica en el alumbrado urbano. Cada elemento químico tiene un espectro característico porque así lo es la estructura electrónica de su átomo.</a:t>
            </a:r>
          </a:p>
          <a:p>
            <a:pPr lvl="0" indent="0" marL="0">
              <a:buNone/>
            </a:pPr>
            <a:r>
              <a:rPr/>
              <a:t>p19-32 Figura 2.2: Espectro de emisión del sodio gaseoso. Figura 2.3: Espectro continuo de la luz visible. Figura 2.4: Espectro de absorción del sodio. Esta imagen y las dos anteriores pro- ceden de Figura 2.5: Espectro del Sol (Esta imagen es cortesía de la NASA, Figura 2.6: Los cuerpos en equilibrio a la misma temperatura, emiten un ﬂujo de potencia, Ei que depende de su propio coeﬁciente de absorción ai. La radiación R en el interior de la caja es resultado de la combinación de las radiaciones emitidas por todos los cuerpos. Figura 2.7: Emitancia espectral del cuerpo negro para diferentes temperaturas. Las líneas a puntos seǔalan los máximos de emisión.</a:t>
            </a:r>
          </a:p>
          <a:p>
            <a:pPr lvl="0" indent="0" marL="0">
              <a:buNone/>
            </a:pPr>
            <a:r>
              <a:rPr/>
              <a:t>El espectro emitido por los cuerpos en estado condensado, líquidos y sólidos, es continuo, es decir, hay emisión en todo un rango de frecuencias. En la figura 2.3 se muestra un espectro continuo en el rango del visible como sería, por ejemplo, el del filamento incandescente de una bombilla. A diferencia de lo que ocurre con el espectro de los gases, el espectro continuo emitido por la materia condensada es casi independiente de la composición química del cuerpo emisor y sólo depende de su temperatura. En este sentido, la materia se puede considerar formada por un conjunto muy grande de osciladores cargados que emiten energía en todas las posibles frecuencias.</a:t>
            </a:r>
          </a:p>
          <a:p>
            <a:pPr lvl="0" indent="0" marL="0">
              <a:buNone/>
            </a:pPr>
            <a:r>
              <a:rPr/>
              <a:t>En un proceso inverso al descrito para la emisión, cuando la radiación pasa a través de un gas muestra un espectro de absorción en el que se observan líneas que corresponden a la radiación absorbida por el gas al excitarse. Las líneas, en este caso negras, ver figura 2.4, son idénticas a las del correspondiente espectro de emisión del vapor de Na, porque se corresponden con los mismos saltos electrónicos. La radiación de las demás longitudes de onda atraviesa el gas sin modificarse, es decir, el gas es transparente a toda la radiación cuya energía no coincide con algún salto entre orbitales electrónicos.</a:t>
            </a:r>
          </a:p>
          <a:p>
            <a:pPr lvl="0" indent="0" marL="0">
              <a:buNone/>
            </a:pPr>
            <a:r>
              <a:rPr/>
              <a:t>En la figura 2.5 se muestra el espectro solar en el que se observan las líneas de absorción de los gases de la atmósfera o corona solar. Se pueden observar las líneas correspondientes al H y al He, que es el elemento más abundante. Hay, sin embargo, otras cuyo origen sigue siendo desconocido.</a:t>
            </a:r>
          </a:p>
          <a:p>
            <a:pPr lvl="0" indent="0" marL="0">
              <a:buNone/>
            </a:pPr>
            <a:r>
              <a:rPr/>
              <a:t>Entre los efectos que produce la radiación cuando interacciona con la materia mencionamos que puede producir ionización, saltos entre orbitales electrónicos, rotura de enlaces químicos y excitación de movimientos vibratorios y de rotación en las moléculas. Cada uno de estos fenómenos tiene una energía asociada. Los espectros contienen así información sobre los procesos energéticos involucrados en el medio material que genera la radiación y del medio a través del cual pasa la radiación.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2.3. Las leyes de la radiación</a:t>
            </a:r>
          </a:p>
        </p:txBody>
      </p:sp>
      <p:sp>
        <p:nvSpPr>
          <p:cNvPr id="3" name="Content Placeholder 2"/>
          <p:cNvSpPr>
            <a:spLocks noGrp="1"/>
          </p:cNvSpPr>
          <p:nvPr>
            <p:ph idx="1"/>
          </p:nvPr>
        </p:nvSpPr>
        <p:spPr/>
        <p:txBody>
          <a:bodyPr/>
          <a:lstStyle/>
          <a:p>
            <a:pPr lvl="0" indent="0" marL="0">
              <a:buNone/>
            </a:pPr>
            <a:r>
              <a:rPr/>
              <a:t>Para analizar cuantitativamente la radiación que emite un cuerpo vamos a precisar las magnitudes que utilizaremos. En primer lugar, la potencia (emitida, absorbida o reflejada) por un cuerpo es la cantidad de energía por unidad de tiempo y se mide en vatios (W). Pero muchas veces lo que medimos no es la potencia total emitida por un cuerpo sino la potencia por unidad de superficie, esto es, el flujo de potencia o intensidad luminosa que se mide en Wm^-2. Cuando la radiación es emitida, al flujo de potencia se llama radiancia o emitancia, E y cuando la radiación incide sobre una superficie se llama irradiancia, R.</a:t>
            </a:r>
          </a:p>
          <a:p>
            <a:pPr lvl="0" indent="0" marL="0">
              <a:buNone/>
            </a:pPr>
            <a:r>
              <a:rPr/>
              <a:t>Lo que realmente se mide con el radiómetro es el flujo de potencia de la radiación cuya longitud de onda está comprendida en el intervalo λ y λ + dλ, y entonces nos referimos a la emitancia, Eλ y a la irradiancia, Rλ monocromática o espectral, que se mide en Wm^-3, Wm</a:t>
            </a:r>
            <a:r>
              <a:rPr baseline="30000"/>
              <a:t>-2μm</a:t>
            </a:r>
            <a:r>
              <a:rPr/>
              <a:t>-1, o cualquier otra unidad en la que se mida la longitud de onda.</a:t>
            </a:r>
          </a:p>
          <a:p>
            <a:pPr lvl="0" indent="0" marL="0">
              <a:buNone/>
            </a:pPr>
            <a:r>
              <a:rPr/>
              <a:t>Es también conveniente definir el coeficiente de absorción aλ como la proporción de energía incidente que es absorbida por el cuerpo.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2.3.1. Ley de Kirchhoff</a:t>
            </a:r>
          </a:p>
        </p:txBody>
      </p:sp>
      <p:sp>
        <p:nvSpPr>
          <p:cNvPr id="3" name="Content Placeholder 2"/>
          <p:cNvSpPr>
            <a:spLocks noGrp="1"/>
          </p:cNvSpPr>
          <p:nvPr>
            <p:ph idx="1"/>
          </p:nvPr>
        </p:nvSpPr>
        <p:spPr/>
        <p:txBody>
          <a:bodyPr/>
          <a:lstStyle/>
          <a:p>
            <a:pPr lvl="0" indent="0" marL="0">
              <a:buNone/>
            </a:pPr>
            <a:r>
              <a:rPr/>
              <a:t>Si sobre la superficie de un cuerpo incide una irradiancia Rλ, el flujo de potencia que el cuerpo absorbe es aλRλ, y si el cuerpo está en equilibrio térmico (temperatura constante), es claro que tiene que emitir un flujo de potencia Eλ igual al que absorbe, esto es, se tiene que</a:t>
            </a:r>
          </a:p>
          <a:p>
            <a:pPr lvl="0" indent="0" marL="0">
              <a:buNone/>
            </a:pPr>
            <a:r>
              <a:rPr/>
              <a:t>Eλ = aλRλ (2.1)</a:t>
            </a:r>
          </a:p>
          <a:p>
            <a:pPr lvl="0" indent="0" marL="0">
              <a:buNone/>
            </a:pPr>
            <a:r>
              <a:rPr/>
              <a:t>expresión que se conoce como ley de Kirchhoff. Esta ley indica que, para cada longitud de onda, el flujo de potencia emitido es igual al flujo de potencia incidente multiplicado por el coeficiente de absorción. El coeficiente de absorción es un número adimensional comprendido entre cero y uno. Si para una determinada longitud de onda el coeficiente es nulo, el cuerpo refleja toda la radiación, en cuyo caso vemos el cuerpo de ese color, y no emitirá radiación de esa longitud de onda. Si por el contrario, el cuerpo tiene un coeficiente cercano a uno, será un buen absorbente de toda la radiación y, en consecuencia, también será buen emisor.</a:t>
            </a:r>
          </a:p>
          <a:p>
            <a:pPr lvl="0" indent="0" marL="0">
              <a:buNone/>
            </a:pPr>
            <a:r>
              <a:rPr/>
              <a:t>Consideremos varios cuerpos en un recipiente y aislados del exterior como se muestra en la figura 2.6. Todos los cuerpos radian y absorben radiación hasta que al llegar al equilibrio todos tienen la misma temperatura. La radiación en el interior del recipiente, resultado de la emisión de todos los cuerpos, termina siendo isotrópica e independiente de las características de cada uno de los cuerpos contenidos en el recipiente. Cada cuerpo emite y absorbe según su valor característico de aλ y de Eλ y siempre se cumple que</a:t>
            </a:r>
          </a:p>
          <a:p>
            <a:pPr lvl="0" indent="0" marL="0">
              <a:buNone/>
            </a:pPr>
            <a:r>
              <a:rPr/>
              <a:t>R = E1λ / a1λ = E2λ / a2λ = E3λ / a3λ</a:t>
            </a:r>
          </a:p>
          <a:p>
            <a:pPr lvl="0" indent="0" marL="0">
              <a:buNone/>
            </a:pPr>
            <a:r>
              <a:rPr/>
              <a:t>Cuando aλ = 1 se cumple Eλ = Rλ y el cuerpo es un absorbente y emisor perfecto de radiación de longitud de onda λ. Se llama cuerpo negro a un cuerpo que tiene aλ = 1 para todo valor de λ. Este cuerpo ideal es un perfecto absorbente y, por lo tanto, no refleja ninguna radiación, de ahí su color negro, y es también un perfecto emisor. Que sea negro y que emita puede parecer una contradicción, pero si el cuerpo absorbe toda la radiación que recibe y se encuentra en equilibrio a una temperatura T, necesariamente tiene que emitir radiación cuya energía total sea la misma que recibe.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2.3.2. Ley de Planck</a:t>
            </a:r>
          </a:p>
        </p:txBody>
      </p:sp>
      <p:sp>
        <p:nvSpPr>
          <p:cNvPr id="3" name="Content Placeholder 2"/>
          <p:cNvSpPr>
            <a:spLocks noGrp="1"/>
          </p:cNvSpPr>
          <p:nvPr>
            <p:ph idx="1"/>
          </p:nvPr>
        </p:nvSpPr>
        <p:spPr/>
        <p:txBody>
          <a:bodyPr/>
          <a:lstStyle/>
          <a:p>
            <a:pPr lvl="0" indent="0" marL="0">
              <a:buNone/>
            </a:pPr>
            <a:r>
              <a:rPr/>
              <a:t>Para este cuerpo negro, formado por infinitos osciladores con todas las posibles frecuencias en equilibrio a la temperatura T y con la hipótesis cuántica, Planck dedujo que la emitancia espectral tiene la expresión</a:t>
            </a:r>
          </a:p>
          <a:p>
            <a:pPr lvl="0" indent="0" marL="0">
              <a:buNone/>
            </a:pPr>
            <a:r>
              <a:rPr/>
              <a:t>Eλ(T) dλ =   dλ (2.2)</a:t>
            </a:r>
          </a:p>
          <a:p>
            <a:pPr lvl="0" indent="0" marL="0">
              <a:buNone/>
            </a:pPr>
            <a:r>
              <a:rPr/>
              <a:t>donde c es la velocidad de la luz, h es la constante de Planck y kB es la constante de Boltzmann. La emitancia espectral, Eλ(T), es la emitancia por unidad de longitud de onda y en el SI se mide en Wm^-3. En la figura 2.7 se muestra la emitancia espectral del cuerpo negro obtenido para cuatro temperaturas diferentes.</a:t>
            </a:r>
          </a:p>
          <a:p>
            <a:pPr lvl="0" indent="0" marL="0">
              <a:buNone/>
            </a:pPr>
            <a:r>
              <a:rPr/>
              <a:t>Para lo que sigue no hay que saberse de memoria la forma funcional de la ley de Planck, pero sí es importante entender las siguientes propiedades y leyes que se derivan de la misma. En la figura 2.7 se representa la ecuación (2.2). Para una temperatura dada, por ejemplo T = 6000K, y partiendo de λ = 0, donde no hay emisión, se observa que la radiancia aumenta rápidamente según lo hace λ hasta alcanzar un valor máximo en longitudes de onda del orden de los 0.5 μm, valor a partir del cual la energía decae según la longitud de onda tiende a a infinito. Vemos así que la mayor parte de la energía emitida lo está en un rango más o menos estrecho de longitudes de onda.</a:t>
            </a:r>
          </a:p>
          <a:p>
            <a:pPr lvl="0" indent="0" marL="0">
              <a:buNone/>
            </a:pPr>
            <a:r>
              <a:rPr/>
              <a:t>Si comparamos el espectro emitido a diferentes temperaturas, podemos observar que para cada longitud de onda la emitancia espectral aumenta fuertemente con la temperatura T. De hecho, integrando la emitancia espectral para todas las longitudes de onda para obtener la emitancia total se tiene que</a:t>
            </a:r>
          </a:p>
          <a:p>
            <a:pPr lvl="0" indent="0" marL="0">
              <a:buNone/>
            </a:pPr>
            <a:r>
              <a:rPr/>
              <a:t>∫_0^∞ Eλ(T) dλ = σT^4 (2.3)</a:t>
            </a:r>
          </a:p>
          <a:p>
            <a:pPr lvl="0" indent="0" marL="0">
              <a:buNone/>
            </a:pPr>
            <a:r>
              <a:rPr/>
              <a:t>donde σ = 5.7 × 10^-8 Wm</a:t>
            </a:r>
            <a:r>
              <a:rPr baseline="30000"/>
              <a:t>-2K</a:t>
            </a:r>
            <a:r>
              <a:rPr/>
              <a:t>-4 es la constante de Stefan. La expresión (2.3) se conoce como la ley de Stefan-Boltzmann.</a:t>
            </a:r>
          </a:p>
          <a:p>
            <a:pPr lvl="0" indent="0" marL="0">
              <a:buNone/>
            </a:pPr>
            <a:r>
              <a:rPr/>
              <a:t>Otra importante propiedad que se puede observar en los espectros de la figura 2.7 es que el valor de la longitud de onda λmax para el que se produce el máximo de la emitancia disminuye con la temperatura. Para obtener esta relación tenemos en cuenta que en los máximos se tiene que dEλ/dλ = 0 lo que da lugar a la siguiente expresión</a:t>
            </a:r>
          </a:p>
          <a:p>
            <a:pPr lvl="0" indent="0" marL="0">
              <a:buNone/>
            </a:pPr>
            <a:r>
              <a:rPr/>
              <a:t>λ_max T = 0.29 cmK (2.4)</a:t>
            </a:r>
          </a:p>
          <a:p>
            <a:pPr lvl="0" indent="0" marL="0">
              <a:buNone/>
            </a:pPr>
            <a:r>
              <a:rPr/>
              <a:t>que se conoce como la ley del desplazamiento de Wien. Esta es una relación muy útil para estimar la temperatura de objetos luminosos, estrellas, por ejemplo, a partir del espectro de la luz emitida.</a:t>
            </a:r>
          </a:p>
          <a:p>
            <a:pPr lvl="0" indent="0" marL="0">
              <a:buNone/>
            </a:pPr>
            <a:r>
              <a:rPr/>
              <a:t>A continuación veremos la importancia de estas leyes de la radiación del cuerpo negro, porque resulta que tanto el Sol como la propia Tierra presentan un espectro muy parecido.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2.4. La radiación solar</a:t>
            </a:r>
          </a:p>
        </p:txBody>
      </p:sp>
      <p:sp>
        <p:nvSpPr>
          <p:cNvPr id="3" name="Content Placeholder 2"/>
          <p:cNvSpPr>
            <a:spLocks noGrp="1"/>
          </p:cNvSpPr>
          <p:nvPr>
            <p:ph idx="1"/>
          </p:nvPr>
        </p:nvSpPr>
        <p:spPr/>
        <p:txBody>
          <a:bodyPr/>
          <a:lstStyle/>
          <a:p>
            <a:pPr lvl="0" indent="0" marL="0">
              <a:buNone/>
            </a:pPr>
            <a:r>
              <a:rPr/>
              <a:t>En la sección anterior hemos analizado el espectro de la radiación térmica del cuerpo negro, lo cual pudiera parecer un caso singular de interés puramente teórico. Sin embargo, como se muestra en la figura 2.8, el espectro de la radiación solar es muy parecido al del cuerpo negro a la temperatura de T = 5 525 K. Este espectro solar está medido desde el espacio por satélites antes de que la luz atraviese la atmósfera. Las pequeñas diferencias entre el espectro solar medido y el espectro del cuerpo negro se deben, por una parte, a que la temperatura de la superficie solar no es uniforme y, por tanto, emite radiación desde zonas con diferente temperatura; y por otra parte, a la interacción de la radiación con la propia atmósfera solar.</a:t>
            </a:r>
          </a:p>
          <a:p>
            <a:pPr lvl="0" indent="0" marL="0">
              <a:buNone/>
            </a:pPr>
            <a:r>
              <a:rPr/>
              <a:t>El máximo de la radiación solar cae en la longitud de onda del amarillo claro, aproximadamente 0.55 μm (ver figura 2.8), lo que explica el color con el que vemos el Sol. Una gran parte de la emisión corresponde a luz visible en cuyo rango 0.4 μm &lt; λ &lt; 0.7 μm se emite el 38 % de la energía. El resto de la energía se distribuye entre un 9 % en forma de radiación ultravioleta, λ &lt; 0.4 μm, y un 53 % en el infrarrojo cercano con longitudes de onda 0.7 μm &lt; λ &lt; 4 μm. El Sol también emite radiación de más energía, como rayos X y rayos γ, y de menor energía en el infrarrojo lejano, microondas y ondas de radio, pero son contribuciones poco importantes a la energía total.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2.4.1. La constante solar</a:t>
            </a:r>
          </a:p>
        </p:txBody>
      </p:sp>
      <p:sp>
        <p:nvSpPr>
          <p:cNvPr id="3" name="Content Placeholder 2"/>
          <p:cNvSpPr>
            <a:spLocks noGrp="1"/>
          </p:cNvSpPr>
          <p:nvPr>
            <p:ph idx="1"/>
          </p:nvPr>
        </p:nvSpPr>
        <p:spPr/>
        <p:txBody>
          <a:bodyPr/>
          <a:lstStyle/>
          <a:p>
            <a:pPr lvl="0" indent="0" marL="0">
              <a:buNone/>
            </a:pPr>
            <a:r>
              <a:rPr/>
              <a:t>A partir del espectro de la radiación solar (figura 2.8) conocemos cómo se distribuye la energía radiada para cada frecuencia y también, integrando para todas las frecuencias, cuánta energía emite el Sol por unidad de tiempo. En esta sección vamos a determinar qué fracción de toda la energía que emite el Sol llega a la Tierra.</a:t>
            </a:r>
          </a:p>
          <a:p>
            <a:pPr lvl="0" indent="0" marL="0">
              <a:buNone/>
            </a:pPr>
            <a:r>
              <a:rPr/>
              <a:t>La potencia total radiada por el Sol es igual a la emitancia, dada por la Ley de Stefan-Boltzmann, multiplicada por la superficie solar, esto es,</a:t>
            </a:r>
          </a:p>
          <a:p>
            <a:pPr lvl="0" indent="0" marL="0">
              <a:buNone/>
            </a:pPr>
            <a:r>
              <a:rPr/>
              <a:t>[ P_S = 4 R_S^2 T^4, ]</a:t>
            </a:r>
          </a:p>
          <a:p>
            <a:pPr lvl="0" indent="0" marL="0">
              <a:buNone/>
            </a:pPr>
            <a:r>
              <a:rPr/>
              <a:t>donde ( R_S = 6.96 ^8 ) m es el radio y ( T ) la temperatura del Sol. Como la radiación se propaga por igual en todas direcciones, cuando llega a la Tierra ésta se ha distribuido uniformemente sobre una superficie esférica centrada en el Sol de radio ( R_{TS} ) igual a la distancia media de la Tierra al Sol, ver figura 2.9(a). Como el área de la superficie esférica es ( 4R^2 ), la potencia por unidad de superficie que llega a la Tierra es</a:t>
            </a:r>
          </a:p>
          <a:p>
            <a:pPr lvl="0" indent="0" marL="0">
              <a:buNone/>
            </a:pPr>
            <a:r>
              <a:rPr/>
              <a:t>[ T_S = , ]</a:t>
            </a:r>
          </a:p>
          <a:p>
            <a:pPr lvl="0" indent="0" marL="0">
              <a:buNone/>
            </a:pPr>
            <a:r>
              <a:rPr/>
              <a:t>valor que se conoce como constante solar. La constante solar medida por satélites da un valor de ( S = 1.36 ^3 , ^{-2} ) que corresponde a una temperatura efectiva del Sol de ( 5,776 ,  ).</a:t>
            </a:r>
          </a:p>
          <a:p>
            <a:pPr lvl="0" indent="0" marL="0">
              <a:buNone/>
            </a:pPr>
            <a:r>
              <a:rPr/>
              <a:t>Como la distancia ( R_{TS} = 1.496 ^{11} ) m entre el Sol y la Tierra es unas doscientas veces el radio solar ( R_S ), los rayos solares que llegan a la Tierra son prácticamente paralelos, ver figura 2.9(a). Conocida la constante solar ( S ) se puede calcular la energía total que por unidad de tiempo llega a la Tierra simplemente multiplicando ( S ) por la sección transversal del planeta, ( P_0 = SR^2 ). La potencia total se distribuye sobre la superficie terrestre de manera que el flujo de potencia por unidad de área que llega a la superficie terrestre, esto es, la insolación media, es</a:t>
            </a:r>
          </a:p>
          <a:p>
            <a:pPr lvl="0" indent="0" marL="0">
              <a:buNone/>
            </a:pPr>
            <a:r>
              <a:rPr/>
              <a:t>[ I =  = . ]</a:t>
            </a:r>
          </a:p>
          <a:p>
            <a:pPr lvl="0" indent="0" marL="0">
              <a:buNone/>
            </a:pPr>
            <a:r>
              <a:rPr/>
              <a:t>Como veremos a continuación, hay además que considerar que debido a la reflexión y absorción en la atmósfera la energía que realmente llega a la superficie es aún menor.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2.5. La atmósfera y la radiación solar</a:t>
            </a:r>
          </a:p>
        </p:txBody>
      </p:sp>
      <p:sp>
        <p:nvSpPr>
          <p:cNvPr id="3" name="Content Placeholder 2"/>
          <p:cNvSpPr>
            <a:spLocks noGrp="1"/>
          </p:cNvSpPr>
          <p:nvPr>
            <p:ph idx="1"/>
          </p:nvPr>
        </p:nvSpPr>
        <p:spPr/>
        <p:txBody>
          <a:bodyPr/>
          <a:lstStyle/>
          <a:p>
            <a:pPr lvl="0" indent="0" marL="0">
              <a:buNone/>
            </a:pPr>
            <a:r>
              <a:rPr/>
              <a:t>De los tres espectros que se muestran en la figura 2.10 ya hemos hablado del espectro del cuerpo negro y del espectro medido en la parte superior de la atmósfera, de cuya comparación hemos obtenido información del Sol. El tercer espectro, en rojo, es el correspondiente a la radiación solar medida desde la superficie terrestre. Por simple sustracción, la zona en amarillo en la figura corresponde, pues, a la radiación solar que ha llegado a la parte alta de la atmósfera y que ha sido filtrada por la atmósfera.</a:t>
            </a:r>
          </a:p>
          <a:p>
            <a:pPr lvl="0" indent="0" marL="0">
              <a:buNone/>
            </a:pPr>
            <a:r>
              <a:rPr/>
              <a:t>Veamos con un poco de detalle la interacción de la radiación con la atmósfera. Hay tres procesos básicos que son transmisión, reflexión y absorción. Dentro de la reflexión se puede distinguir entre la reflexión especular, la que se produce cuando un rayo incide sobre una superficie lisa, en cuyo caso, el rayo se refleja con la misma intensidad con la que incide; y la reflexión dispersiva o dispersión producida por superficies rugosas o partículas pequeñas que descomponen el rayo incidente en numerosos rayos de menor intensidad que son reflejados en varias direcciones. Otro proceso es la absorción en el que la energía de la radiación queda atrapada por las moléculas de los gases elevando su temperatura. El tercer proceso es la transmisión de la radiación a través de la atmósfera sin modificar sus propiedades.</a:t>
            </a:r>
          </a:p>
          <a:p>
            <a:pPr lvl="0" indent="0" marL="0">
              <a:buNone/>
            </a:pPr>
            <a:r>
              <a:rPr/>
              <a:t>La cantidad de energía que es respectivamente transmitida, reflejada y absorbida en cada caso depende fundamentalmente de la composición del medio material, de la longitud de onda o energía de la radiación y del ángulo de incidencia. Cada uno de estos comportamientos se puede identificar en el espectro de la radiación solar que llega a la superficie terrestre.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2.5.1. Absorción</a:t>
            </a:r>
          </a:p>
        </p:txBody>
      </p:sp>
      <p:sp>
        <p:nvSpPr>
          <p:cNvPr id="3" name="Content Placeholder 2"/>
          <p:cNvSpPr>
            <a:spLocks noGrp="1"/>
          </p:cNvSpPr>
          <p:nvPr>
            <p:ph idx="1"/>
          </p:nvPr>
        </p:nvSpPr>
        <p:spPr/>
        <p:txBody>
          <a:bodyPr/>
          <a:lstStyle/>
          <a:p>
            <a:pPr lvl="0" indent="0" marL="0">
              <a:buNone/>
            </a:pPr>
            <a:r>
              <a:rPr/>
              <a:t>Quizá lo más llamativo en el espectro de la figura 2.10 es la aparición de rangos de longitudes de onda para los cuales se ha perdido una parte de la energía, a veces incluso toda, que ha sido absorbida por la atmósfera. Estos rangos del espectro, llamados bandas, se alternan con otros rangos, llamados ventanas, para los cuales la energía del espectro no se modifica, esto es, la radiación se transmite a través de la atmósfera. La atmósfera se comporta así como un filtro solar, siendo transparente para ciertas ventanas de longitudes de onda y más o menos opaca en las bandas.</a:t>
            </a:r>
          </a:p>
          <a:p>
            <a:pPr lvl="0" indent="0" marL="0">
              <a:buNone/>
            </a:pPr>
            <a:r>
              <a:rPr/>
              <a:t>Cuando un fotón choca con una molécula de gas con la energía justa para que la molécula se ponga a vibrar o a rotar decimos que el fotón ha sido absorbido. Al final, cuando esta molécula se relaja por choques con otras moléculas la energía del fotón se emplea en aumentar la energía cinética de las moléculas y, por lo tanto, en incrementar la temperatura del gas. Naturalmente esta energía “justa” del fotón que puede ser absorbido depende del tipo de molécula. En la figura 2.11 se muestra el espectro de absorción de los gases que más contribuyen a la absorción atmosférica de la radiación. No incluimos el espectro del N2, el gas más abundante en la atmósfera, porque es prácticamente transparente a la radiación solar.</a:t>
            </a:r>
          </a:p>
          <a:p>
            <a:pPr lvl="0" indent="0" marL="0">
              <a:buNone/>
            </a:pPr>
            <a:r>
              <a:rPr/>
              <a:t>Recordemos que el coeficiente de absorción varía entre cero, cuando no se absorbe ninguna energía, y uno, que indica que para esa longitud de onda se absorbe toda la energía. Por lo tanto, cuando el valor de la absorción es igual a uno, se alcanza una saturación de manera que un incremento de la concentración del gas absorbente no produce más absorción.</a:t>
            </a:r>
          </a:p>
          <a:p>
            <a:pPr lvl="0" indent="0" marL="0">
              <a:buNone/>
            </a:pPr>
            <a:r>
              <a:rPr/>
              <a:t>La única contribución a la absorción de radiación ultravioleta es la que presenta el oxígeno molecular, O2, y el ozono, O3, en el proceso de formación de ozono. El vapor de agua presenta varias bandas de absorción siendo las más importantes la comprendida entre 4 μm y 7 μm y en el infrarrojo lejano alrededor de 20 μm. El dióxido de carbono, CO2, con bandas en 3 μm y 4 μm, y la comprendida entre 13 μm y 19 μm. Hay también contribuciones menores de otros gases como CH4, N2O, etc. El resultado total de toda la atmósfera muestra una ventana entre 0,4 y 0, 7 μm, esto es en el visible, y otras dos entre los 7 μm y los 14 μm en el infrarrojo, para las cuales la atmósfera absorbe poca radiación. La atmósfera es, pues, un absorbente selectivo.</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2.5.2. Dispersión</a:t>
            </a:r>
          </a:p>
        </p:txBody>
      </p:sp>
      <p:sp>
        <p:nvSpPr>
          <p:cNvPr id="3" name="Content Placeholder 2"/>
          <p:cNvSpPr>
            <a:spLocks noGrp="1"/>
          </p:cNvSpPr>
          <p:nvPr>
            <p:ph idx="1"/>
          </p:nvPr>
        </p:nvSpPr>
        <p:spPr/>
        <p:txBody>
          <a:bodyPr/>
          <a:lstStyle/>
          <a:p>
            <a:pPr lvl="0" indent="0" marL="0">
              <a:buNone/>
            </a:pPr>
            <a:r>
              <a:rPr/>
              <a:t>Desde la Luna el Sol se ve como un disco sobre un fondo negro en el que se pueden observar las estrellas. ¿Por qué desde la Tierra no se ve así? Cuando la luz del Sol incide sobre la atmósfera las moléculas del aire dispersan la luz y vemos el cielo azul. Hay dos tipos de dispersión, la dispersión Rayleigh que es la debida a las moléculas, y la dispersión Mie que se produce por el aerosol atmosférico y las nubes.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2.5.2.1. Dispersión Rayleigh</a:t>
            </a:r>
          </a:p>
        </p:txBody>
      </p:sp>
      <p:sp>
        <p:nvSpPr>
          <p:cNvPr id="3" name="Content Placeholder 2"/>
          <p:cNvSpPr>
            <a:spLocks noGrp="1"/>
          </p:cNvSpPr>
          <p:nvPr>
            <p:ph idx="1"/>
          </p:nvPr>
        </p:nvSpPr>
        <p:spPr/>
        <p:txBody>
          <a:bodyPr/>
          <a:lstStyle/>
          <a:p>
            <a:pPr lvl="0" indent="0" marL="0">
              <a:buNone/>
            </a:pPr>
            <a:r>
              <a:rPr/>
              <a:t>Para explicar la dispersión en la atmósfera, vamos a comenzar con la interacción de la radiación con un átomo o una molécula. En un modelo físico simple podemos considerar que el átomo es un oscilador cargado, es decir, un sistema en el que cada uno de los electrones vibran con una frecuencia característica ν0. Cuando una onda electromagnética incide sobre un átomo a la vibración del electrón se le superpone la fuerza que ejerce el campo eléctrico de la onda que oscila con la frecuencia de la luz incidente. De esta manera, el átomo se comporta como un oscilador forzado por la onda electromagnética. Sabemos que en el caso de un oscilador forzado sólo se produce acoplamiento cuando hay resonancia, esto es, cuando la frecuencia de la fuerza ν es parecida a la frecuencia propia del oscilador ν0, alcanzando el máximo cuando ambas frecuencias son iguales. En este caso el electrón absorbe la energía de la radiación y comienza a oscilar con gran amplitud emitiendo nuevas ondas de frecuencia ν, pero en cualquier otra dirección. Cuando ν no es parecida a ν0, esto es, cuando está fuera del rango de resonancia, las moléculas no se excitan y dejan pasar la radiación.</a:t>
            </a:r>
          </a:p>
          <a:p>
            <a:pPr lvl="0" indent="0" marL="0">
              <a:buNone/>
            </a:pPr>
            <a:r>
              <a:rPr/>
              <a:t>Para las moléculas más abundantes del aire como son las de N2 y O2, la frecuencia ν0 de los electrones es mayor que la frecuencia de la luz visible y, por tanto, la radiación en el extremo violeta-azul del visible está más cerca de la resonancia que el extremo del rojo. En general, en este rango del visible la intensidad de la radiación dispersada es proporcional a la cuarta potencia de la frecuencia incidente, o lo que es lo mismo, la intensidad es proporcional a λ^−4:</a:t>
            </a:r>
          </a:p>
          <a:p>
            <a:pPr lvl="0" indent="0" marL="0">
              <a:buNone/>
            </a:pPr>
            <a:r>
              <a:rPr/>
              <a:t>[ I = ^4 ]</a:t>
            </a:r>
          </a:p>
          <a:p>
            <a:pPr lvl="0" indent="0" marL="0">
              <a:buNone/>
            </a:pPr>
            <a:r>
              <a:rPr/>
              <a:t>donde k es una constante de proporcionalidad.</a:t>
            </a:r>
          </a:p>
          <a:p>
            <a:pPr lvl="0" indent="0" marL="0">
              <a:buNone/>
            </a:pPr>
            <a:r>
              <a:rPr/>
              <a:t>La dispersión es, pues, un fenómeno por el cual se desvía la dirección de la luz incidente sin pérdida de energía. La dispersión de Rayleigh es un fenómeno débil y cada molécula dispersa una pequeña cantidad de luz: un haz de luz verde, por ejemplo, puede atravesar 150 km de aire atmosférico antes de que su intensidad decaiga a la mitad de su valor inicial. Por esta razón se pueden ver montañas a cientos de kilómetros.</a:t>
            </a:r>
          </a:p>
          <a:p>
            <a:pPr lvl="0" indent="0" marL="0">
              <a:buNone/>
            </a:pPr>
            <a:r>
              <a:rPr/>
              <a:t>El color del cielo lejos de la posición del Sol es azul porque vemos la luz dispersada por las moléculas de aire. Los demás colores están presentes pero en menor intensidad. De hecho, cuanto más alejado del Sol más saturado está el color azul del cielo.</a:t>
            </a:r>
          </a:p>
          <a:p>
            <a:pPr lvl="0" indent="0" marL="0">
              <a:buNone/>
            </a:pPr>
            <a:r>
              <a:rPr/>
              <a:t>En el crepúsculo se produce el fenómeno complementario. En primer lugar, cuando el Sol se encuentra sobre el horizonte, la luz solar pasa a través de más aire que durante el día, de manera que sufre una mayor dispersión y termina por desaparecer prácticamente el rango violeta y azul. Además, en vez de fijarnos en la parte del cielo alejada del Sol miramos hacia el Sol, dirección en la que persisten los colores menos dispersados, que son los amarillos y rojos, característicos de las puestas de Sol y los amaneceres.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Introducción</a:t>
            </a:r>
          </a:p>
        </p:txBody>
      </p:sp>
      <p:sp>
        <p:nvSpPr>
          <p:cNvPr id="3" name="Content Placeholder 2"/>
          <p:cNvSpPr>
            <a:spLocks noGrp="1"/>
          </p:cNvSpPr>
          <p:nvPr>
            <p:ph idx="1"/>
          </p:nvPr>
        </p:nvSpPr>
        <p:spPr/>
        <p:txBody>
          <a:bodyPr/>
          <a:lstStyle/>
          <a:p>
            <a:pPr lvl="0" indent="0" marL="0">
              <a:buNone/>
            </a:pPr>
            <a:r>
              <a:rPr/>
              <a:t>La atmósfera es la capa gaseosa que rodea la superficie de la Tierra, confinada por la atracción gravitatoria del propio planeta. La meteorología es la ciencia que estudia la atmósfera y los meteoros o fenómenos tales como el viento, la lluvia, etc., que en ella suceden. El estado de la atmósfera en un momento dado, caracterizado por la temperatura, la presión del aire, la humedad y el viento, se conoce como tiempo atmosférico. El promedio temporal del estado de la atmósfera en un lugar determinado durante un largo de un período de tiempo, decenas de años, es el clima. Podemos decir que la meteorología estudia el tiempo atmosférico y la climatología el clima. Es, pues, incorrecto hablar de la climatología o de las condiciones climatológicas para referirnos al tiempo atmosférico en un momento determinado. Una característica esencial y evidente del tiempo y del clima es que están en continuo cambio. Las escalas temporales en las que se produce el cambio son muy distintas, ya que el tiempo puede cambiar en cuestión de minutos o días y el clima lo hace en una escala que va de decenas a miles de años. Esto es consecuencia de que todo el planeta, la tierra y la atmósfera que la rodea, forman un sistema dinámico en continua evolución.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2.5.2.2. Dispersión Mie</a:t>
            </a:r>
          </a:p>
        </p:txBody>
      </p:sp>
      <p:sp>
        <p:nvSpPr>
          <p:cNvPr id="3" name="Content Placeholder 2"/>
          <p:cNvSpPr>
            <a:spLocks noGrp="1"/>
          </p:cNvSpPr>
          <p:nvPr>
            <p:ph idx="1"/>
          </p:nvPr>
        </p:nvSpPr>
        <p:spPr/>
        <p:txBody>
          <a:bodyPr/>
          <a:lstStyle/>
          <a:p>
            <a:pPr lvl="0" indent="0" marL="0">
              <a:buNone/>
            </a:pPr>
            <a:r>
              <a:rPr/>
              <a:t>Ahora bien, el cielo es azul, pero ¿por qué las nubes son blancas? Las nubes están constituidas por pequeñas gotas de agua suspendidas en el aire. Ya hemos visto que las moléculas aisladas de agua en forma de vapor absorben radiación en el infrarrojo y son invisibles en la atmósfera. Sin embargo, cuando el vapor de agua se condensa en forma de gotas, la dispersión no es individual sino que es producida por todas las moléculas de la gota oscilando acompasadas con el campo eléctrico de la radiación electromagnética.</a:t>
            </a:r>
          </a:p>
          <a:p>
            <a:pPr lvl="0" indent="0" marL="0">
              <a:buNone/>
            </a:pPr>
            <a:r>
              <a:rPr/>
              <a:t>Tengamos en cuenta que un átomo tiene un diámetro del orden del angstrom y que la longitud de onda del visible es de unos 5000 Å, de manera que unos pocos átomos juntos sienten prácticamente el mismo campo eléctrico, y dispersan colectivamente una cantidad de energía que crece con el tamaño de la gota. Este efecto acumulativo satura cuando la gota alcanza un tamaño del orden de la longitud de onda.</a:t>
            </a:r>
          </a:p>
          <a:p>
            <a:pPr lvl="0" indent="0" marL="0">
              <a:buNone/>
            </a:pPr>
            <a:r>
              <a:rPr/>
              <a:t>Para tamaños de gota mayores, la dispersión deja de depender de la longitud de onda y el fenómeno se conoce con el nombre de dispersión Mie. La primera teoría completa sobre este tipo de dispersión fue desarrollada por Gustav Mie (1908). Según esta teoría, se produce más dispersión hacia delante, es decir, en la dirección de la luz incidente, que en ninguna otra dirección y esta direccionalidad de la dispersión aumenta con el tamaño de la partícula dispersora.</a:t>
            </a:r>
          </a:p>
          <a:p>
            <a:pPr lvl="0" indent="0" marL="0">
              <a:buNone/>
            </a:pPr>
            <a:r>
              <a:rPr/>
              <a:t>Además del color de las nubes, otros ejemplos de dispersión Mie son el color blanquecino del cielo alrededor del Sol, la calima y la neblina que atenúan el color del paisaje, y el color grisáceo que presenta la atmósfera sobre las ciudades contaminadas. En estos casos la dispersión se debe al polvo, cenizas y, en general, a partículas de tamaño mayor que la longitud de onda visible.</a:t>
            </a:r>
          </a:p>
          <a:p>
            <a:pPr lvl="0" indent="0" marL="0">
              <a:buNone/>
            </a:pPr>
            <a:r>
              <a:rPr/>
              <a:t>En resumen, a diferencia de lo que sucede en la absorción, donde la energía de la radiación se transforma en energía cinética de las moléculas, esto es, en calor, en la dispersión la energía de la radiación se refleja de forma que el centro dispersor no gana energía. Hay dos tipos de dispersión, la dispersión Rayleigh, que depende de la longitud de onda de la radiación y que se dispersa uniformemente en todas las direcciones, y la dispersión Mie, que es independiente de la longitud de onda y se dispersa principalmente en la dirección del rayo incidente.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2.5.3. Reﬂexión</a:t>
            </a:r>
          </a:p>
        </p:txBody>
      </p:sp>
      <p:sp>
        <p:nvSpPr>
          <p:cNvPr id="4" name="Text Placeholder 3"/>
          <p:cNvSpPr>
            <a:spLocks noGrp="1"/>
          </p:cNvSpPr>
          <p:nvPr>
            <p:ph idx="2" sz="half" type="body"/>
          </p:nvPr>
        </p:nvSpPr>
        <p:spPr/>
        <p:txBody>
          <a:bodyPr/>
          <a:lstStyle/>
          <a:p>
            <a:pPr lvl="0" indent="0" marL="0">
              <a:buNone/>
            </a:pPr>
            <a:r>
              <a:rPr/>
              <a:t>Desde un punto de vista microscópico, la reﬂexión es una dispersión cuando los centros dispersores están muy próximos comparados con la longitud de onda. Esta situación se produce en la interfase que separa dos medios. Se caracteriza porque el rayo se reﬂeja con la misma intensidad y el mismo ángulo con el que llega el rayo incidente. Cuando la superficie es plana y todos los rayos incidentes son paralelos, los rayos reﬂejados también son paralelos y entonces se dice que la reﬂexión es especular. Sin embargo, cuando la superficie es rugosa los rayos reﬂejados no son paralelos entre sí y la reﬂexión es difusa. Ejemplos de ambos tipos son el reflejo de la luz en un espejo y el reflejo sobre una superficie nevada.</a:t>
            </a:r>
          </a:p>
          <a:p>
            <a:pPr lvl="0" indent="0" marL="0">
              <a:buNone/>
            </a:pPr>
            <a:r>
              <a:rPr/>
              <a:t>La radiación reﬂejada especularmente junto con la transmitida forman lo que se conoce como radiación directa, que se caracteriza porque los rayos son paralelos; frente a la radiación difusa que está formada por la radiación dispersada y la procedente de reﬂexión difusa.</a:t>
            </a:r>
          </a:p>
          <a:p>
            <a:pPr lvl="0" indent="0" marL="0">
              <a:buNone/>
            </a:pPr>
            <a:r>
              <a:rPr/>
              <a:t>La fracción de la energía incidente que se reﬂeja en una superficie se conoce como albedo. El albedo depende de la superficie reﬂejante. En general, los cuerpos claros y brillantes tienen un albedo mayor que los de color oscuro y superficie mate. Además de las propiedades de la superficie, el albedo depende del ángulo con el que incide la luz. Así, por ejemplo, el albedo del agua varía entre un 2-5 % (absorción casi total) cuando la incidencia es perpendicular hasta un 50-80 % cuando el Sol está tendido. En el cuadro 2.1 se da el valor del albedo para varias superficies.</a:t>
            </a:r>
          </a:p>
          <a:p>
            <a:pPr lvl="0" indent="0" marL="0">
              <a:buNone/>
            </a:pPr>
            <a:r>
              <a:rPr/>
              <a:t>Cuadro 2.1: Albedo medio de algunas superficies típicas sobre la superficie terrestre.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Superficie</a:t>
                      </a:r>
                    </a:p>
                  </a:txBody>
                  <a:tcPr/>
                </a:tc>
                <a:tc>
                  <a:txBody>
                    <a:bodyPr/>
                    <a:lstStyle/>
                    <a:p>
                      <a:pPr lvl="0" indent="0" marL="0" algn="ctr">
                        <a:buNone/>
                      </a:pPr>
                      <a:r>
                        <a:rPr/>
                        <a:t>Albedo</a:t>
                      </a:r>
                    </a:p>
                  </a:txBody>
                  <a:tcPr/>
                </a:tc>
              </a:tr>
              <a:tr h="0">
                <a:tc>
                  <a:txBody>
                    <a:bodyPr/>
                    <a:lstStyle/>
                    <a:p>
                      <a:pPr lvl="0" indent="0" marL="0" algn="ctr">
                        <a:buNone/>
                      </a:pPr>
                      <a:r>
                        <a:rPr/>
                        <a:t>Nieve polvo</a:t>
                      </a:r>
                    </a:p>
                  </a:txBody>
                </a:tc>
                <a:tc>
                  <a:txBody>
                    <a:bodyPr/>
                    <a:lstStyle/>
                    <a:p>
                      <a:pPr lvl="0" indent="0" marL="0" algn="ctr">
                        <a:buNone/>
                      </a:pPr>
                      <a:r>
                        <a:rPr/>
                        <a:t>80-95</a:t>
                      </a:r>
                    </a:p>
                  </a:txBody>
                </a:tc>
              </a:tr>
              <a:tr h="0">
                <a:tc>
                  <a:txBody>
                    <a:bodyPr/>
                    <a:lstStyle/>
                    <a:p>
                      <a:pPr lvl="0" indent="0" marL="0" algn="ctr">
                        <a:buNone/>
                      </a:pPr>
                      <a:r>
                        <a:rPr/>
                        <a:t>Hielo</a:t>
                      </a:r>
                    </a:p>
                  </a:txBody>
                </a:tc>
                <a:tc>
                  <a:txBody>
                    <a:bodyPr/>
                    <a:lstStyle/>
                    <a:p>
                      <a:pPr lvl="0" indent="0" marL="0" algn="ctr">
                        <a:buNone/>
                      </a:pPr>
                      <a:r>
                        <a:rPr/>
                        <a:t>50-60</a:t>
                      </a:r>
                    </a:p>
                  </a:txBody>
                </a:tc>
              </a:tr>
              <a:tr h="0">
                <a:tc>
                  <a:txBody>
                    <a:bodyPr/>
                    <a:lstStyle/>
                    <a:p>
                      <a:pPr lvl="0" indent="0" marL="0" algn="ctr">
                        <a:buNone/>
                      </a:pPr>
                      <a:r>
                        <a:rPr/>
                        <a:t>Nube densa</a:t>
                      </a:r>
                    </a:p>
                  </a:txBody>
                </a:tc>
                <a:tc>
                  <a:txBody>
                    <a:bodyPr/>
                    <a:lstStyle/>
                    <a:p>
                      <a:pPr lvl="0" indent="0" marL="0" algn="ctr">
                        <a:buNone/>
                      </a:pPr>
                      <a:r>
                        <a:rPr/>
                        <a:t>70-80</a:t>
                      </a:r>
                    </a:p>
                  </a:txBody>
                </a:tc>
              </a:tr>
              <a:tr h="0">
                <a:tc>
                  <a:txBody>
                    <a:bodyPr/>
                    <a:lstStyle/>
                    <a:p>
                      <a:pPr lvl="0" indent="0" marL="0" algn="ctr">
                        <a:buNone/>
                      </a:pPr>
                      <a:r>
                        <a:rPr/>
                        <a:t>Nube ligera</a:t>
                      </a:r>
                    </a:p>
                  </a:txBody>
                </a:tc>
                <a:tc>
                  <a:txBody>
                    <a:bodyPr/>
                    <a:lstStyle/>
                    <a:p>
                      <a:pPr lvl="0" indent="0" marL="0" algn="ctr">
                        <a:buNone/>
                      </a:pPr>
                      <a:r>
                        <a:rPr/>
                        <a:t>20-30</a:t>
                      </a:r>
                    </a:p>
                  </a:txBody>
                </a:tc>
              </a:tr>
              <a:tr h="0">
                <a:tc>
                  <a:txBody>
                    <a:bodyPr/>
                    <a:lstStyle/>
                    <a:p>
                      <a:pPr lvl="0" indent="0" marL="0" algn="ctr">
                        <a:buNone/>
                      </a:pPr>
                      <a:r>
                        <a:rPr/>
                        <a:t>Agua (sol en el horizonte)</a:t>
                      </a:r>
                    </a:p>
                  </a:txBody>
                </a:tc>
                <a:tc>
                  <a:txBody>
                    <a:bodyPr/>
                    <a:lstStyle/>
                    <a:p>
                      <a:pPr lvl="0" indent="0" marL="0" algn="ctr">
                        <a:buNone/>
                      </a:pPr>
                      <a:r>
                        <a:rPr/>
                        <a:t>50-80</a:t>
                      </a:r>
                    </a:p>
                  </a:txBody>
                </a:tc>
              </a:tr>
              <a:tr h="0">
                <a:tc>
                  <a:txBody>
                    <a:bodyPr/>
                    <a:lstStyle/>
                    <a:p>
                      <a:pPr lvl="0" indent="0" marL="0" algn="ctr">
                        <a:buNone/>
                      </a:pPr>
                      <a:r>
                        <a:rPr/>
                        <a:t>Agua (sol en zenit)</a:t>
                      </a:r>
                    </a:p>
                  </a:txBody>
                </a:tc>
                <a:tc>
                  <a:txBody>
                    <a:bodyPr/>
                    <a:lstStyle/>
                    <a:p>
                      <a:pPr lvl="0" indent="0" marL="0" algn="ctr">
                        <a:buNone/>
                      </a:pPr>
                      <a:r>
                        <a:rPr/>
                        <a:t>2-5</a:t>
                      </a:r>
                    </a:p>
                  </a:txBody>
                </a:tc>
              </a:tr>
              <a:tr h="0">
                <a:tc>
                  <a:txBody>
                    <a:bodyPr/>
                    <a:lstStyle/>
                    <a:p>
                      <a:pPr lvl="0" indent="0" marL="0" algn="ctr">
                        <a:buNone/>
                      </a:pPr>
                      <a:r>
                        <a:rPr/>
                        <a:t>Asfalto</a:t>
                      </a:r>
                    </a:p>
                  </a:txBody>
                </a:tc>
                <a:tc>
                  <a:txBody>
                    <a:bodyPr/>
                    <a:lstStyle/>
                    <a:p>
                      <a:pPr lvl="0" indent="0" marL="0" algn="ctr">
                        <a:buNone/>
                      </a:pPr>
                      <a:r>
                        <a:rPr/>
                        <a:t>5-10</a:t>
                      </a:r>
                    </a:p>
                  </a:txBody>
                </a:tc>
              </a:tr>
              <a:tr h="0">
                <a:tc>
                  <a:txBody>
                    <a:bodyPr/>
                    <a:lstStyle/>
                    <a:p>
                      <a:pPr lvl="0" indent="0" marL="0" algn="ctr">
                        <a:buNone/>
                      </a:pPr>
                      <a:r>
                        <a:rPr/>
                        <a:t>Bosque</a:t>
                      </a:r>
                    </a:p>
                  </a:txBody>
                </a:tc>
                <a:tc>
                  <a:txBody>
                    <a:bodyPr/>
                    <a:lstStyle/>
                    <a:p>
                      <a:pPr lvl="0" indent="0" marL="0" algn="ctr">
                        <a:buNone/>
                      </a:pPr>
                      <a:r>
                        <a:rPr/>
                        <a:t>10-20</a:t>
                      </a:r>
                    </a:p>
                  </a:txBody>
                </a:tc>
              </a:tr>
              <a:tr h="0">
                <a:tc>
                  <a:txBody>
                    <a:bodyPr/>
                    <a:lstStyle/>
                    <a:p>
                      <a:pPr lvl="0" indent="0" marL="0" algn="ctr">
                        <a:buNone/>
                      </a:pPr>
                      <a:r>
                        <a:rPr/>
                        <a:t>Cultivo</a:t>
                      </a:r>
                    </a:p>
                  </a:txBody>
                </a:tc>
                <a:tc>
                  <a:txBody>
                    <a:bodyPr/>
                    <a:lstStyle/>
                    <a:p>
                      <a:pPr lvl="0" indent="0" marL="0" algn="ctr">
                        <a:buNone/>
                      </a:pPr>
                      <a:r>
                        <a:rPr/>
                        <a:t>10-25</a:t>
                      </a:r>
                    </a:p>
                  </a:txBody>
                </a:tc>
              </a:tr>
              <a:tr h="0">
                <a:tc>
                  <a:txBody>
                    <a:bodyPr/>
                    <a:lstStyle/>
                    <a:p>
                      <a:pPr lvl="0" indent="0" marL="0" algn="ctr">
                        <a:buNone/>
                      </a:pPr>
                      <a:r>
                        <a:rPr/>
                        <a:t>Terreno seco</a:t>
                      </a:r>
                    </a:p>
                  </a:txBody>
                </a:tc>
                <a:tc>
                  <a:txBody>
                    <a:bodyPr/>
                    <a:lstStyle/>
                    <a:p>
                      <a:pPr lvl="0" indent="0" marL="0" algn="ctr">
                        <a:buNone/>
                      </a:pPr>
                      <a:r>
                        <a:rPr/>
                        <a:t>20-25</a:t>
                      </a:r>
                    </a:p>
                  </a:txBody>
                </a:tc>
              </a:tr>
              <a:tr h="0">
                <a:tc>
                  <a:txBody>
                    <a:bodyPr/>
                    <a:lstStyle/>
                    <a:p>
                      <a:pPr lvl="0" indent="0" marL="0" algn="ctr">
                        <a:buNone/>
                      </a:pPr>
                      <a:r>
                        <a:rPr/>
                        <a:t>Superficie terrestre</a:t>
                      </a:r>
                    </a:p>
                  </a:txBody>
                </a:tc>
                <a:tc>
                  <a:txBody>
                    <a:bodyPr/>
                    <a:lstStyle/>
                    <a:p>
                      <a:pPr lvl="0" indent="0" marL="0" algn="ctr">
                        <a:buNone/>
                      </a:pPr>
                      <a:r>
                        <a:rPr/>
                        <a:t>4</a:t>
                      </a:r>
                    </a:p>
                  </a:txBody>
                </a:tc>
              </a:tr>
              <a:tr h="0">
                <a:tc>
                  <a:txBody>
                    <a:bodyPr/>
                    <a:lstStyle/>
                    <a:p>
                      <a:pPr lvl="0" indent="0" marL="0" algn="ctr">
                        <a:buNone/>
                      </a:pPr>
                      <a:r>
                        <a:rPr/>
                        <a:t>Albedo planetario</a:t>
                      </a:r>
                    </a:p>
                  </a:txBody>
                </a:tc>
                <a:tc>
                  <a:txBody>
                    <a:bodyPr/>
                    <a:lstStyle/>
                    <a:p>
                      <a:pPr lvl="0" indent="0" marL="0" algn="ctr">
                        <a:buNone/>
                      </a:pPr>
                      <a:r>
                        <a:rPr/>
                        <a:t>30-35</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El albedo planetario es la fracción del ﬂujo de potencia recibido del Sol que la Tierra reﬂeja en su conjunto, su valor es aproximadamente α = 0, 3. La contribución más importante al albedo planetario se debe a la atmósfera con un total del 26 %, en la que las nubes representan un 20 % y el 6 % restante corresponde a los gases y al aerosol atmosférico. La superficie terrestre tiene un albedo del 4 %. Para calcular el albedo terrestre se tiene en cuenta el albedo de cada tipo de superficie ponderado por su extensión.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2.6. La radiación terrestre</a:t>
            </a:r>
          </a:p>
        </p:txBody>
      </p:sp>
      <p:sp>
        <p:nvSpPr>
          <p:cNvPr id="3" name="Content Placeholder 2"/>
          <p:cNvSpPr>
            <a:spLocks noGrp="1"/>
          </p:cNvSpPr>
          <p:nvPr>
            <p:ph idx="1"/>
          </p:nvPr>
        </p:nvSpPr>
        <p:spPr/>
        <p:txBody>
          <a:bodyPr/>
          <a:lstStyle/>
          <a:p>
            <a:pPr lvl="0" indent="0" marL="0">
              <a:buNone/>
            </a:pPr>
            <a:r>
              <a:rPr/>
              <a:t>La temperatura media de la Tierra es de unos 288 K y como cualquier otro cuerpo emite radiación. De hecho, se puede medir el espectro de emisión de nuestro planeta igual que se hace para la radiación solar. Aunque no es tan inmediato como en el caso del Sol, porque hay que promediar sobre la latitud (no es lo mismo si se mide en el ecuador que en el polo), el día y la noche, etc., se puede comparar el espectro obtenido con el de un cuerpo negro. El resultado de este ajuste es que la Tierra radia al exterior como un cuerpo negro a la temperatura de 255 K, temperatura claramente inferior a la de la superficie terrestre como consecuencia del llamado efecto invernadero.</a:t>
            </a:r>
          </a:p>
          <a:p>
            <a:pPr lvl="0" indent="0" marL="0">
              <a:buNone/>
            </a:pPr>
            <a:r>
              <a:rPr/>
              <a:t>En las figuras 2.13 se compara el espectro de la radiación terrestre con el correspondiente espectro solar. A la izquierda se muestra un esquema simplificado para ilustrar que la radiación solar tiene longitud de onda mucho más corta que la radiación que emite la Tierra y que ambos rangos de longitudes de onda prácticamente no se solapan. Por esta razón, frecuentemente se denomina radiación de onda corta a la radiación solar y de onda larga a la terrestre. En la figura de la derecha se representa el espectro normalizado de emisión de un cuerpo negro a la temperatura solar y la de otro a la temperatura terrestre. La escala de ambos espectros se ha calculado de manera que el área bajo las curvas sea la misma, es decir, de forma que la energía total de la radiación recibida del Sol sea igual a la que emite la Tierra al espacio exterior.</a:t>
            </a:r>
          </a:p>
          <a:p>
            <a:pPr lvl="0" indent="0" marL="0">
              <a:buNone/>
            </a:pPr>
            <a:r>
              <a:rPr/>
              <a:t>Pero la diferencia más importante, por sus consecuencias en el clima, entre la radiación solar y la radiación terrestre es debida a la interacción con la atmósfera. En la figura 2.14 se muestra la distribución espectral de la radiación solar y la terrestre dibujadas sobre la gráfica del coeficiente de absorción de la atmósfera. Se observa cómo la atmósfera es prácticamente transparente a la mayor parte de la radiación solar, sobre todo en el rango del espectro visible, mientras que absorbe gran parte de la radiación terrestre. La radiación absorbida es de nuevo radiada parte hacia zonas más altas de la atmósfera, y parte reenviada hacia la superficie terrestre en forma de radiación difusa. La atmósfera se comporta así como un aislante térmico.</a:t>
            </a:r>
          </a:p>
          <a:p>
            <a:pPr lvl="0" indent="0" marL="0">
              <a:buNone/>
            </a:pPr>
            <a:r>
              <a:rPr/>
              <a:t>Entre 8 μm y 11 μm se encuentra la llamada ventana atmosférica por la cual pasa directamente casi toda la radiación de onda larga desde la superficie terrestre al espacio exterior. En la figura 2.15 se muestra la distribución espectral de la energía transmitida por la atmósfera. La figura no contiene información nueva respecto a la mostrada en la figura 2.14 porque el coeficiente de transmisión no es más 1 − aλ, pero ilustra con más claridad el funcionamiento de la ventana atmosférica.</a:t>
            </a:r>
          </a:p>
          <a:p>
            <a:pPr lvl="0" indent="0" marL="0">
              <a:buNone/>
            </a:pPr>
            <a:r>
              <a:rPr/>
              <a:t>Las nubes absorben la radiación de longitud de onda comprendida entre 10 y 12 μm de forma que cuando el cielo está cubierto de nubes la ventana atmosférica está prácticamente cerrada. Como buenas absorbentes también son buenas emisoras de radiación en ese rango aumentando la radiación emitida hacia la superficie terrestre.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2.7. El equilibrio térmico y la temperatura de la Tierra</a:t>
            </a:r>
          </a:p>
        </p:txBody>
      </p:sp>
      <p:sp>
        <p:nvSpPr>
          <p:cNvPr id="3" name="Content Placeholder 2"/>
          <p:cNvSpPr>
            <a:spLocks noGrp="1"/>
          </p:cNvSpPr>
          <p:nvPr>
            <p:ph idx="1"/>
          </p:nvPr>
        </p:nvSpPr>
        <p:spPr/>
        <p:txBody>
          <a:bodyPr/>
          <a:lstStyle/>
          <a:p>
            <a:pPr lvl="0" indent="0" marL="0">
              <a:buNone/>
            </a:pPr>
            <a:r>
              <a:rPr/>
              <a:t>La temperatura, que indudablemente es una de las variables que mejor caracteriza el clima, es consecuencia del balance energético de la Tierra. En general, si un cuerpo de masa m y calor específico c recibe una cantidad de calor Q por unidad de tiempo, su temperatura cambia según:</a:t>
            </a:r>
          </a:p>
          <a:p>
            <a:pPr lvl="0" indent="0" marL="0">
              <a:buNone/>
            </a:pPr>
            <a:r>
              <a:rPr/>
              <a:t>[  =  (2.8) ] Como la Tierra sólo intercambia calor con el exterior en forma de radiación, el balance de calor por unidad de tiempo es la diferencia entre la potencia que recibe y la potencia que emite, esto es:</a:t>
            </a:r>
          </a:p>
          <a:p>
            <a:pPr lvl="0" indent="0" marL="0">
              <a:buNone/>
            </a:pPr>
            <a:r>
              <a:rPr/>
              <a:t>[ Q = P_{} - P_{} ]</a:t>
            </a:r>
          </a:p>
          <a:p>
            <a:pPr lvl="0" indent="0" marL="0">
              <a:buNone/>
            </a:pPr>
            <a:r>
              <a:rPr/>
              <a:t>Cuando se cumple que ( P_{} = P_{} ), la Tierra está en equilibrio térmico, en cuyo caso, la ecuación (2.8) implica que la temperatura es constante. Esta última igualdad también se conoce como balance radiativo porque ambas energías, la que llega del Sol y la que emite la Tierra, lo son en forma de radiación.</a:t>
            </a:r>
          </a:p>
          <a:p>
            <a:pPr lvl="0"/>
            <a:r>
              <a:rPr b="1"/>
              <a:t>Modelo simple de atmósfera</a:t>
            </a:r>
          </a:p>
          <a:p>
            <a:pPr lvl="0" indent="0" marL="0">
              <a:buNone/>
            </a:pPr>
            <a:r>
              <a:rPr/>
              <a:t>Consideremos ahora que el sistema climático tiene atmósfera. El modelo más sencillo de atmósfera consiste en una capa que absorbe toda la radiación emitida por la Tierra y es transparente a la radiación solar. Esta capa atmosférica tiene su capacidad calorífica y, por tanto, en equilibrio alcanza una temperatura ( T_1 ). Emite radiación como un cuerpo negro, la mitad de la cual está dirigida hacia el exterior y la otra mitad hacia la superficie terrestre. Así pues, hay un balance radiativo para la superficie terrestre y otro para la atmósfera, que se escriben como:</a:t>
            </a:r>
          </a:p>
          <a:p>
            <a:pPr lvl="0" indent="0" marL="0">
              <a:buNone/>
            </a:pPr>
            <a:r>
              <a:rPr/>
              <a:t>[  = T_1^4 ] [  =  ]</a:t>
            </a:r>
          </a:p>
          <a:p>
            <a:pPr lvl="0" indent="0" marL="0">
              <a:buNone/>
            </a:pPr>
            <a:r>
              <a:rPr/>
              <a:t>De este sistema de ecuaciones se despeja la temperatura de equilibrio de la superficie terrestre ( T_J ) y la temperatura de la atmósfera ( T_1 ). La diferencia entre las temperaturas de ambos modelos ( T_J - T ) es consecuencia del efecto de la atmósfera.</a:t>
            </a:r>
          </a:p>
          <a:p>
            <a:pPr lvl="0"/>
            <a:r>
              <a:rPr b="1"/>
              <a:t>Atmósfera absorbente selectiva</a:t>
            </a:r>
          </a:p>
          <a:p>
            <a:pPr lvl="0" indent="0" marL="0">
              <a:buNone/>
            </a:pPr>
            <a:r>
              <a:rPr/>
              <a:t>Un caso intermedio y más realista es una atmósfera que filtra selectivamente parte de la radiación infrarroja, tanto solar como terrestre, es decir, que tiene un coeficiente de absorción ( a_S ) para la radiación solar y un coeficiente ( a_T ) para la radiación terrestre. En este caso, para hacer los balances radiativos de la atmósfera y la Tierra hay que considerar los flujos de potencia. El resultado es que la temperatura de la superficie terrestre está dada por la expresión:</a:t>
            </a:r>
          </a:p>
          <a:p>
            <a:pPr lvl="0" indent="0" marL="0">
              <a:buNone/>
            </a:pPr>
            <a:r>
              <a:rPr/>
              <a:t>[  = T^4 ]</a:t>
            </a:r>
          </a:p>
          <a:p>
            <a:pPr lvl="0" indent="0" marL="0">
              <a:buNone/>
            </a:pPr>
            <a:r>
              <a:rPr/>
              <a:t>donde ( ) es un coeficiente que depende de ( a_T ) y ( a_S ) y que corrige la emisión de la Tierra como cuerpo negro (cuerpo gris). Para valores aproximados de los coeficientes de absorción ( a_S = 0.1 ) y ( a_T = 0.8 ), se tiene que ( = 0.63 ) y la temperatura de la superficie terrestre es ( T_0 = 286 , K = 13 , ^C ), que es un valor bastante aproximado al valor real.</a:t>
            </a:r>
          </a:p>
          <a:p>
            <a:pPr lvl="0" indent="0" marL="0">
              <a:buNone/>
            </a:pPr>
            <a:r>
              <a:rPr/>
              <a:t>En el caso de que ( a_S = 0 ) y ( a_T = 1 ), este modelo atmosférico se reduce al modelo simple, en el que la atmósfera no absorbe la parte infrarroja de la radiación solar, pero absorbe completamente la radiación terrestre. Ambos flujos tienen efectos opuestos en la temperatura de equilibrio de la atmósfera, el primero reduce la cantidad de energía que recibe del Sol y el segundo, que básicamente es un bloqueo de la ventana atmosférica, aumenta la cantidad de energía que absorbe procedente de la superficie terrestre. Por tanto, el bloqueo de la ventana es responsable de un incremento de la temperatura de 17 °C, lo que pone de manifiesto la importancia de la ventana atmosférica en el efecto invernadero.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2.7.1. El efecto invernadero</a:t>
            </a:r>
          </a:p>
        </p:txBody>
      </p:sp>
      <p:sp>
        <p:nvSpPr>
          <p:cNvPr id="3" name="Content Placeholder 2"/>
          <p:cNvSpPr>
            <a:spLocks noGrp="1"/>
          </p:cNvSpPr>
          <p:nvPr>
            <p:ph idx="1"/>
          </p:nvPr>
        </p:nvSpPr>
        <p:spPr/>
        <p:txBody>
          <a:bodyPr/>
          <a:lstStyle/>
          <a:p>
            <a:pPr lvl="0" indent="0" marL="0">
              <a:buNone/>
            </a:pPr>
            <a:r>
              <a:rPr/>
              <a:t>Por efecto invernadero se entiende el incremento de temperatura de la superficie terrestre debido a que la atmósfera se calienta y emite radiación. Hemos visto en la sección anterior que por este efecto la temperatura media de la superficie terrestre es 33 °C mayor que la que le correspondería a su balance energético en ausencia de atmósfera. El efecto invernadero es, pues, un fenómeno beneficioso que hace nuestro planeta habitable.</a:t>
            </a:r>
          </a:p>
          <a:p>
            <a:pPr lvl="0" indent="0" marL="0">
              <a:buNone/>
            </a:pPr>
            <a:r>
              <a:rPr/>
              <a:t>Sin embargo, el efecto invernadero se ha convertido en un problema tan importante en la actualidad, porque en los últimos 50 años, debido a la actividad humana, se ha producido una intensificación del mismo, que está dando lugar a un rápido incremento de la temperatura media de la superficie terrestre. De este fenómeno, que se conoce como calentamiento global, trataremos con más detalle en el capítulo 10.</a:t>
            </a:r>
          </a:p>
          <a:p>
            <a:pPr lvl="0" indent="0" marL="0">
              <a:buNone/>
            </a:pPr>
            <a:r>
              <a:rPr/>
              <a:t>Los gases causantes del efecto invernadero son principalmente el CO2, CH4, O3 y el vapor de agua, por lo que se les denomina gases de efecto invernadero. Hay otros gases presentes en la atmósfera en proporciones mucho menores que absorben radiación en el rango de la ventana atmosférica, por lo que su importancia en el efecto invernadero se ve amplificada.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2.8. Balance de energía detallado</a:t>
            </a:r>
          </a:p>
        </p:txBody>
      </p:sp>
      <p:sp>
        <p:nvSpPr>
          <p:cNvPr id="3" name="Content Placeholder 2"/>
          <p:cNvSpPr>
            <a:spLocks noGrp="1"/>
          </p:cNvSpPr>
          <p:nvPr>
            <p:ph idx="1"/>
          </p:nvPr>
        </p:nvSpPr>
        <p:spPr/>
        <p:txBody>
          <a:bodyPr/>
          <a:lstStyle/>
          <a:p>
            <a:pPr lvl="0" indent="0" marL="0">
              <a:buNone/>
            </a:pPr>
            <a:r>
              <a:rPr/>
              <a:t>En la sección anterior hemos revisado los flujos de calor principales y la importancia de los mismos. En esta sección daremos una descripción cuantitativa y más detallada de los distintos flujos de energía que constituyen el balance radiativo global, y también de los flujos de calor a través de los cuales interacciona la superficie terrestre con la atmósfera.</a:t>
            </a:r>
          </a:p>
          <a:p>
            <a:pPr lvl="0" indent="0" marL="0">
              <a:buNone/>
            </a:pPr>
            <a:r>
              <a:rPr/>
              <a:t>Recordemos previamente que hay tres procesos de transmisión del calor que son: conducción, radiación y convección. De la radiación hemos hablado extensamente en este capítulo y con ella se transfiere energía en forma de ondas electromagnéticas.</a:t>
            </a:r>
          </a:p>
          <a:p>
            <a:pPr lvl="0" indent="0" marL="0">
              <a:buNone/>
            </a:pPr>
            <a:r>
              <a:rPr/>
              <a:t>La conducción de calor se produce a través de choques entre moléculas vecinas, de manera que requiere que los cuerpos estén en contacto. La convección consiste en el transporte de calor a través de una corriente de materia fluida. Es consecuencia de gradientes de temperatura y de densidad que en la atmósfera generalmente son verticales. Cuando el transporte de calor se debe al viento se utiliza el término advección o convección forzada. En la atmósfera el fluido que transporta el calor es el aire, pero también se habla de advección por corrientes oceánicas, en cuyo caso el agua es el fluido que transporta el calor.</a:t>
            </a:r>
          </a:p>
          <a:p>
            <a:pPr lvl="0" indent="0" marL="0">
              <a:buNone/>
            </a:pPr>
            <a:r>
              <a:rPr/>
              <a:t>Para hacer más fácil la comparación de los distintos flujos energéticos, consideraremos promedios anuales. Tomaremos el flujo de radiación solar que llega a la parte exterior de la atmósfera, que es F = S/4 = 341 Wm^-2, como 100 unidades arbitrarias de flujo de energía por unidad de tiempo.</a:t>
            </a:r>
          </a:p>
          <a:p>
            <a:pPr lvl="0" indent="0" marL="0">
              <a:buNone/>
            </a:pPr>
            <a:r>
              <a:rPr/>
              <a:t>De las 100 unidades arbitrarias de flujo de potencia que llegan a la Tierra en forma de radiación solar, aproximadamente 30 unidades son directamente reflejadas al espacio y las 70 restantes son absorbidas de diferentes formas.</a:t>
            </a:r>
          </a:p>
          <a:p>
            <a:pPr lvl="0" indent="0" marL="0">
              <a:buNone/>
            </a:pPr>
            <a:r>
              <a:rPr/>
              <a:t>La contribución más importante a la reflexión, con 20 unidades, corresponde a las nubes y el resto se reparte entre 6 unidades de los aerosoles y gases en la atmósfera, y 4 unidades que se reflejan en la superficie terrestre. Esta radiación reflejada lo es en su mayor parte en el visible y a ella se debe el aspecto brillante que presenta nuestro planeta visto desde el exterior.</a:t>
            </a:r>
          </a:p>
          <a:p>
            <a:pPr lvl="0" indent="0" marL="0">
              <a:buNone/>
            </a:pPr>
            <a:r>
              <a:rPr/>
              <a:t>La radiación que no se refleja directamente es absorbida por la atmósfera y la superficie terrestre. En la atmósfera se absorben 19 unidades, repartidas entre las nubes, 3 unidades, y los gases atmosféricos que absorben 16 unidades. Finalmente, la superficie terrestre absorbe las 51 unidades restantes en forma de radiación directa y difusa.</a:t>
            </a:r>
          </a:p>
          <a:p>
            <a:pPr lvl="0" indent="0" marL="0">
              <a:buNone/>
            </a:pPr>
            <a:r>
              <a:rPr/>
              <a:t>Con esto se completan los flujos de radiación de longitud de onda corta procedente del Sol.</a:t>
            </a:r>
          </a:p>
          <a:p>
            <a:pPr lvl="0" indent="0" marL="0">
              <a:buNone/>
            </a:pPr>
            <a:r>
              <a:rPr/>
              <a:t>La superficie terrestre emite 117 unidades de radiación infrarroja, parte de la cual es absorbida por los gases de efecto invernadero y las nubes, 111 unidades, y sólo 6 unidades escapan directamente al exterior a través de la ventana atmosférica.</a:t>
            </a:r>
          </a:p>
          <a:p>
            <a:pPr lvl="0" indent="0" marL="0">
              <a:buNone/>
            </a:pPr>
            <a:r>
              <a:rPr/>
              <a:t>Además de radiación, entre la superficie terrestre y la estratosfera hay un flujo de calor debido a corrientes convectivas, o térmicas, que arrastran aire caliente desde la superficie hacia las capas más altas de la atmósfera y aire frío en sentido contrario. A este flujo de calor, llamado calor sensible, corresponden 7 unidades. Estas corrientes de aire también transportan vapor de agua, que al evaporarse refresca la superficie absorbiendo calor latente, que posteriormente cede al condensarse en forma de nubes. Este flujo de calor debido al cambio de fase del agua equivale a 23 unidades, que es una cantidad sustancial del flujo total, puesto que es tres veces mayor que el flujo de calor sensible y aproximadamente igual a la mitad del flujo de calor recibido del Sol. Como el balance de energía en la superficie de la tierra es cero, ésta recibe de la atmósfera un flujo de 96 unidades (51+96=7+23+117).</a:t>
            </a:r>
          </a:p>
          <a:p>
            <a:pPr lvl="0" indent="0" marL="0">
              <a:buNone/>
            </a:pPr>
            <a:r>
              <a:rPr/>
              <a:t>La atmósfera, por una parte, absorbe 19 unidades de radiación solar y 111 de radiación terrestre. Por otra parte, emite 64 al espacio exterior y reenvía otras 96 a la tierra. Este flujo devuelto de 96 unidades es el origen del efecto invernadero. El balance de la atmósfera es 19+7+23+111=64+96.</a:t>
            </a:r>
          </a:p>
          <a:p>
            <a:pPr lvl="0" indent="0" marL="0">
              <a:buNone/>
            </a:pPr>
            <a:r>
              <a:rPr/>
              <a:t>El sistema tierra-atmósfera conjuntamente también está en equilibrio puesto que recibe 100 unidades y emite otras 100 (30+6+64) unidades. Como consecuencia de este triple balance energético, hay una temperatura constante distinta para la superficie, para la atmósfera y una temperatura efectiva para el conjunto tierra-atmósfera.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La temperatura</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La insolación</a:t>
            </a:r>
          </a:p>
        </p:txBody>
      </p:sp>
      <p:sp>
        <p:nvSpPr>
          <p:cNvPr id="3" name="Content Placeholder 2"/>
          <p:cNvSpPr>
            <a:spLocks noGrp="1"/>
          </p:cNvSpPr>
          <p:nvPr>
            <p:ph idx="1"/>
          </p:nvPr>
        </p:nvSpPr>
        <p:spPr/>
        <p:txBody>
          <a:bodyPr/>
          <a:lstStyle/>
          <a:p>
            <a:pPr lvl="0" indent="0" marL="0">
              <a:buNone/>
            </a:pPr>
            <a:r>
              <a:rPr/>
              <a:t>En el capítulo anterior hemos tratado la radiación globalmente y hemos deducido también globalmente la temperatura de la superficie de la Tierra. Sin embargo, todos sabemos que la temperatura de la superficie terrestre depende de la latitud: no es lo mismo el clima en el polo que en el ecuador.</a:t>
            </a:r>
          </a:p>
          <a:p>
            <a:pPr lvl="0" indent="0" marL="0">
              <a:buNone/>
            </a:pPr>
            <a:r>
              <a:rPr/>
              <a:t>En esta sección vamos a ocuparnos de la energía que en forma de radiación llega a la superficie terrestre. Concretamente, la cuestión que abordaremos es el cálculo de la insolación, I, que es la energía solar por unidad de tiempo que llega a una superficie unidad situada sobre un lugar concreto de la superficie terrestre. Sabemos que la constante solar, S, es la energía por unidad de tiempo que llega a una superficie unidad situada fuera de la atmósfera y perpendicularmente a los rayos solares. En la figura 3.1 se ilustra cómo la potencia radiativa SA que pasa a través de la superficie A es la misma que pasa a través de las superficies A1 y A2, es decir, que SA = I1A1 = I2A2. La insolación, que es el flujo que llega a A1 o A2, es menor que la constante solar, porque la misma cantidad de potencia se tiene que repartir sobre un área mayor o igual que A. La insolación depende en primer lugar del ángulo de incidencia α según la relación</a:t>
            </a:r>
          </a:p>
          <a:p>
            <a:pPr lvl="0" indent="0" marL="0">
              <a:buNone/>
            </a:pPr>
            <a:r>
              <a:rPr/>
              <a:t>Ii = SA/Ai = S sen αi. (3.1)</a:t>
            </a:r>
          </a:p>
          <a:p>
            <a:pPr lvl="0" indent="0" marL="0">
              <a:buNone/>
            </a:pPr>
            <a:r>
              <a:rPr/>
              <a:t>El ángulo de incidencia es igual a la altura angular (o elevación) del Sol sobre el horizonte, y depende de la hora del día, la estación anual y la latitud del lugar, lo que explica que la distribución de la energía sobre la superficie de la Tierra no sea uniforme. Veamos a continuación cada uno de los factores que influyen en la insolación.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Excentricidad de la órbita</a:t>
            </a:r>
          </a:p>
        </p:txBody>
      </p:sp>
      <p:sp>
        <p:nvSpPr>
          <p:cNvPr id="3" name="Content Placeholder 2"/>
          <p:cNvSpPr>
            <a:spLocks noGrp="1"/>
          </p:cNvSpPr>
          <p:nvPr>
            <p:ph idx="1"/>
          </p:nvPr>
        </p:nvSpPr>
        <p:spPr/>
        <p:txBody>
          <a:bodyPr/>
          <a:lstStyle/>
          <a:p>
            <a:pPr lvl="0" indent="0" marL="0">
              <a:buNone/>
            </a:pPr>
            <a:r>
              <a:rPr/>
              <a:t>La insolación depende de la excentricidad a través de la constante solar. La Tierra, en su movimiento de traslación alrededor del Sol, describe una órbita en forma de elipse de poca excentricidad en uno de cuyos focos está el Sol. El plano de la órbita se llama eclíptica. La distancia mínima de la Tierra al Sol es de 147 millones de kilómetros, punto de la órbita llamado perihelio, por el que la Tierra pasa alrededor del 3 de enero. La distancia máxima de la Tierra al Sol es de 152 millones de km, cuando pasa por el afelio aproximadamente el 4 de julio. Debido a la variación de la distancia de la Tierra al Sol, en el perihelio la radiación que recibe la Tierra es un 7 % mayor que en el afelio. Es evidente que si en invierno, que es cuando estamos más cerca del Sol y, por tanto, recibimos más radiación, la temperatura es menor que en verano (en el hemisferio norte), la excentricidad de la órbita no es la causa de las estaciones.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1.2. Composición de la atmósfera</a:t>
            </a:r>
          </a:p>
        </p:txBody>
      </p:sp>
      <p:sp>
        <p:nvSpPr>
          <p:cNvPr id="4" name="Text Placeholder 3"/>
          <p:cNvSpPr>
            <a:spLocks noGrp="1"/>
          </p:cNvSpPr>
          <p:nvPr>
            <p:ph idx="2" sz="half" type="body"/>
          </p:nvPr>
        </p:nvSpPr>
        <p:spPr/>
        <p:txBody>
          <a:bodyPr/>
          <a:lstStyle/>
          <a:p>
            <a:pPr lvl="0" indent="0" marL="0">
              <a:buNone/>
            </a:pPr>
            <a:r>
              <a:rPr/>
              <a:t>Comparada con el radio terrestre la atmósfera es una capa muy delgada. El límite superior no está bien definido porque la densidad disminuye con la altitud, pero tomando como espesor de la atmósfera los primeros 30 km, que ya que contienen el 99 % de la masa atmosférica, equivale aproximadamente al 0,5 % del radio terrestre. Es, pues, tan delgada que las corrientes de aire son principalmente horizontales, lo que no significa que las corrientes verticales no sean cruciales en ciertos fenómenos meteorológicos.</a:t>
            </a:r>
          </a:p>
          <a:p>
            <a:pPr lvl="0" indent="0" marL="0">
              <a:buNone/>
            </a:pPr>
            <a:r>
              <a:rPr/>
              <a:t>Hasta que la temperatura de la superficie terrestre no fue suficientemente baja como para que la gravedad pudiera confinar los gases, no se formó la atmósfera. Se cree que el origen de la atmósfera actual se debe a gases expulsados en erupciones volcánicas posteriores. Es razonable pensar que los gases de aquellas erupciones tuvieron una composición parecida a la que tienen actualmente, de manera que estaban formados principalmente por vapor de agua (80 %), CO2 (10 %) y pequeñas proporciones de N2, sulfuros y otros gases. El agua se condensó formando los océanos y en el proceso arrastró consigo CO2, que se fue depositando en el fondo oceánico. Los carbonatos de las rocas sedimentarias constituyen el mayor depósito de carbono en nuestro planeta. El O2 surgió inicialmente en un lento proceso de disociación de moléculas de agua por la acción de radiación solar. Posteriormente, como consecuencia de la actividad de bacterias anaerobias y la fotosíntesis, los niveles de O2 aumentaron más rápidamente. La elevada concentración de N2 en la atmósfera comparada con la baja concentración que tiene en los gases volcánicos se explica porque este gas es químicamente muy estable y, por tanto, tiene un largo periodo de residencia en la atmósfera. Así pues, la composición actual es resultado de la acumulación de nitrógeno durante millones de años. El tiempo de residencia de un gas se calcula dividiendo la masa, en kg, de gas que hay en la atmósfera por la tasa a la que esta sustancia se elimina en kg/año. Da, por lo tanto, una idea del tiempo necesario para renovar esa sustancia en la atmósfera.</a:t>
            </a:r>
          </a:p>
          <a:p>
            <a:pPr lvl="0" indent="0" marL="0">
              <a:buNone/>
            </a:pPr>
            <a:r>
              <a:rPr/>
              <a:t>La masa de la atmósfera es de 5, 1 × 10^18 kg. Los gases de la atmósfera se pueden clasificar de varias maneras según sus propiedades. Cuando tratemos de la termodinámica de la atmósfera convendrá distinguir entre aire seco y vapor de agua. Al estudiar la interacción entre atmósfera y radiación veremos que hay gases de efecto invernadero y gases que no lo son. Atendiendo a la concentración podemos distinguir entre gases permanentes, aquellos cuya concentración es constante, y gases variables cuya concentración cambia en el tiempo o depende del lugar. La composición de la atmósfera en los primeros 75 km de altitud es bastante uniforme.</a:t>
            </a:r>
          </a:p>
          <a:p>
            <a:pPr lvl="0" indent="0" marL="0">
              <a:buNone/>
            </a:pPr>
            <a:r>
              <a:rPr/>
              <a:t>Cuadro 1.1: Composición media de la atmósfera. Los gases están ordenados por su concentración en volumen y divididos en dos grupos según que su concentración sea constante o variable. En la segunda columna, M es la masa molecular en g/mol.</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Gas</a:t>
                      </a:r>
                    </a:p>
                  </a:txBody>
                  <a:tcPr/>
                </a:tc>
                <a:tc>
                  <a:txBody>
                    <a:bodyPr/>
                    <a:lstStyle/>
                    <a:p>
                      <a:pPr lvl="0" indent="0" marL="0" algn="ctr">
                        <a:buNone/>
                      </a:pPr>
                      <a:r>
                        <a:rPr/>
                        <a:t>M (g/mol)</a:t>
                      </a:r>
                    </a:p>
                  </a:txBody>
                  <a:tcPr/>
                </a:tc>
                <a:tc>
                  <a:txBody>
                    <a:bodyPr/>
                    <a:lstStyle/>
                    <a:p>
                      <a:pPr lvl="0" indent="0" marL="0" algn="ctr">
                        <a:buNone/>
                      </a:pPr>
                      <a:r>
                        <a:rPr/>
                        <a:t>Volumen (%)</a:t>
                      </a:r>
                    </a:p>
                  </a:txBody>
                  <a:tcPr/>
                </a:tc>
              </a:tr>
              <a:tr h="0">
                <a:tc>
                  <a:txBody>
                    <a:bodyPr/>
                    <a:lstStyle/>
                    <a:p>
                      <a:pPr lvl="0" indent="0" marL="0" algn="ctr">
                        <a:buNone/>
                      </a:pPr>
                      <a:r>
                        <a:rPr/>
                        <a:t>N2</a:t>
                      </a:r>
                    </a:p>
                  </a:txBody>
                </a:tc>
                <a:tc>
                  <a:txBody>
                    <a:bodyPr/>
                    <a:lstStyle/>
                    <a:p>
                      <a:pPr lvl="0" indent="0" marL="0" algn="ctr">
                        <a:buNone/>
                      </a:pPr>
                      <a:r>
                        <a:rPr/>
                        <a:t>28.0</a:t>
                      </a:r>
                    </a:p>
                  </a:txBody>
                </a:tc>
                <a:tc>
                  <a:txBody>
                    <a:bodyPr/>
                    <a:lstStyle/>
                    <a:p>
                      <a:pPr lvl="0" indent="0" marL="0" algn="ctr">
                        <a:buNone/>
                      </a:pPr>
                      <a:r>
                        <a:rPr/>
                        <a:t>78.08</a:t>
                      </a:r>
                    </a:p>
                  </a:txBody>
                </a:tc>
              </a:tr>
              <a:tr h="0">
                <a:tc>
                  <a:txBody>
                    <a:bodyPr/>
                    <a:lstStyle/>
                    <a:p>
                      <a:pPr lvl="0" indent="0" marL="0" algn="ctr">
                        <a:buNone/>
                      </a:pPr>
                      <a:r>
                        <a:rPr/>
                        <a:t>O2</a:t>
                      </a:r>
                    </a:p>
                  </a:txBody>
                </a:tc>
                <a:tc>
                  <a:txBody>
                    <a:bodyPr/>
                    <a:lstStyle/>
                    <a:p>
                      <a:pPr lvl="0" indent="0" marL="0" algn="ctr">
                        <a:buNone/>
                      </a:pPr>
                      <a:r>
                        <a:rPr/>
                        <a:t>32.0</a:t>
                      </a:r>
                    </a:p>
                  </a:txBody>
                </a:tc>
                <a:tc>
                  <a:txBody>
                    <a:bodyPr/>
                    <a:lstStyle/>
                    <a:p>
                      <a:pPr lvl="0" indent="0" marL="0" algn="ctr">
                        <a:buNone/>
                      </a:pPr>
                      <a:r>
                        <a:rPr/>
                        <a:t>20.95</a:t>
                      </a:r>
                    </a:p>
                  </a:txBody>
                </a:tc>
              </a:tr>
              <a:tr h="0">
                <a:tc>
                  <a:txBody>
                    <a:bodyPr/>
                    <a:lstStyle/>
                    <a:p>
                      <a:pPr lvl="0" indent="0" marL="0" algn="ctr">
                        <a:buNone/>
                      </a:pPr>
                      <a:r>
                        <a:rPr/>
                        <a:t>Ar</a:t>
                      </a:r>
                    </a:p>
                  </a:txBody>
                </a:tc>
                <a:tc>
                  <a:txBody>
                    <a:bodyPr/>
                    <a:lstStyle/>
                    <a:p>
                      <a:pPr lvl="0" indent="0" marL="0" algn="ctr">
                        <a:buNone/>
                      </a:pPr>
                      <a:r>
                        <a:rPr/>
                        <a:t>39.95</a:t>
                      </a:r>
                    </a:p>
                  </a:txBody>
                </a:tc>
                <a:tc>
                  <a:txBody>
                    <a:bodyPr/>
                    <a:lstStyle/>
                    <a:p>
                      <a:pPr lvl="0" indent="0" marL="0" algn="ctr">
                        <a:buNone/>
                      </a:pPr>
                      <a:r>
                        <a:rPr/>
                        <a:t>0.93</a:t>
                      </a:r>
                    </a:p>
                  </a:txBody>
                </a:tc>
              </a:tr>
              <a:tr h="0">
                <a:tc>
                  <a:txBody>
                    <a:bodyPr/>
                    <a:lstStyle/>
                    <a:p>
                      <a:pPr lvl="0" indent="0" marL="0" algn="ctr">
                        <a:buNone/>
                      </a:pPr>
                      <a:r>
                        <a:rPr/>
                        <a:t>CO2</a:t>
                      </a:r>
                    </a:p>
                  </a:txBody>
                </a:tc>
                <a:tc>
                  <a:txBody>
                    <a:bodyPr/>
                    <a:lstStyle/>
                    <a:p>
                      <a:pPr lvl="0" indent="0" marL="0" algn="ctr">
                        <a:buNone/>
                      </a:pPr>
                      <a:r>
                        <a:rPr/>
                        <a:t>44</a:t>
                      </a:r>
                    </a:p>
                  </a:txBody>
                </a:tc>
                <a:tc>
                  <a:txBody>
                    <a:bodyPr/>
                    <a:lstStyle/>
                    <a:p>
                      <a:pPr lvl="0" indent="0" marL="0" algn="ctr">
                        <a:buNone/>
                      </a:pPr>
                      <a:r>
                        <a:rPr/>
                        <a:t>0.02-0.04</a:t>
                      </a:r>
                    </a:p>
                  </a:txBody>
                </a:tc>
              </a:tr>
              <a:tr h="0">
                <a:tc>
                  <a:txBody>
                    <a:bodyPr/>
                    <a:lstStyle/>
                    <a:p>
                      <a:pPr lvl="0" indent="0" marL="0" algn="ctr">
                        <a:buNone/>
                      </a:pPr>
                      <a:r>
                        <a:rPr/>
                        <a:t>O3</a:t>
                      </a:r>
                    </a:p>
                  </a:txBody>
                </a:tc>
                <a:tc>
                  <a:txBody>
                    <a:bodyPr/>
                    <a:lstStyle/>
                    <a:p>
                      <a:pPr lvl="0" indent="0" marL="0" algn="ctr">
                        <a:buNone/>
                      </a:pPr>
                      <a:r>
                        <a:rPr/>
                        <a:t>48</a:t>
                      </a:r>
                    </a:p>
                  </a:txBody>
                </a:tc>
                <a:tc>
                  <a:txBody>
                    <a:bodyPr/>
                    <a:lstStyle/>
                    <a:p>
                      <a:pPr lvl="0" indent="0" marL="0" algn="ctr">
                        <a:buNone/>
                      </a:pPr>
                      <a:r>
                        <a:rPr/>
                        <a:t>0.01</a:t>
                      </a:r>
                    </a:p>
                  </a:txBody>
                </a:tc>
              </a:tr>
              <a:tr h="0">
                <a:tc>
                  <a:txBody>
                    <a:bodyPr/>
                    <a:lstStyle/>
                    <a:p>
                      <a:pPr lvl="0" indent="0" marL="0" algn="ctr">
                        <a:buNone/>
                      </a:pPr>
                      <a:r>
                        <a:rPr/>
                        <a:t>H2O</a:t>
                      </a:r>
                    </a:p>
                  </a:txBody>
                </a:tc>
                <a:tc>
                  <a:txBody>
                    <a:bodyPr/>
                    <a:lstStyle/>
                    <a:p>
                      <a:pPr lvl="0" indent="0" marL="0" algn="ctr">
                        <a:buNone/>
                      </a:pPr>
                      <a:r>
                        <a:rPr/>
                        <a:t>18</a:t>
                      </a:r>
                    </a:p>
                  </a:txBody>
                </a:tc>
                <a:tc>
                  <a:txBody>
                    <a:bodyPr/>
                    <a:lstStyle/>
                    <a:p>
                      <a:pPr lvl="0" indent="0" marL="0" algn="ctr">
                        <a:buNone/>
                      </a:pPr>
                      <a:r>
                        <a:rPr/>
                        <a:t>0.0-4.0</a:t>
                      </a:r>
                    </a:p>
                  </a:txBody>
                </a:tc>
              </a:tr>
            </a:tbl>
          </a:graphicData>
        </a:graphic>
      </p:graphicFrame>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Inclinación del eje de rotación</a:t>
            </a:r>
          </a:p>
        </p:txBody>
      </p:sp>
      <p:sp>
        <p:nvSpPr>
          <p:cNvPr id="3" name="Content Placeholder 2"/>
          <p:cNvSpPr>
            <a:spLocks noGrp="1"/>
          </p:cNvSpPr>
          <p:nvPr>
            <p:ph idx="1"/>
          </p:nvPr>
        </p:nvSpPr>
        <p:spPr/>
        <p:txBody>
          <a:bodyPr/>
          <a:lstStyle/>
          <a:p>
            <a:pPr lvl="0" indent="0" marL="0">
              <a:buNone/>
            </a:pPr>
            <a:r>
              <a:rPr/>
              <a:t>La causa de las estaciones es la inclinación del eje de rotación de la Tierra respecto al plano de la eclíptica, ver figura 3.2.</a:t>
            </a:r>
          </a:p>
          <a:p>
            <a:pPr lvl="0" indent="0" marL="0">
              <a:buNone/>
            </a:pPr>
            <a:r>
              <a:rPr/>
              <a:t>El eje de rotación de la Tierra forma un ángulo de inclinación de 23,5° con la normal al plano de la eclíptica. Como el eje de rotación es perpendicular al plano del ecuador, este plano y el plano de la eclíptica forman también un ángulo de 23,5°. El ángulo de inclinación no cambia a lo largo del movimiento anual de traslación de la Tierra alrededor del Sol.</a:t>
            </a:r>
          </a:p>
          <a:p>
            <a:pPr lvl="0" indent="0" marL="0">
              <a:buNone/>
            </a:pPr>
            <a:r>
              <a:rPr/>
              <a:t>Desde un punto de vista situado en el Sol, ver figura 3.2(a), la Tierra en su movimiento pasa por un punto llamado solsticio de verano, en el que el eje de rotación alcanza la máxima inclinación respecto a Sol (21 de junio). Esta inclinación respecto al Sol va disminuyendo hasta llegar a otro punto, el solsticio de invierno, en el que es el Polo Sur el que mira hacia el Sol (21 de diciembre). Entre ambos puntos hay otros dos puntos llamados equinoccios (21 de marzo y 21 de septiembre) en los que el eje no está inclinado hacia el Sol.</a:t>
            </a:r>
          </a:p>
          <a:p>
            <a:pPr lvl="0" indent="0" marL="0">
              <a:buNone/>
            </a:pPr>
            <a:r>
              <a:rPr/>
              <a:t>Visto desde la superficie terrestre, figura 3.2(b), lo que se observa es que la declinación solar varía a lo largo del año. Recordemos que la declinación solar δs es el ángulo que forma la línea que une los centros de la Tierra y el Sol y su proyección sobre el ecuador. Desde su valor máximo en el solsticio de verano, donde δs = 23,5°, la declinación solar disminuye continuamente hasta llegar su valor mínimo, δs = -23,5°, en el solsticio de invierno. En función de la declinación, los equinoccios son los puntos de la órbita en los que δs = 0°. Cuando la declinación pasa de positiva a negativa se denomina equinoccio de otoño y en el paso de declinación negativa a positiva, equinoccio de primavera.</a:t>
            </a:r>
          </a:p>
          <a:p>
            <a:pPr lvl="0" indent="0" marL="0">
              <a:buNone/>
            </a:pPr>
            <a:r>
              <a:rPr/>
              <a:t>Es posible que sea más fácil entender la relación entre las estaciones y la inclinación en el caso extremo del planeta Urano, cuyo eje de rotación está inclinado casi 90° respecto a la normal al plano de su órbita, ver figura 3.3. En cada solsticio, uno de los polos queda orientado hacia el Sol de manera que el hemisferio correspondiente queda completamente iluminado durante todo el día, mientras que es de noche en todo el hemisferio opuesto. Sin embargo, en los equinoccios, al igual que ocurre en la Tierra, el Sol pasa por el plano del ecuador y el día y la noche tienen la misma duración.</a:t>
            </a:r>
          </a:p>
          <a:p>
            <a:pPr lvl="0" indent="0" marL="0">
              <a:buNone/>
            </a:pPr>
            <a:r>
              <a:rPr/>
              <a:t>El caso de Mercurio es el otro extremo, en el que la inclinación es aproximadamente igual a 0°. En este caso, en cualquier lugar del planeta y durante todo el año, los días y las noches tienen la misma duración.</a:t>
            </a:r>
          </a:p>
          <a:p>
            <a:pPr lvl="0" indent="0" marL="0">
              <a:buNone/>
            </a:pPr>
            <a:r>
              <a:rPr/>
              <a:t>La Tierra, con una inclinación de 23,5°, presenta una situación intermedia entre los casos extremos de Mercurio y Urano. Alrededor del polo norte hay una región limitada por el círculo polar ártico tal que, para latitudes superiores no se pone el Sol durante el solsticio de verano y no sale el Sol durante el solsticio de invierno. Igualmente, en el Polo Sur se define el círculo polar antártico como el paralelo tal que para latitudes superiores el Sol no se pone durante el solsticio de invierno y no sale en el solsticio de verano. Los círculos polares son paralelos de latitud 66,5° N y S.</a:t>
            </a:r>
          </a:p>
          <a:p>
            <a:pPr lvl="0" indent="0" marL="0">
              <a:buNone/>
            </a:pPr>
            <a:r>
              <a:rPr/>
              <a:t>Como la declinación solar cambia a lo largo del año pasando de ±23,45° en los solsticios a 0° en los equinoccios, en cualquier otro día del año se puede aproximar por la ecuación</a:t>
            </a:r>
          </a:p>
          <a:p>
            <a:pPr lvl="0" indent="0" marL="0">
              <a:buNone/>
            </a:pPr>
            <a:r>
              <a:rPr/>
              <a:t>[ = 23,45° () ]</a:t>
            </a:r>
          </a:p>
          <a:p>
            <a:pPr lvl="0" indent="0" marL="0">
              <a:buNone/>
            </a:pPr>
            <a:r>
              <a:rPr/>
              <a:t>donde n es el día del año. Dado que el solsticio puede ocurrir el 21 o 22 de junio, n se elije de manera que el día n = 173 coincida con el solsticio de verano.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3.1.3. La altura solar</a:t>
            </a:r>
          </a:p>
        </p:txBody>
      </p:sp>
      <p:sp>
        <p:nvSpPr>
          <p:cNvPr id="3" name="Content Placeholder 2"/>
          <p:cNvSpPr>
            <a:spLocks noGrp="1"/>
          </p:cNvSpPr>
          <p:nvPr>
            <p:ph idx="1"/>
          </p:nvPr>
        </p:nvSpPr>
        <p:spPr/>
        <p:txBody>
          <a:bodyPr/>
          <a:lstStyle/>
          <a:p>
            <a:pPr lvl="0" indent="0" marL="0">
              <a:buNone/>
            </a:pPr>
            <a:r>
              <a:rPr/>
              <a:t>En la figura 3.4 se muestra la trayectoria del Sol a lo largo del día vista desde un lugar de la superficie terrestre. La altura solar, γ, cambia a lo largo del día desde el orto al ocaso pasando por un valor máximo γm a las 12 horas solares.</a:t>
            </a:r>
          </a:p>
          <a:p>
            <a:pPr lvl="0" indent="0" marL="0">
              <a:buNone/>
            </a:pPr>
            <a:r>
              <a:rPr/>
              <a:t>La altura máxima del Sol se relaciona con la latitud del lugar φ y la declinación solar δs, ver figura 3.5, por la relación</a:t>
            </a:r>
          </a:p>
          <a:p>
            <a:pPr lvl="0" indent="0" marL="0">
              <a:buNone/>
            </a:pPr>
            <a:r>
              <a:rPr/>
              <a:t>[ = 90^- (- _s) = 90^- + _s ]</a:t>
            </a:r>
          </a:p>
          <a:p>
            <a:pPr lvl="0" indent="0" marL="0">
              <a:buNone/>
            </a:pPr>
            <a:r>
              <a:rPr/>
              <a:t>Para un lugar determinado del hemisferio norte (φ constante) la altura máxima del Sol aumenta desde el solsticio de invierno (δs = -23.5°) hasta alcanzar un máximo en el solsticio de verano (δs = 23.5°). Desde ese día, la altura máxima decae hasta volver al valor mínimo, como se muestra en la figura 3.4(b). Lo mismo ocurre en el hemisferio sur pero al revés.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3.1.4. Los trópicos</a:t>
            </a:r>
          </a:p>
        </p:txBody>
      </p:sp>
      <p:sp>
        <p:nvSpPr>
          <p:cNvPr id="3" name="Content Placeholder 2"/>
          <p:cNvSpPr>
            <a:spLocks noGrp="1"/>
          </p:cNvSpPr>
          <p:nvPr>
            <p:ph idx="1"/>
          </p:nvPr>
        </p:nvSpPr>
        <p:spPr/>
        <p:txBody>
          <a:bodyPr/>
          <a:lstStyle/>
          <a:p>
            <a:pPr lvl="0" indent="0" marL="0">
              <a:buNone/>
            </a:pPr>
            <a:r>
              <a:rPr/>
              <a:t>La declinación solar coincide con la latitud del paralelo en el que los rayos de Sol llegan a incidir perpendicularmente sobre la superficie terrestre, como se sigue de hacer γm = 90 en la ecuación (3.3). Así, la latitud del paralelo sobre el que el Sol pasa por el cenit del lugar va recorriendo oscilatoriamente la franja de latitudes comprendidas entre los paralelos situados en 23.5° N y S. Estos dos paralelos son los trópicos. El trópico de Cáncer, situado en el hemisferio norte, es el paralelo en el que el Sol pasa por su cenit durante el solsticio de verano, y el trópico de Capricornio, situado en el hemisferio sur, es el paralelo en el que el Sol pasa por el cenit en el solsticio de invierno.</a:t>
            </a:r>
          </a:p>
          <a:p>
            <a:pPr lvl="0" indent="0" marL="0">
              <a:buNone/>
            </a:pPr>
            <a:r>
              <a:rPr/>
              <a:t>En la figura 3.6 se muestra la posición del globo terrestre relativa a la incidencia de los rayos solares en los equinoccios y solsticios.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3.1.5. La atmósfera</a:t>
            </a:r>
          </a:p>
        </p:txBody>
      </p:sp>
      <p:sp>
        <p:nvSpPr>
          <p:cNvPr id="3" name="Content Placeholder 2"/>
          <p:cNvSpPr>
            <a:spLocks noGrp="1"/>
          </p:cNvSpPr>
          <p:nvPr>
            <p:ph idx="1"/>
          </p:nvPr>
        </p:nvSpPr>
        <p:spPr/>
        <p:txBody>
          <a:bodyPr/>
          <a:lstStyle/>
          <a:p>
            <a:pPr lvl="0" indent="0" marL="0">
              <a:buNone/>
            </a:pPr>
            <a:r>
              <a:rPr/>
              <a:t>El efecto de la atmósfera sobre la insolación I en un determinado lugar depende en cada momento de la transparencia de la propia atmósfera, que a su vez depende de factores tales como la nubosidad, aerosoles, etc. Lo que se suele hacer es tomar valores medios anuales y considerar así la atmósfera con propiedades medias constantes propias del lugar. Otro efecto es el debido al espesor de la capa de atmósfera que atraviesa la radiación solar para llegar a la superficie, que depende de la latitud del lugar, como se ilustra en la figura 3.7.</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Balance de radiación según la latitud</a:t>
            </a:r>
          </a:p>
        </p:txBody>
      </p:sp>
      <p:sp>
        <p:nvSpPr>
          <p:cNvPr id="3" name="Content Placeholder 2"/>
          <p:cNvSpPr>
            <a:spLocks noGrp="1"/>
          </p:cNvSpPr>
          <p:nvPr>
            <p:ph idx="1"/>
          </p:nvPr>
        </p:nvSpPr>
        <p:spPr/>
        <p:txBody>
          <a:bodyPr/>
          <a:lstStyle/>
          <a:p>
            <a:pPr lvl="0" indent="0" marL="0">
              <a:buNone/>
            </a:pPr>
            <a:r>
              <a:rPr/>
              <a:t>Según la insolación media anual, el globo terrestre se puede dividir en las siguientes zonas:</a:t>
            </a:r>
          </a:p>
          <a:p>
            <a:pPr lvl="0"/>
            <a:r>
              <a:rPr b="1"/>
              <a:t>Zona ecuatorial:</a:t>
            </a:r>
            <a:r>
              <a:rPr/>
              <a:t> centrada en el ecuador, entre los 10° de latitud norte y sur. Aquí, la insolación es intensa y uniforme, con días y noches de duración similar.</a:t>
            </a:r>
          </a:p>
          <a:p>
            <a:pPr lvl="0"/>
            <a:r>
              <a:rPr b="1"/>
              <a:t>Zonas tropicales:</a:t>
            </a:r>
            <a:r>
              <a:rPr/>
              <a:t> entre los 10° y los 25° de latitud norte y sur.</a:t>
            </a:r>
          </a:p>
          <a:p>
            <a:pPr lvl="0"/>
            <a:r>
              <a:rPr b="1"/>
              <a:t>Zonas subtropicales:</a:t>
            </a:r>
            <a:r>
              <a:rPr/>
              <a:t> entre los 25° y 35° de latitud norte y sur.</a:t>
            </a:r>
          </a:p>
          <a:p>
            <a:pPr lvl="0"/>
            <a:r>
              <a:rPr b="1"/>
              <a:t>Zonas de latitudes medias:</a:t>
            </a:r>
            <a:r>
              <a:rPr/>
              <a:t> entre los 35° y 55° de latitud norte y sur.</a:t>
            </a:r>
          </a:p>
          <a:p>
            <a:pPr lvl="0"/>
            <a:r>
              <a:rPr b="1"/>
              <a:t>Zonas subártica y subantártica:</a:t>
            </a:r>
            <a:r>
              <a:rPr/>
              <a:t> entre los 55° y 60° de latitud norte y sur.</a:t>
            </a:r>
          </a:p>
          <a:p>
            <a:pPr lvl="0"/>
            <a:r>
              <a:rPr b="1"/>
              <a:t>Zonas ártica y antártica:</a:t>
            </a:r>
            <a:r>
              <a:rPr/>
              <a:t> entre los 60° y 75° de latitud norte y sur.</a:t>
            </a:r>
          </a:p>
          <a:p>
            <a:pPr lvl="0"/>
            <a:r>
              <a:rPr b="1"/>
              <a:t>Zonas polares:</a:t>
            </a:r>
            <a:r>
              <a:rPr/>
              <a:t> entre los 75° y 90° de latitud norte y sur.</a:t>
            </a:r>
          </a:p>
          <a:p>
            <a:pPr lvl="0" indent="0" marL="0">
              <a:buNone/>
            </a:pPr>
            <a:r>
              <a:rPr/>
              <a:t>El balance global de energía no se cumple localmente. Mientras que el flujo energético incidente depende de la latitud, el flujo energético emitido por la Tierra es prácticamente uniforme. Como resultado, en la zona intertropical hay un superávit de energía, mientras que en latitudes mayores hay un déficit energético, alcanzándose el balance energético cero aproximadamente en los paralelos de latitud ±37°.</a:t>
            </a:r>
          </a:p>
          <a:p>
            <a:pPr lvl="0" indent="0" marL="0">
              <a:buNone/>
            </a:pPr>
            <a:r>
              <a:rPr/>
              <a:t>El equilibrio térmico, caracterizado por la temperatura a la que se establece el balance energético, es un estado al que tienden todos los sistemas aislados. En las zonas con superávit de energía, la temperatura debería aumentar hasta igualar el flujo entrante y el saliente. En cambio, en las zonas con déficit energético, la superficie se enfriaría hasta alcanzar el equilibrio térmico. La temperatura de equilibrio dependería de la latitud. Se estima que habría equilibrio energético si la temperatura de la zona polar fuera aproximadamente 25°C menor y la temperatura de la zona intertropical unos 14°C más alta.</a:t>
            </a:r>
          </a:p>
          <a:p>
            <a:pPr lvl="0" indent="0" marL="0">
              <a:buNone/>
            </a:pPr>
            <a:r>
              <a:rPr/>
              <a:t>La temperatura sobre la superficie de la Tierra es más uniforme de lo que le corresponde por su balance radiativo debido a un flujo neto de calor desde la zona ecuatorial hacia las regiones polares. Esto se debe principalmente a la circulación general atmosférica y, en menor medida, a las corrientes oceánicas, temas que se abordarán en los capítulos 6 y 8 y que son fundamentales para comprender el tiempo meteorológico y el clima.</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Los ciclos de la temperatura</a:t>
            </a:r>
          </a:p>
        </p:txBody>
      </p:sp>
      <p:sp>
        <p:nvSpPr>
          <p:cNvPr id="3" name="Content Placeholder 2"/>
          <p:cNvSpPr>
            <a:spLocks noGrp="1"/>
          </p:cNvSpPr>
          <p:nvPr>
            <p:ph idx="1"/>
          </p:nvPr>
        </p:nvSpPr>
        <p:spPr/>
        <p:txBody>
          <a:bodyPr/>
          <a:lstStyle/>
          <a:p>
            <a:pPr lvl="0" indent="0" marL="0">
              <a:buNone/>
            </a:pPr>
            <a:r>
              <a:rPr/>
              <a:t>La temperatura de la superficie terrestre sigue aproximadamente dos ciclos: uno diario y otro anual. La variación de la temperatura se debe a la variación del flujo neto de calor o balance de potencia por unidad de superficie local. Cuando el flujo neto es positivo, la temperatura aumenta, y viceversa, aunque con un cierto retraso que depende de la capacidad calórica del lugar.</a:t>
            </a:r>
          </a:p>
          <a:p>
            <a:pPr lvl="0"/>
            <a:r>
              <a:rPr b="1"/>
              <a:t>Ciclo diario de temperatura:</a:t>
            </a:r>
          </a:p>
          <a:p>
            <a:pPr lvl="1"/>
            <a:r>
              <a:rPr b="1"/>
              <a:t>Rango o variación diaria de temperatura:</a:t>
            </a:r>
            <a:r>
              <a:rPr/>
              <a:t> diferencia entre la temperatura máxima y mínima de cada día, también conocido como oscilación térmica diaria.</a:t>
            </a:r>
          </a:p>
          <a:p>
            <a:pPr lvl="1"/>
            <a:r>
              <a:rPr b="1"/>
              <a:t>Temperatura media diaria:</a:t>
            </a:r>
            <a:r>
              <a:rPr/>
              <a:t> promedio de la temperatura a cada hora durante las 24 horas del día. La temperatura máxima diaria ocurre a media tarde, y la mínima, al amanecer, con un retraso respecto al flujo neto radiativo.</a:t>
            </a:r>
          </a:p>
          <a:p>
            <a:pPr lvl="1"/>
            <a:r>
              <a:rPr/>
              <a:t>La temperatura sigue la variación del flujo de calor con un cierto retraso, determinado por la capacidad calórica del lugar.</a:t>
            </a:r>
          </a:p>
          <a:p>
            <a:pPr lvl="0"/>
            <a:r>
              <a:rPr b="1"/>
              <a:t>Ciclo anual de temperatura:</a:t>
            </a:r>
          </a:p>
          <a:p>
            <a:pPr lvl="1"/>
            <a:r>
              <a:rPr/>
              <a:t>La temperatura media mensual oscila a lo largo del año. La oscilación térmica anual se define como la diferencia entre la temperatura del mes más frío y más cálido.</a:t>
            </a:r>
          </a:p>
          <a:p>
            <a:pPr lvl="1"/>
            <a:r>
              <a:rPr/>
              <a:t>En el hemisferio norte, la temperatura máxima se alcanza en julio, con un retraso respecto al máximo de insolación en el solsticio de verano. La temperatura mínima se registra en febrero o finales de enero, coincidiendo con el mínimo de insolación en el solsticio de invierno.</a:t>
            </a:r>
          </a:p>
          <a:p>
            <a:pPr lvl="1"/>
            <a:r>
              <a:rPr/>
              <a:t>La temperatura media anual se calcula promediando la temperatura mensual durante los 12 meses del año. En climatología, se considera un período de referencia de 30 años para calcular la temperatura media anual, y la diferencia entre la temperatura media anual y la temperatura normal se denomina anomalía.</a:t>
            </a:r>
          </a:p>
          <a:p>
            <a:pPr lvl="0"/>
            <a:r>
              <a:rPr b="1"/>
              <a:t>Factores determinantes de la temperatura:</a:t>
            </a:r>
          </a:p>
          <a:p>
            <a:pPr lvl="1"/>
            <a:r>
              <a:rPr/>
              <a:t>La latitud, la altitud, el tipo de suelo, la cercanía a masas de agua y las corrientes oceánicas influyen en las variaciones de temperatura.</a:t>
            </a:r>
          </a:p>
          <a:p>
            <a:pPr lvl="1"/>
            <a:r>
              <a:rPr/>
              <a:t>La latitud afecta a la duración del día y a la altura del Sol a mediodía, lo que determina la variación estacional de la insolación.</a:t>
            </a:r>
          </a:p>
          <a:p>
            <a:pPr lvl="1"/>
            <a:r>
              <a:rPr/>
              <a:t>El tipo de suelo y su capacidad térmica influencian la temperatura del aire, absorbiendo y liberando calor según la radiación solar recibida.</a:t>
            </a:r>
          </a:p>
          <a:p>
            <a:pPr lvl="1"/>
            <a:r>
              <a:rPr/>
              <a:t>La vegetación amortigua la amplitud térmica al absorber parte de la energía solar.</a:t>
            </a:r>
          </a:p>
          <a:p>
            <a:pPr lvl="1"/>
            <a:r>
              <a:rPr/>
              <a:t>La altitud afecta a la temperatura media debido a la variación de la densidad atmosférica, disminuyendo la temperatura con la altitud.</a:t>
            </a:r>
          </a:p>
          <a:p>
            <a:pPr lvl="1"/>
            <a:r>
              <a:rPr/>
              <a:t>Las masas de agua regulan la temperatura al absorber y redistribuir el calor, reduciendo la amplitud térmica.</a:t>
            </a:r>
          </a:p>
          <a:p>
            <a:pPr lvl="1"/>
            <a:r>
              <a:rPr/>
              <a:t>La nubosidad refleja y absorbe la radiación solar, disminuyendo la amplitud térmica.</a:t>
            </a:r>
          </a:p>
          <a:p>
            <a:pPr lvl="1"/>
            <a:r>
              <a:rPr/>
              <a:t>La orientación de las laderas de las montañas respecto al sol también influye en la temperatura local, con laderas orientadas al sur (solanas) recibiendo más insolación que las orientadas al norte (umbrías).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3.3.1. Factores determinantes de la temperatura</a:t>
            </a:r>
          </a:p>
        </p:txBody>
      </p:sp>
      <p:sp>
        <p:nvSpPr>
          <p:cNvPr id="3" name="Content Placeholder 2"/>
          <p:cNvSpPr>
            <a:spLocks noGrp="1"/>
          </p:cNvSpPr>
          <p:nvPr>
            <p:ph idx="1"/>
          </p:nvPr>
        </p:nvSpPr>
        <p:spPr/>
        <p:txBody>
          <a:bodyPr/>
          <a:lstStyle/>
          <a:p>
            <a:pPr lvl="0" indent="0" marL="0">
              <a:buNone/>
            </a:pPr>
            <a:r>
              <a:rPr/>
              <a:t>Las variaciones de temperatura dependen del balance energético local, y este balance depende de la latitud y también de otros factores como la altitud, el tipo de suelo, la cercanía a grandes masas de agua como lagos o mares y las corrientes oceánicas.</a:t>
            </a:r>
          </a:p>
          <a:p>
            <a:pPr lvl="0" indent="0" marL="0">
              <a:buNone/>
            </a:pPr>
            <a:r>
              <a:rPr/>
              <a:t>La latitud influye básicamente a través de la duración de día y de la altura del Sol a mediodía. De esta manera, cuanto menor sea la latitud, menor será la amplitud térmica anual porque menor es la variación estacional de la insolación. En cambio, a lo largo del día ocurre lo contrario, la amplitud diaria es mayor cuanto menor sea la latitud porque según nos acercamos al ecuador aumenta la altura solar a mediodía y, por tanto, la insolación máxima diaria.</a:t>
            </a:r>
          </a:p>
          <a:p>
            <a:pPr lvl="0" indent="0" marL="0">
              <a:buNone/>
            </a:pPr>
            <a:r>
              <a:rPr/>
              <a:t>El tipo de suelo es un factor importante de la temperatura del aire, porque el suelo absorbe el 50 % de la radiación total solar (ver figura 2.18), y es el suelo el que calienta el aire que está situado sobre él. La temperatura que alcanza el suelo depende del calor específico y de la conductividad térmica.</a:t>
            </a:r>
          </a:p>
          <a:p>
            <a:pPr lvl="0" indent="0" marL="0">
              <a:buNone/>
            </a:pPr>
            <a:r>
              <a:rPr/>
              <a:t>El calor específico de una sustancia es la cantidad de calor necesaria para elevar la unidad de masa un grado. Para un determinado flujo de calor, la conductividad térmica nos dice la profundidad a la que se alcanza una determinada diferencia de temperatura. Así, cuanto mayor sea la conductividad, más profunda es la capa de suelo en la que se producen variaciones de temperatura. Por ejemplo, las arenas del desierto tienen poca conductividad y poca capacidad térmicas, lo que da lugar a que sólo una delgada capa del suelo se caliente rápidamente durante el día y se enfríe también con rapidez durante la noche.</a:t>
            </a:r>
          </a:p>
          <a:p>
            <a:pPr lvl="0" indent="0" marL="0">
              <a:buNone/>
            </a:pPr>
            <a:r>
              <a:rPr/>
              <a:t>La vegetación, a través de la fotosíntesis y sobre todo de la transpiración, absorbe energía solar que disminuye el calor disponible para elevar la temperatura del suelo. La vegetación, por tanto, tiene un efecto amortiguador de la amplitud térmica.</a:t>
            </a:r>
          </a:p>
          <a:p>
            <a:pPr lvl="0" indent="0" marL="0">
              <a:buNone/>
            </a:pPr>
            <a:r>
              <a:rPr/>
              <a:t>La altitud o elevación sobre el nivel del mar del suelo influyen en la temperatura media debido a la variación de la densidad de la atmósfera con la altitud. Cuanto más denso es el aire más efectivo es el efecto invernadero, porque mejor absorbe la radiación de onda larga tanto incidente como la emitida por la superficie. Por lo tanto, la temperatura disminuye con la altitud. Sin embargo, al aumentar la altitud aumenta la amplitud térmica diaria: de noche hay menos efecto invernadero y de día, al ser el aire menos denso, hace falta menos calor para elevar la temperatura del aire.</a:t>
            </a:r>
          </a:p>
          <a:p>
            <a:pPr lvl="0" indent="0" marL="0">
              <a:buNone/>
            </a:pPr>
            <a:r>
              <a:rPr/>
              <a:t>Las grandes masas de agua experimentan menores variaciones de temperatura. El agua por un lado tiene un albedo muy bajo y, por tanto, absorbe prácticamente toda la radiación incidente, y por otro lado, sobre la superficie de la misma se produce evaporación en la que se emplea una parte importante de calor incidente. Si las masas de agua actúan como un regulador térmico, en el sentido de que disminuyen la amplitud térmica, es porque el calor específico del agua es aproximadamente tres veces mayor que el del suelo y porque debido a la transparencia del agua el calor se distribuye sobre una capa de espesor mayor. Este efecto amortiguador de la amplitud térmica se extiende también a las regiones cercanas a las masas de agua.</a:t>
            </a:r>
          </a:p>
          <a:p>
            <a:pPr lvl="0" indent="0" marL="0">
              <a:buNone/>
            </a:pPr>
            <a:r>
              <a:rPr/>
              <a:t>La nubosidad, al reflejar la radiación, tiene un doble efecto sobre la amplitud térmica de la superficie. Por un lado, durante el día refleja parte de la radiación solar que de otra forma llegaría a la superficie (refresca), y de noche refleja la radiación infrarroja emitida por la superficie terrestre (calienta). Además, las propias nubes se calientan y emiten parte de su radiación hacia la superficie terrestre. En consecuencia, la nubosidad disminuye la amplitud térmica. Este efecto depende del tipo de nube, siendo más acusado cuanto más espesa sea la nube. Así, nubes altas y delgadas, tipo cirros, prácticamente no afectan a la temperatura del aire en superficie.</a:t>
            </a:r>
          </a:p>
          <a:p>
            <a:pPr lvl="0" indent="0" marL="0">
              <a:buNone/>
            </a:pPr>
            <a:r>
              <a:rPr/>
              <a:t>Finalmente, el efecto de la orientación de las laderas o vertientes de las montañas respecto al sol. En el hemisferio norte, las laderas orientadas al sur reciben más insolación y por eso se llama solana, en comparación con las orientadas al norte o umbría.</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La estabilidad atmosférica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4.1. La Presión</a:t>
            </a:r>
          </a:p>
        </p:txBody>
      </p:sp>
      <p:sp>
        <p:nvSpPr>
          <p:cNvPr id="3" name="Content Placeholder 2"/>
          <p:cNvSpPr>
            <a:spLocks noGrp="1"/>
          </p:cNvSpPr>
          <p:nvPr>
            <p:ph idx="1"/>
          </p:nvPr>
        </p:nvSpPr>
        <p:spPr/>
        <p:txBody>
          <a:bodyPr/>
          <a:lstStyle/>
          <a:p>
            <a:pPr lvl="0" indent="0" marL="0">
              <a:buNone/>
            </a:pPr>
            <a:r>
              <a:rPr/>
              <a:t>La presión atmosférica en un punto es el peso de la columna de aire de sección unidad que hay sobre ese punto. En el SI la unidad de presión es el pascal (1 Pa = 1 Nm−2), pero en meteorología se utiliza con más frecuencia el hectopascal, hPa, por su equivalencia con el milibar, (1 mbar = 1 hPa), que es la unidad utilizada históricamente en meteorología.</a:t>
            </a:r>
          </a:p>
          <a:p>
            <a:pPr lvl="0" indent="0" marL="0">
              <a:buNone/>
            </a:pPr>
            <a:r>
              <a:rPr/>
              <a:t>De la definición de presión se deduce inmediatamente la ecuación de la hidrostática:</a:t>
            </a:r>
          </a:p>
          <a:p>
            <a:pPr lvl="0" indent="0" marL="0">
              <a:buNone/>
            </a:pPr>
            <a:r>
              <a:rPr/>
              <a:t>dp = -ρ(z)gdz (4.1)</a:t>
            </a:r>
          </a:p>
          <a:p>
            <a:pPr lvl="0" indent="0" marL="0">
              <a:buNone/>
            </a:pPr>
            <a:r>
              <a:rPr/>
              <a:t>donde ρ(z) es la densidad del aire, que en general depende de la altitud, y g es la aceleración de la gravedad. La ecuación de la hidrostática establece que la diferencia de presión, dp = p1 − p2, entre dos puntos, que se encuentran separados una altitud dz, es el peso de la columna de aire de sección unidad que los separa.</a:t>
            </a:r>
          </a:p>
          <a:p>
            <a:pPr lvl="0" indent="0" marL="0">
              <a:buNone/>
            </a:pPr>
            <a:r>
              <a:rPr/>
              <a:t>En el caso de los líquidos, la densidad es constante y la ecuación se integra inmediatamente para dar:</a:t>
            </a:r>
          </a:p>
          <a:p>
            <a:pPr lvl="0" indent="0" marL="0">
              <a:buNone/>
            </a:pPr>
            <a:r>
              <a:rPr/>
              <a:t>p(z) = ρgz (4.2)</a:t>
            </a:r>
          </a:p>
          <a:p>
            <a:pPr lvl="0" indent="0" marL="0">
              <a:buNone/>
            </a:pPr>
            <a:r>
              <a:rPr/>
              <a:t>donde hemos tomado como origen de altitudes, z = 0, la superficie del líquido y hemos cambiado el signo de z que ahora es la profundidad. Pero la atmósfera es gaseosa y, por tanto, muy compresible, de manera que la densidad del aire varía con la altitud. El aire se comporta en buena aproximación como un gas ideal. Si consideramos una determinada masa m de aire que ocupa un volumen V a la presión p y temperatura T , por la ley de los gases ideales se tiene que:</a:t>
            </a:r>
          </a:p>
          <a:p>
            <a:pPr lvl="0" indent="0" marL="0">
              <a:buNone/>
            </a:pPr>
            <a:r>
              <a:rPr/>
              <a:t>pV = nRT (4.3)</a:t>
            </a:r>
          </a:p>
          <a:p>
            <a:pPr lvl="0" indent="0" marL="0">
              <a:buNone/>
            </a:pPr>
            <a:r>
              <a:rPr/>
              <a:t>donde n = m/Md es el número de moles y Md = 28,96 g/mol, la masa molecular equivalente del aire seco. En realidad, el aire es una mezcla de gases, pero es fácil demostrar que (ver problema 1 al final de este capítulo) la mezcla también se comporta como un gas ideal de masa molecular Md. En la práctica, en lugar del número de moles o de la masa, se utiliza la densidad del aire ρ = m/V o su inversa el volumen específico v = V/m, y la ecuación de los gases ideales se escribe de la forma:</a:t>
            </a:r>
          </a:p>
          <a:p>
            <a:pPr lvl="0" indent="0" marL="0">
              <a:buNone/>
            </a:pPr>
            <a:r>
              <a:rPr/>
              <a:t>p = ρRdT (4.4)</a:t>
            </a:r>
          </a:p>
          <a:p>
            <a:pPr lvl="0" indent="0" marL="0">
              <a:buNone/>
            </a:pPr>
            <a:r>
              <a:rPr/>
              <a:t>donde:</a:t>
            </a:r>
          </a:p>
          <a:p>
            <a:pPr lvl="0" indent="0" marL="0">
              <a:buNone/>
            </a:pPr>
            <a:r>
              <a:rPr/>
              <a:t>R = 8,314 J mol−1 K−1 Rd = 287,08 Jkg K−1 (4.5)</a:t>
            </a:r>
          </a:p>
          <a:p>
            <a:pPr lvl="0" indent="0" marL="0">
              <a:buNone/>
            </a:pPr>
            <a:r>
              <a:rPr/>
              <a:t>es una constante de los gases específica del aire seco.</a:t>
            </a:r>
          </a:p>
          <a:p>
            <a:pPr lvl="0" indent="0" marL="0">
              <a:buNone/>
            </a:pPr>
            <a:r>
              <a:rPr/>
              <a:t>Despejando la densidad de (4.4) y sustituyendo en (4.1) podemos escribir la ecuación de la hidrostática en función de la temperatura del aire como:</a:t>
            </a:r>
          </a:p>
          <a:p>
            <a:pPr lvl="0" indent="0" marL="0">
              <a:buNone/>
            </a:pPr>
            <a:r>
              <a:rPr/>
              <a:t>dp/g = -p/RdT(z)dz (4.6)</a:t>
            </a:r>
          </a:p>
          <a:p>
            <a:pPr lvl="0" indent="0" marL="0">
              <a:buNone/>
            </a:pPr>
            <a:r>
              <a:rPr/>
              <a:t>En general, la temperatura de la atmósfera T (z) es una función de la altitud, que es necesario conocer para integrar la ecuación anterior. Sin embargo, para un determinado rango de altitudes en el que la temperatura cambie poco, podemos integrar la ecuación anterior con una temperatura media T constante. Con esta aproximación, integramos (4.6) para obtener que:</a:t>
            </a:r>
          </a:p>
          <a:p>
            <a:pPr lvl="0" indent="0" marL="0">
              <a:buNone/>
            </a:pPr>
            <a:r>
              <a:rPr/>
              <a:t>ln(p2/p1) = -gΔz/RdT (4.7)</a:t>
            </a:r>
          </a:p>
          <a:p>
            <a:pPr lvl="0" indent="0" marL="0">
              <a:buNone/>
            </a:pPr>
            <a:r>
              <a:rPr/>
              <a:t>Esta es la ecuación hipsométrica, que nos relaciona el espesor Δz de una capa de aire entre los niveles de presión p1 y p2:</a:t>
            </a:r>
          </a:p>
          <a:p>
            <a:pPr lvl="0" indent="0" marL="0">
              <a:buNone/>
            </a:pPr>
            <a:r>
              <a:rPr/>
              <a:t>Δz = -RdT ln(p1/p2) / g (4.8)</a:t>
            </a:r>
          </a:p>
          <a:p>
            <a:pPr lvl="0" indent="0" marL="0">
              <a:buNone/>
            </a:pPr>
            <a:r>
              <a:rPr/>
              <a:t>En particular, si p0 es la presión al nivel del mar, en z = 0, la ecuación hipsométrica nos permite calcular la presión en función de la altitud:</a:t>
            </a:r>
          </a:p>
          <a:p>
            <a:pPr lvl="0" indent="0" marL="0">
              <a:buNone/>
            </a:pPr>
            <a:r>
              <a:rPr/>
              <a:t>p(z) = p0e^(−z/H) (4.9)</a:t>
            </a:r>
          </a:p>
          <a:p>
            <a:pPr lvl="0" indent="0" marL="0">
              <a:buNone/>
            </a:pPr>
            <a:r>
              <a:rPr/>
              <a:t>donde H = RdT/g es una constante llamada escala de altitud. El valor de H nos indica la altitud a la que hay que elevarse para que la presión decaiga un factor 1/e, es decir, aproximadamente a un 38 %.</a:t>
            </a:r>
          </a:p>
          <a:p>
            <a:pPr lvl="0" indent="0" marL="0">
              <a:buNone/>
            </a:pPr>
            <a:r>
              <a:rPr/>
              <a:t>Así pues, en una atmósfera isoterma la presión decrece exponencialmente con la altitud. Esta ecuación es una buena aproximación en muchas situaciones prácticas, pero hay que tener en cuenta que para obtener con precisión la presión en función de la altitud hay que conocer T (z). Hay también que recordar que en este cálculo hemos considerado que el aire está seco. Como veremos a continuación, la humedad del aire modifica el valor de H, porque la masa molecular equivalente y, por tanto, el valor de la constante específica del aire dependen del contenido de vapor de agua.</a:t>
            </a:r>
          </a:p>
          <a:p>
            <a:pPr lvl="0" indent="0" marL="0">
              <a:buNone/>
            </a:pPr>
            <a:r>
              <a:rPr/>
              <a:t>La ecuación hidrostática o la ecuación hipsométrica, que es su equivalente en forma integral, establecen una relación entre la altitud y la presión, de manera que ambas variables se pueden utilizar para trazar los mapas de la atmósfera.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4.1.1. Medida de la presión</a:t>
            </a:r>
          </a:p>
        </p:txBody>
      </p:sp>
      <p:sp>
        <p:nvSpPr>
          <p:cNvPr id="3" name="Content Placeholder 2"/>
          <p:cNvSpPr>
            <a:spLocks noGrp="1"/>
          </p:cNvSpPr>
          <p:nvPr>
            <p:ph idx="1"/>
          </p:nvPr>
        </p:nvSpPr>
        <p:spPr/>
        <p:txBody>
          <a:bodyPr/>
          <a:lstStyle/>
          <a:p>
            <a:pPr lvl="0" indent="0" marL="0">
              <a:buNone/>
            </a:pPr>
            <a:r>
              <a:rPr/>
              <a:t>Los instrumentos con los que se mide la presión se llaman barómetros. El primer barómetro que se utilizó es el barómetro de tubo. Consiste en un tubo lleno de líquido, con el extremo superior cerrado y el otro extremo abierto y sumergido en un recipiente también abierto y lleno del mismo líquido. La altura del líquido en el tubo es tal que la presión que ejerce el peso de líquido en el tubo iguala a la presión atmosférica, de manera que la propia altura de la columna de líquido es una medida de la presión. Como líquido se puede utilizar cualquiera de densidad conocida: el clásico es el mercurio, cuya altura en mm aún se utiliza como unidad de presión, pero además de caro es tóxico. Otra posibilidad es el agua, pero tiene el inconveniente de que hace falta un tubo de más de 10 m de longitud para medir la presión atmosférica.</a:t>
            </a:r>
          </a:p>
          <a:p>
            <a:pPr lvl="0" indent="0" marL="0">
              <a:buNone/>
            </a:pPr>
            <a:r>
              <a:rPr/>
              <a:t>Otro tipo de barómetros están basados en la deformación de cuerpos elásticos y huecos en los que se ha hecho un cierto vacío. Las variaciones de presión deforman la superficie del cuerpo y esta deformación se amplifican por medios mecánicos o electrónicos para transformarla en la medida de la presión.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Gases permanentes. Vemos que el 99 % de la atmósfera está constituido por N2 y O2, y en mucha menor medida por Ar y otros gases traza (que se encuentran en muy pequeña cantidad), como He, Rd e H2. El nitrógeno es con diferencia el gas más abundante debido a que es muy estable. Su tiempo de residencia es de 42 millones de años. A pesar de su abundancia no juega un papel relevante en meteorología.</a:t>
            </a:r>
          </a:p>
          <a:p>
            <a:pPr lvl="0" indent="0" marL="0">
              <a:buNone/>
            </a:pPr>
            <a:r>
              <a:rPr/>
              <a:t>El segundo gas por su abundancia es el O2, que juega un papel esencial en casi todos los seres vivos, tanto por la respiración como porque permite la formación del ozono estratosférico. Su tiempo de residencia es 5000 años.</a:t>
            </a:r>
          </a:p>
          <a:p>
            <a:pPr lvl="0" indent="0" marL="0">
              <a:buNone/>
            </a:pPr>
            <a:r>
              <a:rPr/>
              <a:t>La proporción del argón, que es el más abundante de los gases nobles presentes en la atmósfera, es inferior al 1 %. Debido a la bajísima tasa de generación y eliminación natural del Ar su tiempo de residencia en la atmósfera es muy largo.</a:t>
            </a:r>
          </a:p>
          <a:p>
            <a:pPr lvl="0" indent="0" marL="0">
              <a:buNone/>
            </a:pPr>
            <a:r>
              <a:rPr/>
              <a:t>Gases variables. Estos gases representan una parte pequeña de la atmósfera. Los tres más importantes se muestran en la parte inferior del cuadro 1.1. A pesar de su poca concentración son esenciales en los procesos meteorológicos.</a:t>
            </a:r>
          </a:p>
          <a:p>
            <a:pPr lvl="0" indent="0" marL="0">
              <a:buNone/>
            </a:pPr>
            <a:r>
              <a:rPr/>
              <a:t>El vapor de agua. El agua está presente en la atmósfera principalmente en forma de vapor, pero también se encuentra en estado líquido y sólido formando nubes y nieblas. El contenido de vapor de agua varía entre el 0,1 % en desiertos y regiones polares hasta el 4 % en los trópicos. La distribución del vapor de agua es poco uniforme, tanto en superficie como en altitud. El vapor de agua juega un papel muy importante en la atmósfera, tanto por las precipitaciones como porque su transporte constituye la mayor parte del flujo de calor en la circulación atmosférica. Es también un potente gas de efecto invernadero.</a:t>
            </a:r>
          </a:p>
          <a:p>
            <a:pPr lvl="0" indent="0" marL="0">
              <a:buNone/>
            </a:pPr>
            <a:r>
              <a:rPr/>
              <a:t>El agua en la atmósfera se genera por evaporación y se elimina por condensación y posterior precipitación, con una tasa tal que el tiempo de residencia estimado es de 10 días.</a:t>
            </a:r>
          </a:p>
          <a:p>
            <a:pPr lvl="0" indent="0" marL="0">
              <a:buNone/>
            </a:pPr>
            <a:r>
              <a:rPr/>
              <a:t>Dióxido de carbono. Se emite a la atmósfera en las erupciones volcánicas, por la vegetación y la respiración animal y por la combustión tanto de origen natural como antropogénico con la quema de combustibles fósiles. Se elimina fundamentalmente a través de la fotosíntesis, pero a una tasa que no compensa el incremento que se ha producido en la emisión. Esto explica que desde mediados del siglo XX se esté produciendo un incremento continuo de la concentración de CO2 en la atmósfera, de cuyas consecuencias en el clima se tratará en el capítulo 10. El tiempo de residencia del CO2 es aproximadamente de 150 años.</a:t>
            </a:r>
          </a:p>
          <a:p>
            <a:pPr lvl="0" indent="0" marL="0">
              <a:buNone/>
            </a:pPr>
            <a:r>
              <a:rPr/>
              <a:t>Hay otros gases como CH4, N2O y O3, que están presentes en una proporción comparativamente muy pequeña, pero que juegan un papel muy importante en el clima por su efecto en el balance radiativo. Mencionamos el ozono y su presencia en la estratosfera donde filtra la radiación UV letal para la vida, y también como gas contaminante al nivel de la superficie en zonas industrializadas y en las grandes ciudades.</a:t>
            </a:r>
          </a:p>
          <a:p>
            <a:pPr lvl="0" indent="0" marL="0">
              <a:buNone/>
            </a:pPr>
            <a:r>
              <a:rPr/>
              <a:t>Aerosol atmosférico. Además de los gases, forma parte de la atmósfera el llamado aerosol atmosférico. Está formado por partículas en suspensión, principalmente sales, polvo y cenizas, de origen tanto natural como antropogénico. Su tamaño varía entre 0,1 μm y 1 μm3 y su concentración en el aire, que es del orden de 10 000 partículas por centímetro cúbico, se mantiene debido al continuo movimiento atmosférico. El aerosol tiene importancia en la formación de las nubes y también porque modifica la transparencia de la atmósfera con efectos en el balance energético. Se elimina de la atmósfera al ser arrastrado por las precipitaciones y su tiempo de permanencia es del orden de días a semanas según su tamaño.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4.2. Gradiente adiabático de temperatura</a:t>
            </a:r>
          </a:p>
        </p:txBody>
      </p:sp>
      <p:sp>
        <p:nvSpPr>
          <p:cNvPr id="3" name="Content Placeholder 2"/>
          <p:cNvSpPr>
            <a:spLocks noGrp="1"/>
          </p:cNvSpPr>
          <p:nvPr>
            <p:ph idx="1"/>
          </p:nvPr>
        </p:nvSpPr>
        <p:spPr/>
        <p:txBody>
          <a:bodyPr/>
          <a:lstStyle/>
          <a:p>
            <a:pPr lvl="0" indent="0" marL="0">
              <a:buNone/>
            </a:pPr>
            <a:r>
              <a:rPr/>
              <a:t>Los movimientos verticales en la atmósfera son pequeños comparados con los horizontales. La ecuación hidrostática (4.1) es, de hecho, una ecuación de equilibrio entre la fuerza de la gravedad y el gradiente vertical de presión, lo que explica que cuando la atmósfera está en equilibrio no hay movimiento en la dirección vertical. Sin embargo, hay circunstancias en las que esta situación de equilibrio puede alterarse y se producen movimientos verticales de masas de aire, que dan lugar a importantes fenómenos meteorológicos. Como veremos a continuación, entender cómo se comporta una masa de aire cuando cambia de altitud es fundamental para analizar la estabilidad atmosférica.</a:t>
            </a:r>
          </a:p>
          <a:p>
            <a:pPr lvl="0" indent="0" marL="0">
              <a:buNone/>
            </a:pPr>
            <a:r>
              <a:rPr/>
              <a:t>Vamos a considerar la termodinámica de una porción o burbuja de aire de masa unidad que tiene una densidad ρ y se encuentra a una determinada presión p y temperatura T. Esta burbuja está inmersa en una atmósfera exterior cuyo estado está determinado por una presión, densidad y temperatura que son funciones de la altitud. Inicialmente la burbuja se encuentra en equilibrio con su entorno, es decir, a la misma presión y temperatura. Supongamos ahora que esta burbuja se desplaza verticalmente una pequeña distancia dz. En esta posición la atmósfera exterior está a una presión pJ = p − dp, dada por la ecuación hidrostática, y una temperatura TJ. La burbuja, para igualar su presión con la exterior, se expande aumentando su volumen específico una cantidad dv y modifica su temperatura en una cantidad dT. En este proceso, la burbuja realiza un trabajo dW = pdv, cambia su energía interna en una cantidad du = cvdT, donde cv es el calor específico del aire a volumen constante, e intercambia con el exterior una cantidad de calor dq, que están relacionados por el primer principio de la termodinámica.</a:t>
            </a:r>
          </a:p>
          <a:p>
            <a:pPr lvl="0" indent="0" marL="0">
              <a:buNone/>
            </a:pPr>
            <a:r>
              <a:rPr/>
              <a:t>A veces conviene calcular el calor en función de dT y dp. Para eliminar el término en dv, diferenciamos la ley de los gases ideales para el aire, ecuación (4.4), [pdv + vdp = Rd dT = (cp - cv) dT] donde cp es el calor específico a presión constante, y hemos tenido en cuenta la relación de Mayer (cp - cv = Rd). Despejando pdv y sustituyendo en (4.10) nos queda que el flujo de calor es [dq = cpdT - vdp]</a:t>
            </a:r>
          </a:p>
          <a:p>
            <a:pPr lvl="0" indent="0" marL="0">
              <a:buNone/>
            </a:pPr>
            <a:r>
              <a:rPr/>
              <a:t>Como el aire es muy mal conductor del calor, es una buena aproximación considerar que el flujo de calor entre la burbuja y el exterior es despreciable, (dq ). En este caso, el proceso se llama adiabático y la ecuación (4.10) se reduce a [pdv = -cvdT]</a:t>
            </a:r>
          </a:p>
          <a:p>
            <a:pPr lvl="0" indent="0" marL="0">
              <a:buNone/>
            </a:pPr>
            <a:r>
              <a:rPr/>
              <a:t>Esta ecuación nos dice que en un proceso adiabático, el trabajo que realiza la burbuja para expandirse es igual a la disminución de su energía interna o, dicho en términos de las variables termodinámicas, que la burbuja se expande disminuyendo su temperatura.</a:t>
            </a:r>
          </a:p>
          <a:p>
            <a:pPr lvl="0" indent="0" marL="0">
              <a:buNone/>
            </a:pPr>
            <a:r>
              <a:rPr/>
              <a:t>Alternativamente, podemos utilizar la ecuación (4.12) y tenemos que en un proceso adiabático se cumple que [cp dT = vdp]</a:t>
            </a:r>
          </a:p>
          <a:p>
            <a:pPr lvl="0" indent="0" marL="0">
              <a:buNone/>
            </a:pPr>
            <a:r>
              <a:rPr/>
              <a:t>Por la ecuación de la hidrostática (4.1) tenemos que (dp = -_J g dz), que nos permite escribir la ecuación (4.14) como [ = -]</a:t>
            </a:r>
          </a:p>
          <a:p>
            <a:pPr lvl="0" indent="0" marL="0">
              <a:buNone/>
            </a:pPr>
            <a:r>
              <a:rPr/>
              <a:t>Si el proceso es suficientemente lento para que la temperatura de la burbuja T se iguale a la temperatura TJ del exterior, de esta última ecuación podemos despejar el llamado gradiente adiabático seco de temperatura [= - = ]</a:t>
            </a:r>
          </a:p>
          <a:p>
            <a:pPr lvl="0" indent="0" marL="0">
              <a:buNone/>
            </a:pPr>
            <a:r>
              <a:rPr/>
              <a:t>Para el aire seco, (c = 1005 J/K/kg) y (g = 9.8 m/s^2), se tiene que (_d = 9.8 K/km), es decir, una masa de aire que asciende en la atmósfera se enfría aproximadamente un grado cada 100 m. Todo este proceso es reversible de manera que si la burbuja en vez de ascender desciende, se calienta con el mismo gradiente.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4.2.1. Temperatura potencial</a:t>
            </a:r>
          </a:p>
        </p:txBody>
      </p:sp>
      <p:sp>
        <p:nvSpPr>
          <p:cNvPr id="3" name="Content Placeholder 2"/>
          <p:cNvSpPr>
            <a:spLocks noGrp="1"/>
          </p:cNvSpPr>
          <p:nvPr>
            <p:ph idx="1"/>
          </p:nvPr>
        </p:nvSpPr>
        <p:spPr/>
        <p:txBody>
          <a:bodyPr/>
          <a:lstStyle/>
          <a:p>
            <a:pPr lvl="0" indent="0" marL="0">
              <a:buNone/>
            </a:pPr>
            <a:r>
              <a:rPr/>
              <a:t>La diferencia de temperatura entre dos masas de aire es crucial para determinar la estabilidad atmosférica. Pero si las masas de aire, cuya temperatura queremos comparar, se encuentran a distinta altitud, hay que calcular primero la temperatura que ambas masas tendrían cuando se llevasen a la misma altitud. Por esta razón, es conveniente tomar una altitud de referencia, que suele ser la del nivel del mar a la presión de (p_0 = 1000 hPa), y referir la temperatura del aire a ese nivel. Se define temperatura potencial () de una masa de aire como la temperatura que tendría si se llevara adiabáticamente a la presión de (1000 hPa). Así, podemos comparar la temperatura de dos masas de aire, sea cual sea su posición, comparando sus respectivas temperaturas potenciales.</a:t>
            </a:r>
          </a:p>
          <a:p>
            <a:pPr lvl="0" indent="0" marL="0">
              <a:buNone/>
            </a:pPr>
            <a:r>
              <a:rPr/>
              <a:t>Para obtener una expresión de (), consideramos una burbuja de aire que se encuentra a temperatura (T) y presión (p), y que por un proceso adiabático llega a un estado de temperatura () y presión (p_0 = 1000 hPa).</a:t>
            </a:r>
          </a:p>
          <a:p>
            <a:pPr lvl="0" indent="0" marL="0">
              <a:buNone/>
            </a:pPr>
            <a:r>
              <a:rPr/>
              <a:t>En un proceso adiabático, ecuación (4.14), tenemos que [ dT =  =  dp]</a:t>
            </a:r>
          </a:p>
          <a:p>
            <a:pPr lvl="0" indent="0" marL="0">
              <a:buNone/>
            </a:pPr>
            <a:r>
              <a:rPr/>
              <a:t>donde hemos eliminado el volumen específico despejando de la ley de los gases ideales (pv = RdT). Ordenando términos, la ecuación anterior queda [  = ]</a:t>
            </a:r>
          </a:p>
          <a:p>
            <a:pPr lvl="0" indent="0" marL="0">
              <a:buNone/>
            </a:pPr>
            <a:r>
              <a:rPr/>
              <a:t>Integrando entre ((, p_0)) y ((T, p)) se tiene [  = ]</a:t>
            </a:r>
          </a:p>
          <a:p>
            <a:pPr lvl="0" indent="0" marL="0">
              <a:buNone/>
            </a:pPr>
            <a:r>
              <a:rPr/>
              <a:t>que en forma exponencial se escribe como [ = () ]</a:t>
            </a:r>
          </a:p>
          <a:p>
            <a:pPr lvl="0" indent="0" marL="0">
              <a:buNone/>
            </a:pPr>
            <a:r>
              <a:rPr/>
              <a:t>Sustituyendo valores para el aire seco, ( = 0.28) y (p_0 = 1000 hPa), la temperatura potencial queda [= T ()^{0.28}]</a:t>
            </a:r>
          </a:p>
          <a:p>
            <a:pPr lvl="0" indent="0" marL="0">
              <a:buNone/>
            </a:pPr>
            <a:r>
              <a:rPr/>
              <a:t>Esta ecuación establece que en un proceso adiabático la temperatura potencial se mantiene constante. Es decir, en un proceso en el que (Q = 0), la presión (p) y la temperatura (T) tienen que variar de forma que satisfagan (4.21) con () constante.</a:t>
            </a:r>
          </a:p>
          <a:p>
            <a:pPr lvl="0" indent="0" marL="0">
              <a:buNone/>
            </a:pPr>
            <a:r>
              <a:rPr/>
              <a:t>Para calcular la variación de la temperatura potencial con la altitud, tomamos la derivada logarítmica de (4.21) [  = T (_d - )] donde (= ) es el gradiente vertical de temperatura.</a:t>
            </a:r>
          </a:p>
          <a:p>
            <a:pPr lvl="0" indent="0" marL="0">
              <a:buNone/>
            </a:pPr>
            <a:r>
              <a:rPr/>
              <a:t>En los diagramas termodinámicos utilizados en meteorología la curva que representa un proceso adiabático se llama adiabática seca y se referencia con la correspondiente temperatura potencial.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4.3. Humedad</a:t>
            </a:r>
          </a:p>
        </p:txBody>
      </p:sp>
      <p:sp>
        <p:nvSpPr>
          <p:cNvPr id="3" name="Content Placeholder 2"/>
          <p:cNvSpPr>
            <a:spLocks noGrp="1"/>
          </p:cNvSpPr>
          <p:nvPr>
            <p:ph idx="1"/>
          </p:nvPr>
        </p:nvSpPr>
        <p:spPr/>
        <p:txBody>
          <a:bodyPr/>
          <a:lstStyle/>
          <a:p>
            <a:pPr lvl="0" indent="0" marL="0">
              <a:buNone/>
            </a:pPr>
            <a:r>
              <a:rPr/>
              <a:t>La atmósfera está formada por una mezcla de gases de proporciones constantes, el aire seco, y vapor de agua, cuya concentración es muy variable de un lugar a otro. El vapor de agua se comporta como un gas ideal y, por lo tanto, el aire húmedo, que es la mezcla de aire seco y vapor de agua, se puede tratar también como un gas ideal. Sin embargo, esta aproximación presenta la dificultad de que la masa molecular específica del aire húmedo no es constante, porque depende de la cantidad de vapor de agua. Se define humedad como la cantidad de vapor de agua que contiene el aire. Para medir la humedad se utilizan varios índices, pero antes de describirlos conviene repasar algunos conceptos básicos de la evaporación y condensación del agua.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4.3.1. Presión de vapor</a:t>
            </a:r>
          </a:p>
        </p:txBody>
      </p:sp>
      <p:sp>
        <p:nvSpPr>
          <p:cNvPr id="4" name="Text Placeholder 3"/>
          <p:cNvSpPr>
            <a:spLocks noGrp="1"/>
          </p:cNvSpPr>
          <p:nvPr>
            <p:ph idx="2" sz="half" type="body"/>
          </p:nvPr>
        </p:nvSpPr>
        <p:spPr/>
        <p:txBody>
          <a:bodyPr/>
          <a:lstStyle/>
          <a:p>
            <a:pPr lvl="0" indent="0" marL="0">
              <a:buNone/>
            </a:pPr>
            <a:r>
              <a:rPr/>
              <a:t>Consideremos en primer lugar el caso de un volumen cerrado que sólo contiene agua, tanto en fase líquida como en fase gaseosa. Si en un momento dado hay n moles de agua en forma de vapor que ocupan el volumen V disponible, la presión e que ejerce este vapor viene dada por la ley de los gases ideales</a:t>
            </a:r>
          </a:p>
          <a:p>
            <a:pPr lvl="0" indent="0" marL="0">
              <a:buNone/>
            </a:pPr>
            <a:r>
              <a:rPr/>
              <a:t>[ e =  =  = R T ] (4.22)</a:t>
            </a:r>
          </a:p>
          <a:p>
            <a:pPr lvl="0" indent="0" marL="0">
              <a:buNone/>
            </a:pPr>
            <a:r>
              <a:rPr/>
              <a:t>donde ( M_v = 18 ,  ) es la masa molecular del agua, ( R_v = R/M_v ) es la constante de los gases para el vapor y ( m_v ) es la masa de vapor.</a:t>
            </a:r>
          </a:p>
          <a:p>
            <a:pPr lvl="0" indent="0" marL="0">
              <a:buNone/>
            </a:pPr>
            <a:r>
              <a:rPr/>
              <a:t>La presión de vapor ( e ) va aumentando según aumenta el número de moléculas que se evaporan, esto es, que pasan de la fase líquida a la fase gaseosa. Las moléculas que forman el vapor terminarán chocando con la superficie líquida, y algunas de ellas quedarán atrapadas en el líquido condensándose. Los choques son más frecuentes según aumenta la presión del vapor. Al final, cuando el número de moléculas que se evaporan por unidad de tiempo se iguala al número de moléculas que se condensan por unidad de tiempo se alcanza una situación de equilibrio entre el liquido y el vapor. En este caso se dice que el vapor está saturado y la presión del vapor toma un valor ( e = E ) denominado presión de vapor saturante o presión de saturación.</a:t>
            </a:r>
          </a:p>
          <a:p>
            <a:pPr lvl="0" indent="0" marL="0">
              <a:buNone/>
            </a:pPr>
            <a:r>
              <a:rPr/>
              <a:t>La presión de saturación ( E ) es una función que sólo depende de la temperatura. Si aumenta ( T ) aumenta ( e ) y, por tanto, el número de choques de moléculas de vapor contra la superficie, pero igualmente aumenta la energía cinética de las moléculas del líquido y, por tanto, el número de moléculas que se evaporan. Para que una molécula se evapore tiene que tener una energía cinética suficiente para saltar la barrera que supone la tensión superficial. El resultado es, pues, que un aumento de ( T ) implica un aumento de la presión de saturación ( E ). Para una temperatura dada, si ( e &lt; E(T) ) se produce evaporación neta y, por el contrario, si ( e &gt; E(T) ) el vapor está sobresaturado y hay condensación neta. Cuando ( e = E(T) ), hay equilibrio entre evaporación y condensación y se dice que el vapor está saturado.</a:t>
            </a:r>
          </a:p>
          <a:p>
            <a:pPr lvl="0" indent="0" marL="0">
              <a:buNone/>
            </a:pPr>
            <a:r>
              <a:rPr/>
              <a:t>La curva ( E(T) ) se obtiene experimentalmente y se muestra en la figura 4.2. Para facilitar la obtención de datos a partir de la figura se dan algunos valores en la tabla 4.1.</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T (°C)</a:t>
                      </a:r>
                    </a:p>
                  </a:txBody>
                  <a:tcPr/>
                </a:tc>
                <a:tc>
                  <a:txBody>
                    <a:bodyPr/>
                    <a:lstStyle/>
                    <a:p>
                      <a:pPr lvl="0" indent="0" marL="0" algn="ctr">
                        <a:buNone/>
                      </a:pPr>
                      <a:r>
                        <a:rPr/>
                        <a:t>E (T) (hPa)</a:t>
                      </a:r>
                    </a:p>
                  </a:txBody>
                  <a:tcPr/>
                </a:tc>
                <a:tc>
                  <a:txBody>
                    <a:bodyPr/>
                    <a:lstStyle/>
                    <a:p>
                      <a:pPr lvl="0" indent="0" marL="0" algn="ctr">
                        <a:buNone/>
                      </a:pPr>
                      <a:r>
                        <a:rPr/>
                        <a:t>rs (g/kg)</a:t>
                      </a:r>
                    </a:p>
                  </a:txBody>
                  <a:tcPr/>
                </a:tc>
              </a:tr>
              <a:tr h="0">
                <a:tc>
                  <a:txBody>
                    <a:bodyPr/>
                    <a:lstStyle/>
                    <a:p>
                      <a:pPr lvl="0" indent="0" marL="0" algn="ctr">
                        <a:buNone/>
                      </a:pPr>
                      <a:r>
                        <a:rPr/>
                        <a:t>-10</a:t>
                      </a:r>
                    </a:p>
                  </a:txBody>
                </a:tc>
                <a:tc>
                  <a:txBody>
                    <a:bodyPr/>
                    <a:lstStyle/>
                    <a:p>
                      <a:pPr lvl="0" indent="0" marL="0" algn="ctr">
                        <a:buNone/>
                      </a:pPr>
                      <a:r>
                        <a:rPr/>
                        <a:t>2.59</a:t>
                      </a:r>
                    </a:p>
                  </a:txBody>
                </a:tc>
                <a:tc>
                  <a:txBody>
                    <a:bodyPr/>
                    <a:lstStyle/>
                    <a:p>
                      <a:pPr lvl="0" indent="0" marL="0" algn="ctr">
                        <a:buNone/>
                      </a:pPr>
                      <a:r>
                        <a:rPr/>
                        <a:t>1.62</a:t>
                      </a:r>
                    </a:p>
                  </a:txBody>
                </a:tc>
              </a:tr>
              <a:tr h="0">
                <a:tc>
                  <a:txBody>
                    <a:bodyPr/>
                    <a:lstStyle/>
                    <a:p>
                      <a:pPr lvl="0" indent="0" marL="0" algn="ctr">
                        <a:buNone/>
                      </a:pPr>
                      <a:r>
                        <a:rPr/>
                        <a:t>0</a:t>
                      </a:r>
                    </a:p>
                  </a:txBody>
                </a:tc>
                <a:tc>
                  <a:txBody>
                    <a:bodyPr/>
                    <a:lstStyle/>
                    <a:p>
                      <a:pPr lvl="0" indent="0" marL="0" algn="ctr">
                        <a:buNone/>
                      </a:pPr>
                      <a:r>
                        <a:rPr/>
                        <a:t>6.09</a:t>
                      </a:r>
                    </a:p>
                  </a:txBody>
                </a:tc>
                <a:tc>
                  <a:txBody>
                    <a:bodyPr/>
                    <a:lstStyle/>
                    <a:p>
                      <a:pPr lvl="0" indent="0" marL="0" algn="ctr">
                        <a:buNone/>
                      </a:pPr>
                      <a:r>
                        <a:rPr/>
                        <a:t>3.82</a:t>
                      </a:r>
                    </a:p>
                  </a:txBody>
                </a:tc>
              </a:tr>
              <a:tr h="0">
                <a:tc>
                  <a:txBody>
                    <a:bodyPr/>
                    <a:lstStyle/>
                    <a:p>
                      <a:pPr lvl="0" indent="0" marL="0" algn="ctr">
                        <a:buNone/>
                      </a:pPr>
                      <a:r>
                        <a:rPr/>
                        <a:t>5</a:t>
                      </a:r>
                    </a:p>
                  </a:txBody>
                </a:tc>
                <a:tc>
                  <a:txBody>
                    <a:bodyPr/>
                    <a:lstStyle/>
                    <a:p>
                      <a:pPr lvl="0" indent="0" marL="0" algn="ctr">
                        <a:buNone/>
                      </a:pPr>
                      <a:r>
                        <a:rPr/>
                        <a:t>8.7</a:t>
                      </a:r>
                    </a:p>
                  </a:txBody>
                </a:tc>
                <a:tc>
                  <a:txBody>
                    <a:bodyPr/>
                    <a:lstStyle/>
                    <a:p>
                      <a:pPr lvl="0" indent="0" marL="0" algn="ctr">
                        <a:buNone/>
                      </a:pPr>
                      <a:r>
                        <a:rPr/>
                        <a:t>5.47</a:t>
                      </a:r>
                    </a:p>
                  </a:txBody>
                </a:tc>
              </a:tr>
              <a:tr h="0">
                <a:tc>
                  <a:txBody>
                    <a:bodyPr/>
                    <a:lstStyle/>
                    <a:p>
                      <a:pPr lvl="0" indent="0" marL="0" algn="ctr">
                        <a:buNone/>
                      </a:pPr>
                      <a:r>
                        <a:rPr/>
                        <a:t>10</a:t>
                      </a:r>
                    </a:p>
                  </a:txBody>
                </a:tc>
                <a:tc>
                  <a:txBody>
                    <a:bodyPr/>
                    <a:lstStyle/>
                    <a:p>
                      <a:pPr lvl="0" indent="0" marL="0" algn="ctr">
                        <a:buNone/>
                      </a:pPr>
                      <a:r>
                        <a:rPr/>
                        <a:t>12.3</a:t>
                      </a:r>
                    </a:p>
                  </a:txBody>
                </a:tc>
                <a:tc>
                  <a:txBody>
                    <a:bodyPr/>
                    <a:lstStyle/>
                    <a:p>
                      <a:pPr lvl="0" indent="0" marL="0" algn="ctr">
                        <a:buNone/>
                      </a:pPr>
                      <a:r>
                        <a:rPr/>
                        <a:t>7.76</a:t>
                      </a:r>
                    </a:p>
                  </a:txBody>
                </a:tc>
              </a:tr>
              <a:tr h="0">
                <a:tc>
                  <a:txBody>
                    <a:bodyPr/>
                    <a:lstStyle/>
                    <a:p>
                      <a:pPr lvl="0" indent="0" marL="0" algn="ctr">
                        <a:buNone/>
                      </a:pPr>
                      <a:r>
                        <a:rPr/>
                        <a:t>15</a:t>
                      </a:r>
                    </a:p>
                  </a:txBody>
                </a:tc>
                <a:tc>
                  <a:txBody>
                    <a:bodyPr/>
                    <a:lstStyle/>
                    <a:p>
                      <a:pPr lvl="0" indent="0" marL="0" algn="ctr">
                        <a:buNone/>
                      </a:pPr>
                      <a:r>
                        <a:rPr/>
                        <a:t>17.1</a:t>
                      </a:r>
                    </a:p>
                  </a:txBody>
                </a:tc>
                <a:tc>
                  <a:txBody>
                    <a:bodyPr/>
                    <a:lstStyle/>
                    <a:p>
                      <a:pPr lvl="0" indent="0" marL="0" algn="ctr">
                        <a:buNone/>
                      </a:pPr>
                      <a:r>
                        <a:rPr/>
                        <a:t>10.84</a:t>
                      </a:r>
                    </a:p>
                  </a:txBody>
                </a:tc>
              </a:tr>
              <a:tr h="0">
                <a:tc>
                  <a:txBody>
                    <a:bodyPr/>
                    <a:lstStyle/>
                    <a:p>
                      <a:pPr lvl="0" indent="0" marL="0" algn="ctr">
                        <a:buNone/>
                      </a:pPr>
                      <a:r>
                        <a:rPr/>
                        <a:t>20</a:t>
                      </a:r>
                    </a:p>
                  </a:txBody>
                </a:tc>
                <a:tc>
                  <a:txBody>
                    <a:bodyPr/>
                    <a:lstStyle/>
                    <a:p>
                      <a:pPr lvl="0" indent="0" marL="0" algn="ctr">
                        <a:buNone/>
                      </a:pPr>
                      <a:r>
                        <a:rPr/>
                        <a:t>23.4</a:t>
                      </a:r>
                    </a:p>
                  </a:txBody>
                </a:tc>
                <a:tc>
                  <a:txBody>
                    <a:bodyPr/>
                    <a:lstStyle/>
                    <a:p>
                      <a:pPr lvl="0" indent="0" marL="0" algn="ctr">
                        <a:buNone/>
                      </a:pPr>
                      <a:r>
                        <a:rPr/>
                        <a:t>14.92</a:t>
                      </a:r>
                    </a:p>
                  </a:txBody>
                </a:tc>
              </a:tr>
              <a:tr h="0">
                <a:tc>
                  <a:txBody>
                    <a:bodyPr/>
                    <a:lstStyle/>
                    <a:p>
                      <a:pPr lvl="0" indent="0" marL="0" algn="ctr">
                        <a:buNone/>
                      </a:pPr>
                      <a:r>
                        <a:rPr/>
                        <a:t>25</a:t>
                      </a:r>
                    </a:p>
                  </a:txBody>
                </a:tc>
                <a:tc>
                  <a:txBody>
                    <a:bodyPr/>
                    <a:lstStyle/>
                    <a:p>
                      <a:pPr lvl="0" indent="0" marL="0" algn="ctr">
                        <a:buNone/>
                      </a:pPr>
                      <a:r>
                        <a:rPr/>
                        <a:t>31.6</a:t>
                      </a:r>
                    </a:p>
                  </a:txBody>
                </a:tc>
                <a:tc>
                  <a:txBody>
                    <a:bodyPr/>
                    <a:lstStyle/>
                    <a:p>
                      <a:pPr lvl="0" indent="0" marL="0" algn="ctr">
                        <a:buNone/>
                      </a:pPr>
                      <a:r>
                        <a:rPr/>
                        <a:t>20.32</a:t>
                      </a:r>
                    </a:p>
                  </a:txBody>
                </a:tc>
              </a:tr>
              <a:tr h="0">
                <a:tc>
                  <a:txBody>
                    <a:bodyPr/>
                    <a:lstStyle/>
                    <a:p>
                      <a:pPr lvl="0" indent="0" marL="0" algn="ctr">
                        <a:buNone/>
                      </a:pPr>
                      <a:r>
                        <a:rPr/>
                        <a:t>30</a:t>
                      </a:r>
                    </a:p>
                  </a:txBody>
                </a:tc>
                <a:tc>
                  <a:txBody>
                    <a:bodyPr/>
                    <a:lstStyle/>
                    <a:p>
                      <a:pPr lvl="0" indent="0" marL="0" algn="ctr">
                        <a:buNone/>
                      </a:pPr>
                      <a:r>
                        <a:rPr/>
                        <a:t>42.5</a:t>
                      </a:r>
                    </a:p>
                  </a:txBody>
                </a:tc>
                <a:tc>
                  <a:txBody>
                    <a:bodyPr/>
                    <a:lstStyle/>
                    <a:p>
                      <a:pPr lvl="0" indent="0" marL="0" algn="ctr">
                        <a:buNone/>
                      </a:pPr>
                      <a:r>
                        <a:rPr/>
                        <a:t>27.65</a:t>
                      </a:r>
                    </a:p>
                  </a:txBody>
                </a:tc>
              </a:tr>
              <a:tr h="0">
                <a:tc>
                  <a:txBody>
                    <a:bodyPr/>
                    <a:lstStyle/>
                    <a:p>
                      <a:pPr lvl="0" indent="0" marL="0" algn="ctr">
                        <a:buNone/>
                      </a:pPr>
                      <a:r>
                        <a:rPr/>
                        <a:t>35</a:t>
                      </a:r>
                    </a:p>
                  </a:txBody>
                </a:tc>
                <a:tc>
                  <a:txBody>
                    <a:bodyPr/>
                    <a:lstStyle/>
                    <a:p>
                      <a:pPr lvl="0" indent="0" marL="0" algn="ctr">
                        <a:buNone/>
                      </a:pPr>
                      <a:r>
                        <a:rPr/>
                        <a:t>56.1</a:t>
                      </a:r>
                    </a:p>
                  </a:txBody>
                </a:tc>
                <a:tc>
                  <a:txBody>
                    <a:bodyPr/>
                    <a:lstStyle/>
                    <a:p>
                      <a:pPr lvl="0" indent="0" marL="0" algn="ctr">
                        <a:buNone/>
                      </a:pPr>
                      <a:r>
                        <a:rPr/>
                        <a:t>37.02</a:t>
                      </a:r>
                    </a:p>
                  </a:txBody>
                </a:tc>
              </a:tr>
            </a:tbl>
          </a:graphicData>
        </a:graphic>
      </p:graphicFrame>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4.3.2. Índices de humedad</a:t>
            </a:r>
          </a:p>
        </p:txBody>
      </p:sp>
      <p:sp>
        <p:nvSpPr>
          <p:cNvPr id="3" name="Content Placeholder 2"/>
          <p:cNvSpPr>
            <a:spLocks noGrp="1"/>
          </p:cNvSpPr>
          <p:nvPr>
            <p:ph idx="1"/>
          </p:nvPr>
        </p:nvSpPr>
        <p:spPr/>
        <p:txBody>
          <a:bodyPr/>
          <a:lstStyle/>
          <a:p>
            <a:pPr lvl="0" indent="0" marL="0">
              <a:buNone/>
            </a:pPr>
            <a:r>
              <a:rPr/>
              <a:t>Hay varias formas de expresar la humedad del aire. En general, la evaporación se produce en presencia de aire a la presión atmosférica ( p ). En este caso, la presión del vapor de agua ( e ) es una presión parcial que está relacionada con la presión total del aire por la Ley de Dalton</a:t>
            </a:r>
          </a:p>
          <a:p>
            <a:pPr lvl="0" indent="0" marL="0">
              <a:buNone/>
            </a:pPr>
            <a:r>
              <a:rPr/>
              <a:t>[ p = e + p_d ] (4.23)</a:t>
            </a:r>
          </a:p>
          <a:p>
            <a:pPr lvl="0" indent="0" marL="0">
              <a:buNone/>
            </a:pPr>
            <a:r>
              <a:rPr/>
              <a:t>donde ( p_d ) es la presión parcial del aire seco. La presión de vapor es, pues, un indicador de la humedad de la atmósfera. Otros índices son:</a:t>
            </a:r>
          </a:p>
          <a:p>
            <a:pPr lvl="0"/>
            <a:r>
              <a:rPr/>
              <a:t>La humedad absoluta que se define como la masa de agua contenida por unidad de volumen de aire, es decir, como la densidad del vapor de agua</a:t>
            </a:r>
          </a:p>
          <a:p>
            <a:pPr lvl="0" indent="0" marL="0">
              <a:buNone/>
            </a:pPr>
            <a:r>
              <a:rPr/>
              <a:t>[ _v =  ] (4.24)</a:t>
            </a:r>
          </a:p>
          <a:p>
            <a:pPr lvl="0" indent="0" marL="0">
              <a:buNone/>
            </a:pPr>
            <a:r>
              <a:rPr/>
              <a:t>Generalmente se expresa en g/m³. La humedad absoluta se puede relacionar con la presión del vapor ( e ) utilizando la ecuación de estado (4.22)</a:t>
            </a:r>
          </a:p>
          <a:p>
            <a:pPr lvl="0" indent="0" marL="0">
              <a:buNone/>
            </a:pPr>
            <a:r>
              <a:rPr/>
              <a:t>[ =  =  =  ] (4.25)</a:t>
            </a:r>
          </a:p>
          <a:p>
            <a:pPr lvl="0" indent="0" marL="0">
              <a:buNone/>
            </a:pPr>
            <a:r>
              <a:rPr/>
              <a:t>donde ( e ) se mide en hPa. La humedad absoluta depende del volumen de la masa de aire y, por tanto, de la temperatura. Esto es un inconveniente porque si cambia la temperatura o el volumen de una masa de gas, se modifica la humedad absoluta sin que haya cambiado la masa de vapor de agua. Por esta razón es preferible utilizar índices relativos.</a:t>
            </a:r>
          </a:p>
          <a:p>
            <a:pPr lvl="0"/>
            <a:r>
              <a:rPr/>
              <a:t>La razón de mezcla es el cociente de la masa de vapor expresada en g y la masa de aire seco expresada en kg, esto es,</a:t>
            </a:r>
          </a:p>
          <a:p>
            <a:pPr lvl="0" indent="0" marL="0">
              <a:buNone/>
            </a:pPr>
            <a:r>
              <a:rPr/>
              <a:t>[ r =  ] (4.26)</a:t>
            </a:r>
          </a:p>
          <a:p>
            <a:pPr lvl="0" indent="0" marL="0">
              <a:buNone/>
            </a:pPr>
            <a:r>
              <a:rPr/>
              <a:t>Teniendo en cuenta la ecuación de estado (4.22), se puede relacionar la razón de mezcla con las presiones parciales del vapor ( e ) y del aire seco ( p_d = p - e ) por la expresión</a:t>
            </a:r>
          </a:p>
          <a:p>
            <a:pPr lvl="0" indent="0" marL="0">
              <a:buNone/>
            </a:pPr>
            <a:r>
              <a:rPr/>
              <a:t>[ r =  =  =  ] (4.27)</a:t>
            </a:r>
          </a:p>
          <a:p>
            <a:pPr lvl="0" indent="0" marL="0">
              <a:buNone/>
            </a:pPr>
            <a:r>
              <a:rPr/>
              <a:t>donde ( = M_v/M_d = 0.622 ) es la razón entre las masas moleculares del agua y del aire seco. La máxima razón de mezcla que puede alcanzar el aire, cuando ( e = E ), se llama razón de mezcla saturada ( r_s ).</a:t>
            </a:r>
          </a:p>
          <a:p>
            <a:pPr lvl="0"/>
            <a:r>
              <a:rPr/>
              <a:t>La humedad específica se define como la masa de vapor por unidad de masa de aire húmedo</a:t>
            </a:r>
          </a:p>
          <a:p>
            <a:pPr lvl="0" indent="0" marL="0">
              <a:buNone/>
            </a:pPr>
            <a:r>
              <a:rPr/>
              <a:t>[ q =  ] (4.28)</a:t>
            </a:r>
          </a:p>
          <a:p>
            <a:pPr lvl="0" indent="0" marL="0">
              <a:buNone/>
            </a:pPr>
            <a:r>
              <a:rPr/>
              <a:t>donde la masa de vapor se mide en g mientras que la masa de aire se mide en kg. Es pues, un índice muy parecido a la razón de mezcla con el que se relaciona por la expresión</a:t>
            </a:r>
          </a:p>
          <a:p>
            <a:pPr lvl="0" indent="0" marL="0">
              <a:buNone/>
            </a:pPr>
            <a:r>
              <a:rPr/>
              <a:t>[ 1 =  = 1 + r ]</a:t>
            </a:r>
          </a:p>
          <a:p>
            <a:pPr lvl="0" indent="0" marL="0">
              <a:buNone/>
            </a:pPr>
            <a:r>
              <a:rPr/>
              <a:t>[ q = 1 +  ] (4.29)</a:t>
            </a:r>
          </a:p>
          <a:p>
            <a:pPr lvl="0" indent="0" marL="0">
              <a:buNone/>
            </a:pPr>
            <a:r>
              <a:rPr/>
              <a:t>En la atmósfera generalmente se tiene que ( mv md ) y ( p e ), y en consecuencia la razón de mezcla y la humedad específica son casi iguales ( r q e/p ). Tanto ( q ) como ( r ) son buenos índices para medir la humedad, porque no dependen de la temperatura y sólo varían cuando hay condensación o evaporación neta de agua.</a:t>
            </a:r>
          </a:p>
          <a:p>
            <a:pPr lvl="0"/>
            <a:r>
              <a:rPr/>
              <a:t>La humedad relativa, ( h ), se define como el cociente, expresado en tanto por ciento, entre la masa ( mv ) de vapor de agua contenido en un volumen dado de aire y la masa ( mvs ) de vapor de agua que contendría ese mismo volumen si estuviera saturado</a:t>
            </a:r>
          </a:p>
          <a:p>
            <a:pPr lvl="0" indent="0" marL="0">
              <a:buNone/>
            </a:pPr>
            <a:r>
              <a:rPr/>
              <a:t>[ h =   ] (4.30)</a:t>
            </a:r>
          </a:p>
          <a:p>
            <a:pPr lvl="0" indent="0" marL="0">
              <a:buNone/>
            </a:pPr>
            <a:r>
              <a:rPr/>
              <a:t>que es equivalente a</a:t>
            </a:r>
          </a:p>
          <a:p>
            <a:pPr lvl="0" indent="0" marL="0">
              <a:buNone/>
            </a:pPr>
            <a:r>
              <a:rPr/>
              <a:t>[ h =   =   =   ] (4.31)</a:t>
            </a:r>
          </a:p>
          <a:p>
            <a:pPr lvl="0" indent="0" marL="0">
              <a:buNone/>
            </a:pPr>
            <a:r>
              <a:rPr/>
              <a:t>Cuando ( h = 100% ) el aire está saturado y este valor define los dos casos siguientes: - ( h &lt; 100% ), aire no saturado, puede producirse evaporación. - ( h &gt; 100% ) aire sobresaturado, habrá condensación.</a:t>
            </a:r>
          </a:p>
          <a:p>
            <a:pPr lvl="0" indent="0" marL="0">
              <a:buNone/>
            </a:pPr>
            <a:r>
              <a:rPr/>
              <a:t>La humedad relativa depende de la temperatura, porque tanto ( e ) como ( E ) son funciones de ( T ). Así, manteniéndose la cantidad de vapor de agua constante a lo largo del día, se puede pasar de sobresaturación, en las primeras horas de la mañana con formación de rocío, a un ambiente relativamente seco al mediodía, simplemente por el cambio diurno de temperatura. A pesar de este inconveniente ( h ) es un índice muy utilizado.</a:t>
            </a:r>
          </a:p>
          <a:p>
            <a:pPr lvl="0"/>
            <a:r>
              <a:rPr/>
              <a:t>La temperatura de rocío, ( T_r ), de una masa de aire es la temperatura a la que tendría que bajar el aire a presión constante para que se llegue a la saturación. Es, pues, la temperatura a la cual se tiene que ( E(T_r) = e ). Es un índice que a primera vista puede resultar extraño, porque expresa la humedad en forma de temperatura, pero es un concepto que procede directamente del fenómeno del rocío o condensación que a veces se produce durante la noche sobre la superficie de los objetos que se enfrían más rápidamente que el aire. Este es un índice muy utilizado en meteorología, porque no depende de la temperatura del aire, sino del contenido de vapor de agua.</a:t>
            </a:r>
          </a:p>
          <a:p>
            <a:pPr lvl="0" indent="0" marL="0">
              <a:buNone/>
            </a:pPr>
            <a:r>
              <a:rPr/>
              <a:t>La diferencia entre la temperatura real del aire, ( T ), y la temperatura de rocío, ( T_r ), es una medida de la humedad relativa. La temperatura ( T ) del aire es siempre mayor o igual que ( T_r ). Si ( T ) disminuye hasta que ( T = T_r ) se alcanza la saturación, y si este descenso continúa se produce condensación, de manera que ambas temperaturas siguen siendo iguales.</a:t>
            </a:r>
          </a:p>
          <a:p>
            <a:pPr lvl="0" indent="0" marL="0">
              <a:buNone/>
            </a:pPr>
            <a:r>
              <a:rPr/>
              <a:t>Como se muestra en la figura 4.2, hay un rango de presiones de saturación para el que ( T_r ) es menor que ( 0°C ), en cuyo caso, cuando el vapor satura forma directamente cristales de hielo. Cuando la temperatura de rocío es negativa se llama temperatura de escarcha. La escarcha no se trata, pues, de gotitas de rocío congeladas, que tienen el aspecto de diminutas perlas, sino que forma brillantes cristales del hielo sobre la superficie en la que se deposita.</a:t>
            </a:r>
          </a:p>
          <a:p>
            <a:pPr lvl="0" indent="0" marL="0">
              <a:buNone/>
            </a:pPr>
            <a:r>
              <a:rPr/>
              <a:t>Todos los índices mencionados, excepto la humedad relativa, especifican el contenido de vapor de agua en el aire. En el caso de la humedad relativa, es necesario conocer además la presión y la temperatura.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4.3.3. Medida de la humedad atmosférica</a:t>
            </a:r>
          </a:p>
        </p:txBody>
      </p:sp>
      <p:sp>
        <p:nvSpPr>
          <p:cNvPr id="3" name="Content Placeholder 2"/>
          <p:cNvSpPr>
            <a:spLocks noGrp="1"/>
          </p:cNvSpPr>
          <p:nvPr>
            <p:ph idx="1"/>
          </p:nvPr>
        </p:nvSpPr>
        <p:spPr/>
        <p:txBody>
          <a:bodyPr/>
          <a:lstStyle/>
          <a:p>
            <a:pPr lvl="0" indent="0" marL="0">
              <a:buNone/>
            </a:pPr>
            <a:r>
              <a:rPr/>
              <a:t>Medir con exactitud la humedad del aire no es siempre un problema sencillo. Un procedimiento directo para medir la humedad absoluta se basa en la diferencia de pesada de una sustancia fuertemente higroscópica antes y después de haber absorbido toda el agua contenida en un determinado volumen de aire. Indirectamente, se utilizan dos tipos de instrumentos llamados respectivamente higrómetros y psicrómetros.</a:t>
            </a:r>
          </a:p>
          <a:p>
            <a:pPr lvl="0" indent="0" marL="0">
              <a:buNone/>
            </a:pPr>
            <a:r>
              <a:rPr/>
              <a:t>El higrómetro de cabello se basa en la propiedad que tienen los cabellos de que su longitud dependa de la humedad.</a:t>
            </a:r>
          </a:p>
          <a:p>
            <a:pPr lvl="0" indent="0" marL="0">
              <a:buNone/>
            </a:pPr>
            <a:r>
              <a:rPr/>
              <a:t>El higrómetro de condensación mide la temperatura de rocío. Consiste en una superficie lisa cuya temperatura, medida con un termómetro adosado a la misma, se puede controlar para que baje lentamente. Se toma como punto de rocío la temperatura a la que empiezan a aparecer gotitas de condensación sobre la superficie. Actualmente se utilizan este tipo de higrómetros, pero la medida es electrónica basándose en la variación de la conductividad eléctrica o de la capacidad del sensor cuando se depositan gotas condensadas.</a:t>
            </a:r>
          </a:p>
          <a:p>
            <a:pPr lvl="0" indent="0" marL="0">
              <a:buNone/>
            </a:pPr>
            <a:r>
              <a:rPr/>
              <a:t>Otro aparato de medida es el psicrómetro. Consiste en dos termómetros, uno seco y otro en contacto con una gasa o muselina mojada. La temperatura ( T_J ) del termómetro húmedo es menor que la temperatura ( T ) del aire que mide el termómetro seco, porque el agua al evaporarse baja la temperatura como consecuencia del calor latente. La llamada diferencia psicrométrica, ( T - T_J ) será mayor cuanto mayor sea la evaporación, que, a su vez, depende de la humedad relativa.</a:t>
            </a:r>
          </a:p>
          <a:p>
            <a:pPr lvl="0" indent="0" marL="0">
              <a:buNone/>
            </a:pPr>
            <a:r>
              <a:rPr/>
              <a:t>La humedad relativa se obtiene a partir de una tabla que contiene los pares de valores de ( T ), ( T_J ) y la presión atmosférica. La diferencia psicrométrica, además de la humedad relativa, depende de la ventilación del termómetro húmedo, por lo que si el psicrómetro está al aire libre, hay que corregir la medida según la velocidad del viento.</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4.4. El aire húmedo</a:t>
            </a:r>
          </a:p>
        </p:txBody>
      </p:sp>
      <p:sp>
        <p:nvSpPr>
          <p:cNvPr id="3" name="Content Placeholder 2"/>
          <p:cNvSpPr>
            <a:spLocks noGrp="1"/>
          </p:cNvSpPr>
          <p:nvPr>
            <p:ph idx="1"/>
          </p:nvPr>
        </p:nvSpPr>
        <p:spPr/>
        <p:txBody>
          <a:bodyPr/>
          <a:lstStyle/>
          <a:p>
            <a:pPr lvl="0" indent="0" marL="0">
              <a:buNone/>
            </a:pPr>
            <a:r>
              <a:rPr/>
              <a:t>El comportamiento termodinámico del aire húmedo depende de que el vapor de agua cambie de fase. Si no hay cambio de fase, esto es, cuando el aire no está saturado, el vapor es un componente más en la mezcla de gases que constituyen el aire seco. En este caso, el vapor implica básicamente un cambio en la masa molecular específica de la mezcla. En el segundo caso, cuando el aire húmedo se satura y se produce condensación de vapor, hay que tener en cuenta el calor latente. Vamos a tratar ambos casos separadamente.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4.4.1. Temperatura virtual</a:t>
            </a:r>
          </a:p>
        </p:txBody>
      </p:sp>
      <p:sp>
        <p:nvSpPr>
          <p:cNvPr id="3" name="Content Placeholder 2"/>
          <p:cNvSpPr>
            <a:spLocks noGrp="1"/>
          </p:cNvSpPr>
          <p:nvPr>
            <p:ph idx="1"/>
          </p:nvPr>
        </p:nvSpPr>
        <p:spPr/>
        <p:txBody>
          <a:bodyPr/>
          <a:lstStyle/>
          <a:p>
            <a:pPr lvl="0" indent="0" marL="0">
              <a:buNone/>
            </a:pPr>
            <a:r>
              <a:rPr/>
              <a:t>El aire húmedo es una mezcla de aire seco y vapor de agua y, cuando no está saturado, es una buena aproximación considerarlo como un gas ideal, para el que podemos escribir una ecuación de estado de la forma:</a:t>
            </a:r>
          </a:p>
          <a:p>
            <a:pPr lvl="0" indent="0" marL="0">
              <a:buNone/>
            </a:pPr>
            <a:r>
              <a:rPr/>
              <a:t>[ p = _h R_h T (4.32) ]</a:t>
            </a:r>
          </a:p>
          <a:p>
            <a:pPr lvl="0" indent="0" marL="0">
              <a:buNone/>
            </a:pPr>
            <a:r>
              <a:rPr/>
              <a:t>donde ( _h ) es la densidad del aire húmedo y ( R_h ) es la constante de los gases ideales específica para el aire húmedo. Esta ecuación nos relaciona la presión ( p ) y la temperatura ( T ) del aire húmedo.</a:t>
            </a:r>
          </a:p>
          <a:p>
            <a:pPr lvl="0" indent="0" marL="0">
              <a:buNone/>
            </a:pPr>
            <a:r>
              <a:rPr/>
              <a:t>Para determinar ( _h ) y ( R_h ) aplicamos la ley de Dalton, que establece que la presión del aire húmedo es igual a la suma de las presiones parciales del aire seco y del vapor, esto es:</a:t>
            </a:r>
          </a:p>
          <a:p>
            <a:pPr lvl="0" indent="0" marL="0">
              <a:buNone/>
            </a:pPr>
            <a:r>
              <a:rPr/>
              <a:t>[ p = p_d + e =  (4.33) ]</a:t>
            </a:r>
          </a:p>
          <a:p>
            <a:pPr lvl="0" indent="0" marL="0">
              <a:buNone/>
            </a:pPr>
            <a:r>
              <a:rPr/>
              <a:t>donde hemos sustituido la ecuación de estado (ecuación de los gases ideales) del vapor y del aire seco. Igualando (4.32) y (4.33) podemos despejar la constante de los gases específica para el aire húmedo:</a:t>
            </a:r>
          </a:p>
          <a:p>
            <a:pPr lvl="0" indent="0" marL="0">
              <a:buNone/>
            </a:pPr>
            <a:r>
              <a:rPr/>
              <a:t>[ R_h =  (4.34) ]</a:t>
            </a:r>
          </a:p>
          <a:p>
            <a:pPr lvl="0" indent="0" marL="0">
              <a:buNone/>
            </a:pPr>
            <a:r>
              <a:rPr/>
              <a:t>donde hemos sustituido el coeficiente ( = M_v/M_d = 0.622 ).</a:t>
            </a:r>
          </a:p>
          <a:p>
            <a:pPr lvl="0" indent="0" marL="0">
              <a:buNone/>
            </a:pPr>
            <a:r>
              <a:rPr/>
              <a:t>El problema es que ( R_h ) no es constante porque depende de la humedad específica ( q ). Para evitar este inconveniente podemos definir la temperatura virtual del aire húmedo:</a:t>
            </a:r>
          </a:p>
          <a:p>
            <a:pPr lvl="0" indent="0" marL="0">
              <a:buNone/>
            </a:pPr>
            <a:r>
              <a:rPr/>
              <a:t>[ T_v =  = (1 + 0.61 q)T (4.35) ]</a:t>
            </a:r>
          </a:p>
          <a:p>
            <a:pPr lvl="0" indent="0" marL="0">
              <a:buNone/>
            </a:pPr>
            <a:r>
              <a:rPr/>
              <a:t>y, así, la ecuación de estado para el aire húmedo (4.32) nos queda:</a:t>
            </a:r>
          </a:p>
          <a:p>
            <a:pPr lvl="0" indent="0" marL="0">
              <a:buNone/>
            </a:pPr>
            <a:r>
              <a:rPr/>
              <a:t>[ p = _h R_d T_v (4.36) ]</a:t>
            </a:r>
          </a:p>
          <a:p>
            <a:pPr lvl="0" indent="0" marL="0">
              <a:buNone/>
            </a:pPr>
            <a:r>
              <a:rPr/>
              <a:t>Nótese que la constante de los gases que aparece, ( R_d ), es la constante específica del aire seco.</a:t>
            </a:r>
          </a:p>
          <a:p>
            <a:pPr lvl="0" indent="0" marL="0">
              <a:buNone/>
            </a:pPr>
            <a:r>
              <a:rPr/>
              <a:t>Comparando (4.32) con (4.36), se ve que una masa de aire con humedad ( q ), a la temperatura ( T ) y densidad ( _h ) tiene la misma presión que una masa de aire seco que tuviera la misma densidad y temperatura ( T_v ). Expresado de otra manera, la temperatura virtual ( T_v ) de una masa de aire húmedo es la temperatura a la cual una masa de aire seco, a la misma presión, tendría la misma densidad que el aire húmedo.</a:t>
            </a:r>
          </a:p>
          <a:p>
            <a:pPr lvl="0" indent="0" marL="0">
              <a:buNone/>
            </a:pPr>
            <a:r>
              <a:rPr/>
              <a:t>Con esta definición podemos tratar el aire húmedo a la temperatura ( T ) como si fuera aire seco a la temperatura ( T_v ). Por ejemplo, podemos utilizar la ecuación hipsométrica (4.8) para el aire húmedo sustituyendo ( T ) por ( T_v ). Así, el espesor de una capa de aire ( z ) entre dos niveles de presión ( p ) a la presión ( p ) es proporcional a ( T_v ).</a:t>
            </a:r>
          </a:p>
          <a:p>
            <a:pPr lvl="0" indent="0" marL="0">
              <a:buNone/>
            </a:pPr>
            <a:r>
              <a:rPr/>
              <a:t>Como a igual presión y temperatura la densidad del aire húmedo es menor que la del aire seco, la diferencia ( T_v - T ) es lo que habría que calentar el aire seco para que su densidad disminuyera hasta igualar la del aire húmedo. En general, la temperatura virtual es parecida a la temperatura real, siendo la diferencia de temperaturas en condiciones de aire caliente y húmedo de aproximadamente 2 ó 3 °C.</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4.4.2. Gradiente adiabático saturado</a:t>
            </a:r>
          </a:p>
        </p:txBody>
      </p:sp>
      <p:sp>
        <p:nvSpPr>
          <p:cNvPr id="3" name="Content Placeholder 2"/>
          <p:cNvSpPr>
            <a:spLocks noGrp="1"/>
          </p:cNvSpPr>
          <p:nvPr>
            <p:ph idx="1"/>
          </p:nvPr>
        </p:nvSpPr>
        <p:spPr/>
        <p:txBody>
          <a:bodyPr/>
          <a:lstStyle/>
          <a:p>
            <a:pPr lvl="0" indent="0" marL="0">
              <a:buNone/>
            </a:pPr>
            <a:r>
              <a:rPr/>
              <a:t>Hasta ahora hemos tratado el aire húmedo no saturado como un gas ideal. Si la burbuja de aire, que al ascender se enfría por expansión adiabática, continua el ascenso, puede llegar a la saturación. A partir de ese momento, se produce condensación y se forman en el interior de la burbuja gotas de agua o cristales de hielo. En este proceso de condensación se libera calor latente, que representa una cantidad importante de calor. Recordemos que el calor latente de vaporización del agua es ( L_v = 2.5 ^6 ) J/kg. Para la distribución media de la humedad atmosférica, la saturación se alcanza en ascensos inferiores a 1 km.</a:t>
            </a:r>
          </a:p>
          <a:p>
            <a:pPr lvl="0" indent="0" marL="0">
              <a:buNone/>
            </a:pPr>
            <a:r>
              <a:rPr/>
              <a:t>Para discutir este proceso podemos distinguir dos situaciones: una reversible, en la que el agua condensada permanece suspendida en la burbuja de aire, de manera que pueda volver a evaporarse si se invirtiera el proceso; y otra, irreversible, en la que las gotas líquidas precipitan saliendo definitivamente de la burbuja. En la naturaleza se producen ambos casos simultáneamente, pero por sencillez vamos a considerar sólo el proceso de expansión adiabática saturada irreversible, también llamado proceso pseudoadiabático.</a:t>
            </a:r>
          </a:p>
          <a:p>
            <a:pPr lvl="0" indent="0" marL="0">
              <a:buNone/>
            </a:pPr>
            <a:r>
              <a:rPr/>
              <a:t>En cualquier caso, el calor latente cedido en la condensación se emplea en calentar el aire de la propia burbuja, por lo que la tasa de enfriamiento de la burbuja saturada es menor que durante la expansión adiabática seca. El gradiente adiabático saturado está dado por la expresión:</a:t>
            </a:r>
          </a:p>
          <a:p>
            <a:pPr lvl="0" indent="0" marL="0">
              <a:buNone/>
            </a:pPr>
            <a:r>
              <a:rPr/>
              <a:t>[ _s = -  = _d Y(T) (4.37) ]</a:t>
            </a:r>
          </a:p>
          <a:p>
            <a:pPr lvl="0" indent="0" marL="0">
              <a:buNone/>
            </a:pPr>
            <a:r>
              <a:rPr/>
              <a:t>donde ( Y(T) =  (1 +  )^{-1} ) es una función positiva que tiende a uno cuando ( T ) tiende a cero o cuando la humedad (rs) tiende a cero. Por lo tanto, el gradiente adiabático saturado es siempre menor que el gradiente adiabático seco y, a diferencia de ( _d ), que es constante, ( _s ) depende de la temperatura. A temperaturas altas y aire húmedo puede llegar hasta ( _s = 0.35 _d = 3.5 ) K/km, mientras que a bajas temperaturas y aire seco ambos valores son parecidos ( _s = 0.92 _d = 9 ) K/km. Esta última situación es la que se da en las capas altas de la atmósfera donde ambos gradientes tienden al mismo valor.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4.5. Estabilidad Atmosférica</a:t>
            </a:r>
          </a:p>
        </p:txBody>
      </p:sp>
      <p:sp>
        <p:nvSpPr>
          <p:cNvPr id="3" name="Content Placeholder 2"/>
          <p:cNvSpPr>
            <a:spLocks noGrp="1"/>
          </p:cNvSpPr>
          <p:nvPr>
            <p:ph idx="1"/>
          </p:nvPr>
        </p:nvSpPr>
        <p:spPr/>
        <p:txBody>
          <a:bodyPr/>
          <a:lstStyle/>
          <a:p>
            <a:pPr lvl="0" indent="0" marL="0">
              <a:buNone/>
            </a:pPr>
            <a:r>
              <a:rPr/>
              <a:t>La estabilidad es una propiedad del equilibrio. Recordemos en primer lugar el concepto de equilibrio mecánico, para lo cual nos vamos a ayudar del esquema de la figura 4.4. Tenemos una bolita en tres posiciones que se corresponden con tres posibles estados de equilibrio: estable, inestable e indiferente o neutro.</a:t>
            </a:r>
          </a:p>
          <a:p>
            <a:pPr lvl="0" indent="0" marL="0">
              <a:buNone/>
            </a:pPr>
            <a:r>
              <a:rPr/>
              <a:t>Decimos que un sistema es estable si se encuentra en un estado de equilibrio estable o indiferente, que son estados en los que el sistema sometido a una perturbación reacciona de manera que vuelve al estado inicial o permanece en él. Por el contrario, un sistema es inestable cuando al ser sometido a una perturbación reacciona alejándose del estado inicial.</a:t>
            </a:r>
          </a:p>
          <a:p>
            <a:pPr lvl="0" indent="0" marL="0">
              <a:buNone/>
            </a:pPr>
            <a:r>
              <a:rPr/>
              <a:t>En la atmósfera, además de la estabilidad y la inestabilidad absolutas, hay un tercer tipo de inestabilidad llamada condicional. Pero antes de continuar con el estudio de la estabilidad, conviene recapitular los distintos gradientes de temperatura que hemos visto.</a:t>
            </a:r>
          </a:p>
          <a:p>
            <a:pPr lvl="0" indent="0" marL="0">
              <a:buNone/>
            </a:pPr>
            <a:r>
              <a:rPr/>
              <a:t>En primer lugar, el gradiente ambiental de temperatura, ( ), que es el gradiente que tiene la atmósfera en un lugar y momento determinado y que se mide, por ejemplo, mediante un sondeo aerológico. El gradiente medio global de la troposfera es aproximadamente de 6.5 °C/km.</a:t>
            </a:r>
          </a:p>
          <a:p>
            <a:pPr lvl="0" indent="0" marL="0">
              <a:buNone/>
            </a:pPr>
            <a:r>
              <a:rPr/>
              <a:t>El gradiente adiabático seco ( _d = 9.8 °C/km ), con el que varía la temperatura del aire seco que asciende adiabáticamente, donde por aire seco nos referimos también al aire húmedo no saturado, tomando por temperatura su temperatura virtual.</a:t>
            </a:r>
          </a:p>
          <a:p>
            <a:pPr lvl="0" indent="0" marL="0">
              <a:buNone/>
            </a:pPr>
            <a:r>
              <a:rPr/>
              <a:t>El gradiente adiabático húmedo o saturado, ( _s ), cuyo valor es variable y está comprendido entre 5 y 9 °C/km, que es el gradiente de temperatura del aire saturado en un proceso pseudoadiabático.</a:t>
            </a:r>
          </a:p>
          <a:p>
            <a:pPr lvl="0" indent="0" marL="0">
              <a:buNone/>
            </a:pPr>
            <a:r>
              <a:rPr/>
              <a:t>En la figura 4.5 se muestran los tres gradientes en un punto de altitud cero.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La estructura de la atmósfera</a:t>
            </a:r>
          </a:p>
        </p:txBody>
      </p:sp>
      <p:sp>
        <p:nvSpPr>
          <p:cNvPr id="3" name="Content Placeholder 2"/>
          <p:cNvSpPr>
            <a:spLocks noGrp="1"/>
          </p:cNvSpPr>
          <p:nvPr>
            <p:ph idx="1"/>
          </p:nvPr>
        </p:nvSpPr>
        <p:spPr/>
        <p:txBody>
          <a:bodyPr/>
          <a:lstStyle/>
          <a:p>
            <a:pPr lvl="0" indent="0" marL="0">
              <a:buNone/>
            </a:pPr>
            <a:r>
              <a:rPr/>
              <a:t>La atmósfera es un sistema gaseoso muy compresible y sometido a la atracción gravitatoria de la Tierra, por lo que su densidad disminuye rápidamente con la altitud. Como consecuencia de esta estratiﬁcación de la densidad están igualmente estructuradas las demás propiedades físicas, como la presión, la temperatura, etc. Según la variación con la altitud de cada una de estas propiedades físicas la atmósfera se puede dividir en capas.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4.5.1. Estabilidad absoluta</a:t>
            </a:r>
          </a:p>
        </p:txBody>
      </p:sp>
      <p:sp>
        <p:nvSpPr>
          <p:cNvPr id="3" name="Content Placeholder 2"/>
          <p:cNvSpPr>
            <a:spLocks noGrp="1"/>
          </p:cNvSpPr>
          <p:nvPr>
            <p:ph idx="1"/>
          </p:nvPr>
        </p:nvSpPr>
        <p:spPr/>
        <p:txBody>
          <a:bodyPr/>
          <a:lstStyle/>
          <a:p>
            <a:pPr lvl="0" indent="0" marL="0">
              <a:buNone/>
            </a:pPr>
            <a:r>
              <a:rPr/>
              <a:t>Para estudiar la estabilidad de la atmósfera vamos a suponer que tiene un determinado gradiente de temperatura</a:t>
            </a:r>
          </a:p>
          <a:p>
            <a:pPr lvl="0" indent="0" marL="0">
              <a:buNone/>
            </a:pPr>
            <a:r>
              <a:rPr/>
              <a:t>[  = -(z) (4.38) ]</a:t>
            </a:r>
          </a:p>
          <a:p>
            <a:pPr lvl="0" indent="0" marL="0">
              <a:buNone/>
            </a:pPr>
            <a:r>
              <a:rPr/>
              <a:t>que, en general, depende de la distancia vertical z. Vamos a recurrir a la socorrida burbuja de aire y a considerar su comportamiento frente a pequeñas perturbaciones de su posición a lo largo de la vertical. Supongamos que inicialmente la burbuja está situada a una altitud z, con una temperatura ( T_0 ) y que se encuentra en equilibrio con el aire que la rodea. Si la burbuja se desplaza un altitud dz, la presión cambia y la burbuja experimenta una expansión adiabática que conlleva una variación de temperatura dada por la ecuación (4.16)</a:t>
            </a:r>
          </a:p>
          <a:p>
            <a:pPr lvl="0" indent="0" marL="0">
              <a:buNone/>
            </a:pPr>
            <a:r>
              <a:rPr/>
              <a:t>[  = -d dz (4.39) ]</a:t>
            </a:r>
          </a:p>
          <a:p>
            <a:pPr lvl="0" indent="0" marL="0">
              <a:buNone/>
            </a:pPr>
            <a:r>
              <a:rPr/>
              <a:t>de manera que su temperatura ahora será ( T = T_0 - dz ), y sea su densidad ( ). A esa altitud ( z + dz ), la temperatura del aire exterior a la burbuja, por su propio gradiente, es</a:t>
            </a:r>
          </a:p>
          <a:p>
            <a:pPr lvl="0" indent="0" marL="0">
              <a:buNone/>
            </a:pPr>
            <a:r>
              <a:rPr/>
              <a:t>[ T_J = T - (z)dz (4.40) ]</a:t>
            </a:r>
          </a:p>
          <a:p>
            <a:pPr lvl="0" indent="0" marL="0">
              <a:buNone/>
            </a:pPr>
            <a:r>
              <a:rPr/>
              <a:t>y sea la densidad de aire exterior ( _J ).</a:t>
            </a:r>
          </a:p>
          <a:p>
            <a:pPr lvl="0" indent="0" marL="0">
              <a:buNone/>
            </a:pPr>
            <a:r>
              <a:rPr/>
              <a:t>La burbuja, como cualquier otro cuerpo sumergido en un fluido, experimenta una fuerza de flotación igual a la diferencia entre su peso (  = -g ) y el empuje (  = g_J ) (principio de Arquímedes), cuya resultante es (  =  +  =  ), donde (  ) es el vector unitario en la vertical. El módulo de la aceleración a la que se ve sometida la burbuja es, pues,</a:t>
            </a:r>
          </a:p>
          <a:p>
            <a:pPr lvl="0" indent="0" marL="0">
              <a:buNone/>
            </a:pPr>
            <a:r>
              <a:rPr/>
              <a:t>[ a =  =  = g  (4.41) ]</a:t>
            </a:r>
          </a:p>
          <a:p>
            <a:pPr lvl="0" indent="0" marL="0">
              <a:buNone/>
            </a:pPr>
            <a:r>
              <a:rPr/>
              <a:t>Si a es positiva la aceleración está dirigida hacia arriba y viceversa. Puede ocurrir que en su nueva posición la burbuja, que está a la temperatura ( T ), se encuentre rodeada de aire a una temperatura ( T_J ), tal que ( T_J &gt; T ), en cuyo caso se tiene que ( _J &lt; ), ver figura 4.6. En este caso, la burbuja es más densa que el aire que la rodea y ( a &lt; 0 ) lo que haría caer la burbuja hacia su posición inicial.</a:t>
            </a:r>
          </a:p>
          <a:p>
            <a:pPr lvl="0" indent="0" marL="0">
              <a:buNone/>
            </a:pPr>
            <a:r>
              <a:rPr/>
              <a:t>Considerando que la presión interior y exterior de la burbuja son iguales se cumple que ( T = _J T_J ) y podemos escribir la ecuación (4.41) en función de la temperatura o de la temperatura potencial de la siguiente forma</a:t>
            </a:r>
          </a:p>
          <a:p>
            <a:pPr lvl="0" indent="0" marL="0">
              <a:buNone/>
            </a:pPr>
            <a:r>
              <a:rPr/>
              <a:t>[ a = g  = g  (4.42) ]</a:t>
            </a:r>
          </a:p>
          <a:p>
            <a:pPr lvl="0" indent="0" marL="0">
              <a:buNone/>
            </a:pPr>
            <a:r>
              <a:rPr/>
              <a:t>Esta última expresión nos da un criterio de estabilidad en función de la temperatura ( T_J ) del aire en las capas altas, cuya temperatura potencial es ( _J ), con la temperatura del aire junto al suelo, donde ( T = ).</a:t>
            </a:r>
          </a:p>
          <a:p>
            <a:pPr lvl="0" indent="0" marL="0">
              <a:buNone/>
            </a:pPr>
            <a:r>
              <a:rPr/>
              <a:t>Es claro que, cuanto más se caliente la parte superior de la capa y más se enfríe la capa inferior, menor será el gradiente, y más estable será la capa. Durante la noche, la superficie de la tierra se enfría por radiación, y como el aire es mal conductor del calor, se produce un enfriamiento de la capa más superficial de la atmósfera. Este efecto alcanza su máximo durante el amanecer y puede ser tan intenso que se forme una inversión térmica, es decir, una capa de aire en la que la temperatura aumenta con la altitud (ver figura 4.5). Esta situación de alta estabilidad impide completamente movimientos verticales del aire y puede dar lugar a nieblas en invierno o a acumulación de contaminantes sobre las ciudades. El calentamiento por arriba puede producirse por descenso adiabático de una capa superior, que puede llegar inducir una inversión térmica por subsidencia. Otros factores de estabilidad pueden ser la</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4.5.2. Inestabilidad absoluta</a:t>
            </a:r>
          </a:p>
        </p:txBody>
      </p:sp>
      <p:sp>
        <p:nvSpPr>
          <p:cNvPr id="3" name="Content Placeholder 2"/>
          <p:cNvSpPr>
            <a:spLocks noGrp="1"/>
          </p:cNvSpPr>
          <p:nvPr>
            <p:ph idx="1"/>
          </p:nvPr>
        </p:nvSpPr>
        <p:spPr/>
        <p:txBody>
          <a:bodyPr/>
          <a:lstStyle/>
          <a:p>
            <a:pPr lvl="0" indent="0" marL="0">
              <a:buNone/>
            </a:pPr>
            <a:r>
              <a:rPr/>
              <a:t>Por el contrario, si la burbuja al elevarse se encuentra rodeada de aire a una temperatura menor que la suya, la burbuja es menos densa que el aire a su alrededor y sufre una aceleración positiva que amplifica este movimiento ascendente, ver figura 4.7.</a:t>
            </a:r>
          </a:p>
          <a:p>
            <a:pPr lvl="0" indent="0" marL="0">
              <a:buNone/>
            </a:pPr>
            <a:r>
              <a:rPr/>
              <a:t>Por lo tanto, la inestabilidad atmosférica se produce cuando el gradiente ambiental es mayor que el adiabático. En este caso, cualquier perturbación de la altitud de la burbuja crecerá originando un movimiento vertical ascendente. En ese movimiento la burbuja se enfría por expansión adiabática a una tasa igual al gradiente adiabático seco y terminará por alcanzar la temperatura de saturación. Esa altitud define el nivel de condensación que se corresponde con la base de la nube. A partir de este momento la burbuja continúa ascendiendo, pero debido al calor latente cedido en la condensación, el enfriamiento por expansión disminuye hasta el gradiente adiabático saturado. En este caso, se dice que la atmósfera es absolutamente inestable.</a:t>
            </a:r>
          </a:p>
          <a:p>
            <a:pPr lvl="0" indent="0" marL="0">
              <a:buNone/>
            </a:pPr>
            <a:r>
              <a:rPr/>
              <a:t>Evidentemente, cuanto mayor sea el gradiente ambiental más inestable será la atmósfera. Los factores que favorecen la inestabilidad son los que inducen el calentamiento de la capa inferior y el enfriamiento de la capa superior. El enfriamiento de las capas altas de la atmósfera se produce, bien por la llegada de vientos fríos o por ascendencia de las capas superiores, que al expandirse se enfrían. La capa inferior se puede calentar por contacto con una superficie caliente o por la llegada de vientos cálidos. Otro factor desestabilizante es la humedad, debido al calor latente que se desprendería cuando se inicie la condensación. Así pues, los ingredientes para una atmósfera muy inestable son vientos calientes y húmedos en superficie y vientos fríos en altura.</a:t>
            </a:r>
          </a:p>
          <a:p>
            <a:pPr lvl="0" indent="0" marL="0">
              <a:buNone/>
            </a:pPr>
            <a:r>
              <a:rPr/>
              <a:t>Es muy poco probable que la atmósfera sea absolutamente inestable desde el nivel de superficie hasta la estratosfera. Generalmente, la inestabilidad se limita a determinadas capas. Por ejemplo, por la tarde, en días despejados de verano, cuando la superficie recalentada por el Sol alcanza su máxima temperatura, se establece un gradiente superadiabático, esto es, mayor que el adiabático seco, en una delgada capa superficial. Se forman las llamadas térmicas que aprovechan algunos pájaros o los vuelos sin motor, y que pueden dar lugar a la formación de cúmulos de poco desarrollo. A mayor altitud, el gradiente toma valores normales y la atmósfera se estabiliza limitando el ascenso del aire caliente, que suele terminar cayendo formando pequeñas celdas convectivas. En la figura 4.8 se muestra esta situación. El nivel en el que se estabiliza la atmósfera se conoce como altitud de mezcla, y a esta capa inestable se llama capa de mezcla, conceptos de interés en el estudio de dispersión de contaminantes.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4.5.3. Estabilidad condicional</a:t>
            </a:r>
          </a:p>
        </p:txBody>
      </p:sp>
      <p:sp>
        <p:nvSpPr>
          <p:cNvPr id="3" name="Content Placeholder 2"/>
          <p:cNvSpPr>
            <a:spLocks noGrp="1"/>
          </p:cNvSpPr>
          <p:nvPr>
            <p:ph idx="1"/>
          </p:nvPr>
        </p:nvSpPr>
        <p:spPr/>
        <p:txBody>
          <a:bodyPr/>
          <a:lstStyle/>
          <a:p>
            <a:pPr lvl="0" indent="0" marL="0">
              <a:buNone/>
            </a:pPr>
            <a:r>
              <a:rPr/>
              <a:t>Un caso intermedio es el que se da cuando el gradiente ambiental de temperatura está comprendido entre 6 y 10 ◦C/km. Este gradiente es menor que el gradiente adiabático seco, pero mayor que el gradiente adiabático saturado, ver figura 4.9. En este caso, la estabilidad depende de la saturación del aire, razón por la que se denomina estabilidad condicional.</a:t>
            </a:r>
          </a:p>
          <a:p>
            <a:pPr lvl="0" indent="0" marL="0">
              <a:buNone/>
            </a:pPr>
            <a:r>
              <a:rPr/>
              <a:t>Un ejemplo de inestabilidad condicional es el que se representa en la figura 4.10. La capa de aire es estable desde la superficie hasta que se alcanza la temperatura de rocío. A partir de este nivel, llamado nivel de libre convección (NLC), el gradiente ambiental es mayor que el adiabático saturado y la atmósfera es inestable. Una burbuja ascenderá hasta que alcance el nivel de equilibrio (NE) en el que su temperatura se iguala a la de su entorno y que corresponde con la parte alta de las nubes. Como se muestra en la misma figura, el gradiente adiabático húmedo se va aproximando al gradiente seco según disminuye la humedad del aire y su temperatura.</a:t>
            </a:r>
          </a:p>
          <a:p>
            <a:pPr lvl="0" indent="0" marL="0">
              <a:buNone/>
            </a:pPr>
            <a:r>
              <a:rPr/>
              <a:t>En general, por debajo del NLC el aire es estable, pero hay circunstancias en las que es posible que el aire sea forzado a elevarse. Una posibilidad es la elevación del viento para sobrepasar una montaña o un frente, o cuando se produce una convergencia en superficie que eleva el aire. Sea cual fuere la causa de la ascensión, el aire se desplazaría siguiendo la adiabática seca hasta llegar a la saturación en NLC, nivel a partir del cual se inicia la inestabilidad.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4.6. Modos de alcanzar la saturación en la atmósfera.</a:t>
            </a:r>
          </a:p>
        </p:txBody>
      </p:sp>
      <p:sp>
        <p:nvSpPr>
          <p:cNvPr id="3" name="Content Placeholder 2"/>
          <p:cNvSpPr>
            <a:spLocks noGrp="1"/>
          </p:cNvSpPr>
          <p:nvPr>
            <p:ph idx="1"/>
          </p:nvPr>
        </p:nvSpPr>
        <p:spPr/>
        <p:txBody>
          <a:bodyPr/>
          <a:lstStyle/>
          <a:p>
            <a:pPr lvl="0"/>
            <a:r>
              <a:rPr b="1"/>
              <a:t>Nieblas</a:t>
            </a:r>
          </a:p>
          <a:p>
            <a:pPr lvl="0" indent="0" marL="0">
              <a:buNone/>
            </a:pPr>
            <a:r>
              <a:rPr/>
              <a:t>La saturación se produce cuando la presión de vapor ( e ) se iguala a la presión de vapor saturante ( E(T) ), lo que puede ocurrir de dos formas: por aumento de la presión de vapor o por disminución de la presión de saturación.</a:t>
            </a:r>
          </a:p>
          <a:p>
            <a:pPr lvl="0" indent="0" marL="0">
              <a:buNone/>
            </a:pPr>
            <a:r>
              <a:rPr/>
              <a:t>Para que aumente la presión de vapor se tiene que incrementar la cantidad de vapor de agua contenida en el aire, ecuación (4.22). Esto puede suceder por evaporación o por mezcla con otra masa de aire más húmedo.</a:t>
            </a:r>
          </a:p>
          <a:p>
            <a:pPr lvl="0" indent="0" marL="0">
              <a:buNone/>
            </a:pPr>
            <a:r>
              <a:rPr/>
              <a:t>Para que disminuya la presión de saturación tiene necesariamente que bajar la temperatura del aire. Si una masa de aire se eleva en la atmósfera se produce enfriamiento por expansión adiabática. Pero también puede bajar la temperatura del aire a presión constante, esto es, sin variación de la altitud, cediendo calor a otro cuerpo más frío. Según la forma en la que se establece la diferencia de temperatura entre el aire y la superficie, se distingue entre la advección de aire caliente sobre una superficie fría y el enfriamiento por irradiación de una superficie en contacto con aire que permanece a temperatura constante.</a:t>
            </a:r>
          </a:p>
          <a:p>
            <a:pPr lvl="0" indent="0" marL="0">
              <a:buNone/>
            </a:pPr>
            <a:r>
              <a:rPr/>
              <a:t>De acuerdo con el modo en que se llega a la saturación podemos clasificar las nieblas de la siguiente forma:</a:t>
            </a:r>
          </a:p>
          <a:p>
            <a:pPr lvl="0"/>
            <a:r>
              <a:rPr b="1"/>
              <a:t>Nieblas que se forman por aumento de la presión de vapor</a:t>
            </a:r>
          </a:p>
          <a:p>
            <a:pPr lvl="0" indent="0" marL="0">
              <a:buNone/>
            </a:pPr>
            <a:r>
              <a:rPr/>
              <a:t>La primera forma de alcanzar la saturación es por aumento de la cantidad de vapor en el aire. Esto es lo que ocurre por evaporación en aire frío situado sobre una superficie de agua cálida, como un lago o el mar. Sin embargo, esta situación tiende a ser inestable, porque en este proceso la densidad del aire disminuye, tanto por el aumento de humedad como porque se calienta al estar en contacto con la superficie del agua. Para que se alcance la saturación y se forme la niebla es, pues, necesario que haya estabilidad atmosférica, bien porque la diferencia de temperatura con el agua no sea suficientemente elevada o por la presencia de una inversión térmica en altura. En estas circunstancias se forman nieblas de evaporación que pueden extenderse desde unos centímetros, sobre terrenos húmedos formando una especie de humo blanco, hasta cientos de metros sobre lagos y mares, generalmente cerca de la costa. Son espesas y persistentes mientras dure la estabilidad atmosférica.</a:t>
            </a:r>
          </a:p>
          <a:p>
            <a:pPr lvl="0" indent="0" marL="0">
              <a:buNone/>
            </a:pPr>
            <a:r>
              <a:rPr/>
              <a:t>Otro tipo de nieblas son las nieblas frontales, formadas por evaporación de lluvia templada al atravesar en su caída una capa de aire más frío. Esta situación se produce en la zona más avanzada de los frentes fríos, donde el aire frío penetra bajo una masa de aire cálido en la que se produce la precipitación (de los frentes fríos se trata en la sección 7.2.2).</a:t>
            </a:r>
          </a:p>
          <a:p>
            <a:pPr lvl="0" indent="0" marL="0">
              <a:buNone/>
            </a:pPr>
            <a:r>
              <a:rPr/>
              <a:t>Las nieblas de mezcla se producen cuando dos masas de aire de elevada humedad relativa, pero de diferente temperatura se mezclan para dar lugar a aire sobresaturado. Esta situación se ilustra en la figura 4.11. En la mezcla, la masa de aire caliente aporta vapor de agua y la masa de aire frío hace bajar la temperatura resultante. La zona de mezcla típica es la que se produce en los frentes entre masas de aire, de los que trataremos en el capítulo 7.</a:t>
            </a:r>
          </a:p>
          <a:p>
            <a:pPr lvl="0"/>
            <a:r>
              <a:rPr b="1"/>
              <a:t>Nieblas que se forman por disminución de la presión de saturación</a:t>
            </a:r>
          </a:p>
          <a:p>
            <a:pPr lvl="0" indent="0" marL="0">
              <a:buNone/>
            </a:pPr>
            <a:r>
              <a:rPr/>
              <a:t>La segunda forma de alcanzar la saturación es por enfriamiento del aire hasta alcanzar el punto de rocío. Cuando el enfriamiento se produce sobre una superficie fría, se forman gotas de agua o cristales de hielo sobre la propia superficie dando lugar al rocío o escarcha. Pero si aumenta el espesor de la capa el aire que se enfría, se forman nieblas de radiación. Esta situación es frecuente durante el enfriamiento radiativo nocturno de la superficie de la tierra, de ahí el nombre con que se las conoce. Las nieblas de radiación son más frecuentes en invierno, con cielos despejados y con baja velocidad del viento. En general, para que la niebla se mantenga es necesario que continúe el proceso de condensación, lo que requiere un aporte continuo de vapor. Por esta razón una suave brisa favorece la formación de estas nieblas y son más frecuentes sobre superficies húmedas, como ríos, lagos, mares o suelos mojados. Se disipan a las pocas horas de la salida del Sol, en cuanto se empieza a calentar el suelo.</a:t>
            </a:r>
          </a:p>
          <a:p>
            <a:pPr lvl="0" indent="0" marL="0">
              <a:buNone/>
            </a:pPr>
            <a:r>
              <a:rPr/>
              <a:t>Otra forma de saturación por enfriamiento tiene lugar cuando se desplaza aire templado y húmedo sobre una superficie de agua más fría. El aire se enfría por contacto (conducción térmica) y, si el enfriamiento del aire es suficiente para llegar a la saturación, se producen las llamadas nieblas de advección. Estas nieblas son bastante persistentes y no cesan mientras continúe la advección de aire templado. Son frecuentes en los océanos fríos cuando llega aire templado, y en zonas costeras, en invierno, cuando aire marino se desplaza sobre la tierra que está más fría. A diferencia de lo que ocurre con las nieblas de evaporación, en este caso la evaporación no es importante y, de hecho, si la velocidad de viento no es suficientemente elevada, menos de 10 km/h, se produce condensación de vapor sobre la superficie del agua con el consiguiente enfriamiento del aire por cesión de calor latente y tendencia a que la niebla se disipe.</a:t>
            </a:r>
          </a:p>
          <a:p>
            <a:pPr lvl="0" indent="0" marL="0">
              <a:buNone/>
            </a:pPr>
            <a:r>
              <a:rPr/>
              <a:t>Las nieblas orográficas, se forman cuando una corriente de aire húmedo se eleva por la ladera de una montaña y se alcanza la saturación por enfriamiento adiabático. De todas las nieblas descritas, éstas son las únicas que no se producen a presión constante.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4.7. Condensación</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4.7.1. Nucleación de gotas</a:t>
            </a:r>
          </a:p>
        </p:txBody>
      </p:sp>
      <p:sp>
        <p:nvSpPr>
          <p:cNvPr id="3" name="Content Placeholder 2"/>
          <p:cNvSpPr>
            <a:spLocks noGrp="1"/>
          </p:cNvSpPr>
          <p:nvPr>
            <p:ph idx="1"/>
          </p:nvPr>
        </p:nvSpPr>
        <p:spPr/>
        <p:txBody>
          <a:bodyPr/>
          <a:lstStyle/>
          <a:p>
            <a:pPr lvl="0" indent="0" marL="0">
              <a:buNone/>
            </a:pPr>
            <a:r>
              <a:rPr/>
              <a:t>En la sección 4.3.1 describimos la evaporación en un sistema formado por agua pura, en equilibrio con su vapor, donde la interfaz es plana. Para ese sistema se obtiene que la presión de vapor saturante solo depende de la temperatura del sistema. Precisamente por ser un estado de equilibrio entre el vapor y la fase líquida, cuando el vapor está sobresaturado se produce condensación. Sin embargo, en la atmósfera este fenómeno es más complejo por dos razones: en primer lugar, porque la condensación se produce en forma de gotas, que no son superficies planas, y, en segundo lugar, porque las gotas no son de agua pura sino que contienen sustancias disueltas.</a:t>
            </a:r>
          </a:p>
          <a:p>
            <a:pPr lvl="0" indent="0" marL="0">
              <a:buNone/>
            </a:pPr>
            <a:r>
              <a:rPr/>
              <a:t>La llamada condensación homogénea se produce por el choque simultáneo de varias moléculas de agua que quedan adheridas formando pequeñas gotas o cristales de hielo. Este mecanismo es muy improbable en la atmósfera y requiere de niveles muy altos de sobresaturación. Mucho más frecuente es la condensación heterogénea en la que las pequeñas gotas o cristales se forman sobre partículas microscópicas llamadas núcleos de condensación. Estos núcleos de condensación tienen que ser solubles en agua para que sean efectivos y permitan la condensación sin necesidad de una elevada sobresaturación.</a:t>
            </a:r>
          </a:p>
          <a:p>
            <a:pPr lvl="0" indent="0" marL="0">
              <a:buNone/>
            </a:pPr>
            <a:r>
              <a:rPr/>
              <a:t>En la formación de una gota por condensación de vapor intervienen dos términos energéticos. Por una parte, la variación de energía libre entre la fase gaseosa y la fase líquida, y por otra, un término que corresponde al trabajo realizado contra la tensión superficial para aumentar la superficie de la gota. Desde el punto de vista de la evaporación, las moléculas de agua se evaporan más fácilmente desde una gota que desde una superficie plana porque la tensión superficial σ, que tiende a minimizar la superficie, favorece la salida de las moléculas de agua. En el proceso inverso las moléculas de vapor necesitan mayor energía para condensarse sobre una gota que sobre una superficie plana. En consecuencia, para una temperatura dada, la presión de vapor saturante E(r) alrededor de una gota de radio r es mayor que la correspondiente presión de vapor saturante para una superficie plana ( E(r = ∞) ). Este efecto disminuye exponencialmente con el radio de la gota según la ecuación de Kelvin</a:t>
            </a:r>
          </a:p>
          <a:p>
            <a:pPr lvl="0" indent="0" marL="0">
              <a:buNone/>
            </a:pPr>
            <a:r>
              <a:rPr/>
              <a:t>[ E(r) = E(∞)e^{a/r} ]</a:t>
            </a:r>
          </a:p>
          <a:p>
            <a:pPr lvl="0" indent="0" marL="0">
              <a:buNone/>
            </a:pPr>
            <a:r>
              <a:rPr/>
              <a:t>donde</a:t>
            </a:r>
          </a:p>
          <a:p>
            <a:pPr lvl="0" indent="0" marL="0">
              <a:buNone/>
            </a:pPr>
            <a:r>
              <a:rPr/>
              <a:t>[ a =  ]</a:t>
            </a:r>
          </a:p>
          <a:p>
            <a:pPr lvl="0" indent="0" marL="0">
              <a:buNone/>
            </a:pPr>
            <a:r>
              <a:rPr/>
              <a:t>es un parámetro con dimensión de longitud que depende de la tensión superficial σ, la densidad ρv, la constante de los gases para el vapor Rv y la temperatura T. La ecuación (4.43) nos define el radio crítico cuando ( e = E(r∗) )</a:t>
            </a:r>
          </a:p>
          <a:p>
            <a:pPr lvl="0" indent="0" marL="0">
              <a:buNone/>
            </a:pPr>
            <a:r>
              <a:rPr/>
              <a:t>[ r∗ = a R ]</a:t>
            </a:r>
          </a:p>
          <a:p>
            <a:pPr lvl="0" indent="0" marL="0">
              <a:buNone/>
            </a:pPr>
            <a:r>
              <a:rPr/>
              <a:t>de una gota contenida en una atmósfera con una razón de saturación (humedad relativa) ( R = E(r∗)/E(∞) ). Es un radio crítico en el sentido de que si la presión de vapor de la atmósfera es ( e = E(r∗) ), una gota de radio r se evaporará si ( r &lt; r∗ ) y crecerá, es decir, será estable si ( r &gt; r∗ ).</a:t>
            </a:r>
          </a:p>
          <a:p>
            <a:pPr lvl="0" indent="0" marL="0">
              <a:buNone/>
            </a:pPr>
            <a:r>
              <a:rPr/>
              <a:t>Tomando valores para el agua, ( σ = 7.5 × 10^{−2} ,  ), ( ρ = 1000 , ^3 ), ( Rv = R/Mv = 461.5 ,  ,  ) y considerando una temperatura de 273 K, el parámetro vale ( a = 1.21 × 10^{−9} ,  ). Por tanto, para una saturación del 101 % (o sobresaturación del 1 %), que es un valor típico en el interior de las nubes, el radio crítico de la gota es ( 0.12 , m ). Un cálculo sencillo (ver problema) establece que en una gota de ( 0.12 , m ) hay más de 500 moléculas de agua. Así pues, para formar una gota estable en una atmósfera sobresaturada un 1 % tendría que producirse el choque simultáneo de 500 moléculas de agua, lo que evidentemente no es un suceso muy probable. La cuestión entonces es: ¿cómo se condensa el vapor para formar nieblas y nubes?</a:t>
            </a:r>
          </a:p>
          <a:p>
            <a:pPr lvl="0" indent="0" marL="0">
              <a:buNone/>
            </a:pPr>
            <a:r>
              <a:rPr/>
              <a:t>La presencia de núcleos de condensación ayuda a la formación de gotas, pero estos núcleos tienen que ser partículas solubles en agua o higroscópicas. En una disolución, la presión de vapor saturante es proporcional a la concentración de soluto. Si en una disolución hay n moléculas de soluto y ( n_0 ) moléculas de agua la razón de saturación viene dada por la ley de Raoult</a:t>
            </a:r>
          </a:p>
          <a:p>
            <a:pPr lvl="0" indent="0" marL="0">
              <a:buNone/>
            </a:pPr>
            <a:r>
              <a:rPr/>
              <a:t>[ R   ]</a:t>
            </a:r>
          </a:p>
          <a:p>
            <a:pPr lvl="0" indent="0" marL="0">
              <a:buNone/>
            </a:pPr>
            <a:r>
              <a:rPr/>
              <a:t>En una gota de radio r formada alrededor de un núcleo de sal, el número n de moléculas de sal es constante, pero el número de moléculas de agua ( n_0 ) es proporcional al volumen de la gota y, por tanto, a ( r^3 ). Así, cuanto menor sea el radio mayor es la concentración de la disolución. Incluyendo el efecto de la concentración y la curvatura, la razón de saturación es</a:t>
            </a:r>
          </a:p>
          <a:p>
            <a:pPr lvl="0" indent="0" marL="0">
              <a:buNone/>
            </a:pPr>
            <a:r>
              <a:rPr/>
              <a:t>[ R(r) = 1 - e^{a/r}  +  -  ]</a:t>
            </a:r>
          </a:p>
          <a:p>
            <a:pPr lvl="0" indent="0" marL="0">
              <a:buNone/>
            </a:pPr>
            <a:r>
              <a:rPr/>
              <a:t>donde b es una constante que depende del soluto. El efecto de la concentración es, pues, opuesto al de la curvatura y el resultado de ambas contribuciones da lugar a un máximo de ( R(r) ) como se muestra en la figura 4.12</a:t>
            </a:r>
          </a:p>
          <a:p>
            <a:pPr lvl="0" indent="0" marL="0">
              <a:buNone/>
            </a:pPr>
            <a:r>
              <a:rPr/>
              <a:t>Los aerosoles que hacen de núcleos de condensación son cristales de sal de origen marino, pero también productos contaminantes como sulfuros procedentes de la combustión de combustibles fósiles.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4.7.2. Crecimiento de gotas</a:t>
            </a:r>
          </a:p>
        </p:txBody>
      </p:sp>
      <p:sp>
        <p:nvSpPr>
          <p:cNvPr id="3" name="Content Placeholder 2"/>
          <p:cNvSpPr>
            <a:spLocks noGrp="1"/>
          </p:cNvSpPr>
          <p:nvPr>
            <p:ph idx="1"/>
          </p:nvPr>
        </p:nvSpPr>
        <p:spPr/>
        <p:txBody>
          <a:bodyPr/>
          <a:lstStyle/>
          <a:p>
            <a:pPr lvl="0" indent="0" marL="0">
              <a:buNone/>
            </a:pPr>
            <a:r>
              <a:rPr/>
              <a:t>El crecimiento de las gotas por condensación es lento. Además, la velocidad de crecimiento tiende a disminuir debido al aumento de temperatura que se produce en la gota por la ganancia de calor latente de vaporización. A partir de un cierto tamaño, las gotas crecen por coalescencia, es decir, por choques con otras gotas a las que quedan unidas. Este proceso de coalescencia se ve favorecido por la velocidad de caída gravitatoria de las gotas y por la presencia de corrientes ascendentes en el interior de la nube. Finalmente, cuando la gota adquiere un tamaño suficiente cae en forma de precipitación.</a:t>
            </a:r>
          </a:p>
          <a:p>
            <a:pPr lvl="0" indent="0" marL="0">
              <a:buNone/>
            </a:pPr>
            <a:r>
              <a:rPr/>
              <a:t>La coalescencia es el mecanismo fundamental para la precipitación en nubes calientes. En nubes frías, con temperaturas menores de -4°C se producen, junto con gotas de agua subenfriada, pequeños cristales de hielo. La formación de cristales de hielo también requiere de núcleos de condensación, pero el crecimiento de los mismos es más rápido porque la presión de vapor sobre el cristal de hielo es menor que sobre las gotas subenfriadas. Los cristales crecen por choques con las gotas de agua subenfriada que se congela inmediatamente. Estos cristales forman copos de nieve que pueden llegar a la superficie en forma de lluvia si la temperatura no es muy baja. La mayor parte de las precipitaciones que se producen en latitudes medias se generan siguiendo este procedimiento, conocido como teoría de Bergeron.</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Dinámica atmosférica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5.1. El viento</a:t>
            </a:r>
          </a:p>
        </p:txBody>
      </p:sp>
      <p:sp>
        <p:nvSpPr>
          <p:cNvPr id="3" name="Content Placeholder 2"/>
          <p:cNvSpPr>
            <a:spLocks noGrp="1"/>
          </p:cNvSpPr>
          <p:nvPr>
            <p:ph idx="1"/>
          </p:nvPr>
        </p:nvSpPr>
        <p:spPr/>
        <p:txBody>
          <a:bodyPr/>
          <a:lstStyle/>
          <a:p>
            <a:pPr lvl="0" indent="0" marL="0">
              <a:buNone/>
            </a:pPr>
            <a:r>
              <a:rPr/>
              <a:t>Todos sabemos que el viento es el aire en movimiento. Vamos a considerar que el viento está contenido en el plano horizontal. Por supuesto que hay movimientos de aire en la dirección vertical pero son muy pequeños comparados con los horizontales y nos referiremos a ellos como corrientes verticales o convectivas.</a:t>
            </a:r>
          </a:p>
          <a:p>
            <a:pPr lvl="0" indent="0" marL="0">
              <a:buNone/>
            </a:pPr>
            <a:r>
              <a:rPr/>
              <a:t>El viento es una magnitud vectorial y para caracterizarlo hay que medir su dirección y su módulo. El viento de superficie se mide a la altitud normalizada de 10 metros con la ayuda de un anemómetro para la velocidad y una veleta para la dirección. La velocidad del viento, que también se llama intensidad o “fuerza”, se mide en el SI en m/s, pero es frecuente medirlo en nudos. Un nudo es una milla marina por hora que equivale a 1850 m/h ≈ 0,5 m/s.</a:t>
            </a:r>
          </a:p>
          <a:p>
            <a:pPr lvl="0" indent="0" marL="0">
              <a:buNone/>
            </a:pPr>
            <a:r>
              <a:rPr/>
              <a:t>La dirección viene indicada por el punto del horizonte desde el que sopla el viento. Ese punto se llama barlovento, y el viento se dirige hacia sotavento que es el punto diametralmente opuesto. La dirección se especifica con la rosa de los vientos, denominando el viento con el punto cardinal desde donde sopla. Así, por viento del norte se entiende que el viento se dirige de Norte a Sur. Es también frecuente llamar al viento por el lugar de donde procede y, de este modo, se habla de levante (viento del este), poniente (viento del oeste), terral (viento de tierra), viento polar (procedente del polo), etc. En la figura 5.1 se muestra el símbolo con el que se representa el viento en los mapas meteorológicos. La dirección viene dada por la línea recta donde la bolita señala el sentido de la velocidad. La intensidad se representa con rayas y triángulos. El triángulo equivale a 50 nudos, la raya larga a 10 y la corta a 5 nudos.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5.2. Fuerzas en la atmósfera</a:t>
            </a:r>
          </a:p>
        </p:txBody>
      </p:sp>
      <p:sp>
        <p:nvSpPr>
          <p:cNvPr id="3" name="Content Placeholder 2"/>
          <p:cNvSpPr>
            <a:spLocks noGrp="1"/>
          </p:cNvSpPr>
          <p:nvPr>
            <p:ph idx="1"/>
          </p:nvPr>
        </p:nvSpPr>
        <p:spPr/>
        <p:txBody>
          <a:bodyPr/>
          <a:lstStyle/>
          <a:p>
            <a:pPr lvl="0" indent="0" marL="0">
              <a:buNone/>
            </a:pPr>
            <a:r>
              <a:rPr/>
              <a:t>La dinámica atmosférica estudia las leyes de Newton aplicadas a la atmósfera. Esto es equivalente a decir que la aceleración a la que está sometido el aire es el resultado de la suma todas las fuerzas que actúan sobre él.</a:t>
            </a:r>
          </a:p>
          <a:p>
            <a:pPr lvl="0" indent="0" marL="0">
              <a:buNone/>
            </a:pPr>
            <a:r>
              <a:rPr/>
              <a:t>La fuerza principal que mueve el aire es la debida a una variación horizontal de presión. En general, la variación de presión con la altitud no da lugar a movimientos de aire, puesto que esa variación es el resultado del equilibrio de la fuerza de la gravedad y el empuje. La presión se representa en los mapas de superficie mediante líneas isobáricas o isobaras que unen, en un instante dado, los puntos que poseen la misma presión a nivel del mar. Las isobaras muestran sobre el mapa dónde están las borrascas y los anticiclones, y cuál es la diferencia de presión entre ellas. En la figura 4.1a) se representa un mapa de presiones con intervalos de 4 mb, como suele ser habitual. Por encima de 1012 mb las isobaras indican una región de alta presión y por debajo una región de baja presión. Los mapas de superficie de presión suelen tener letras como ”A” o una ”B” en varias posiciones. Representan isobaras cerradas con altas presiones o bajas presiones relativas, respectivamente. Cuando las isobaras están muy próximas entre sí, como sucede en la parte inferior de la figura, la presión cambia muy rápidamente en una distancia muy pequeña. Las letras ”a” (o una ”b”) son dorsales (o vaguadas) y son isobaras que se extienden en forma de U hacia afuera de un anticiclón (o hacia afuera de un ciclón). Las fuerzas que intervienen en el movimiento del aire se pueden resumir, como sigue: el aire se mueve de las zonas de alta a las de baja presión, el movimiento de rotación de la Tierra influye sobre el movimiento a través de la fuerza de Coriolis y cuando la trayectoria es curva el aire está sometido a la fuerza centrífuga. Cerca de la superficie terrestre, la fuerza de rozamiento afecta tanto a la intensidad como a la dirección del viento.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 La temperatura atmosférica</a:t>
            </a:r>
          </a:p>
        </p:txBody>
      </p:sp>
      <p:sp>
        <p:nvSpPr>
          <p:cNvPr id="3" name="Content Placeholder 2"/>
          <p:cNvSpPr>
            <a:spLocks noGrp="1"/>
          </p:cNvSpPr>
          <p:nvPr>
            <p:ph idx="1"/>
          </p:nvPr>
        </p:nvSpPr>
        <p:spPr/>
        <p:txBody>
          <a:bodyPr/>
          <a:lstStyle/>
          <a:p>
            <a:pPr lvl="0" indent="0" marL="0">
              <a:buNone/>
            </a:pPr>
            <a:r>
              <a:rPr/>
              <a:t>Estamos familiarizados con el hecho de que la temperatura disminuye con la altitud. Este es el comportamiento que uno espera si se tiene en cuenta que la superficie de la Tierra está a una temperatura media de 288 K y el espacio exterior a 0 K, y que por tanto hay un gradiente negativo de temperatura. Lo que posiblemente no se espere es que este gradiente de temperatura no sea constante y, menos aún, que a lo largo de la atmósfera presente cambios de signo, es decir, que existan zonas donde la temperatura aumente con la altitud. Son precisamente estos cambios de signo en el gradiente de temperatura los que permiten clasificar la atmósfera en las capas que se muestran en la figura 1.1. p10/23</a:t>
            </a:r>
          </a:p>
          <a:p>
            <a:pPr lvl="0" indent="0" marL="0">
              <a:buNone/>
            </a:pPr>
            <a:r>
              <a:rPr/>
              <a:t>Figura 1.1: Variación de la temperatura atmosférica con la altitud.</a:t>
            </a:r>
          </a:p>
          <a:p>
            <a:pPr lvl="0" indent="0" marL="0">
              <a:buNone/>
            </a:pPr>
            <a:r>
              <a:rPr/>
              <a:t>La capa inferior se llama troposfera. Se caracteriza porque la temperatura disminuye linealmente con la altitud con un gradiente aproximado de 6, 5 ◦C/km. Como veremos más adelante, este comportamiento es consecuencia del enfriamiento adiabático debido a la disminución de la presión con la altitud y a la inestabilidad atmosférica. Esta capa contiene aproximadamente el 80 % de toda la masa de la atmósfera y, debido a la inestabilidad que la mantiene en continuo movimiento, la composición del aire es bastante uniforme. Se extiende aproximadamente hasta una altitud de unos 10 km. El límite superior está limitado por un determinado nivel de presión que depende de la temperatura y la humedad del aire, siendo en los polos, más fríos y secos, de unos 8 km y en el ecuador, donde el aire es húmedo y caliente, de 12 km. Por este mismo motivo el espesor de la troposfera sufre variaciones estacionales. En esta capa tienen lugar la mayor parte de los fenómenos de interés meteorológico.</a:t>
            </a:r>
          </a:p>
          <a:p>
            <a:pPr lvl="0" indent="0" marL="0">
              <a:buNone/>
            </a:pPr>
            <a:r>
              <a:rPr/>
              <a:t>La estratosfera se extiende desde los 11 km hasta los 50 km. En esta capa la temperatura aumenta con la altitud con un gradiente muy pequeño. En valor absoluto, la variación de temperatura en esta región es parecida a la variación troposférica, pero el espesor de esta capa es mucho mayor. Esta inversión térmica se debe a que la concentración de ozono, que absorbe la radiación ultravioleta procedente del Sol, aumenta con la altitud. Se establece, así, una estratificación estable donde las capas de aire frío, más denso, están situadas debajo de capas de aire más caliente. Inhibida la convección no hay vientos verticales y la transmisión de calor desde la troposfera al espacio exterior se produce por radiación infrarroja. La masa de aire contenida en esta capa constituye el 19,9 % del total, de manera que la densidad es mucho menor que en la troposfera. Se observa una disminución de los gases traza y del vapor de agua por lo que prácticamente no hay nubosidad.</a:t>
            </a:r>
          </a:p>
          <a:p>
            <a:pPr lvl="0" indent="0" marL="0">
              <a:buNone/>
            </a:pPr>
            <a:r>
              <a:rPr/>
              <a:t>La mesosfera. Según disminuye la densidad y, por tanto, la cantidad de ozono este procedimiento de calentamiento se atenúa y se restablece un gradiente de temperatura negativo como corresponde al flujo de calor de la Tierra al espacio exterior. Esta capa se extiende hasta los 85 km y en su parte superior se alcanzan temperaturas inferiores a los 200 K.</a:t>
            </a:r>
          </a:p>
          <a:p>
            <a:pPr lvl="0" indent="0" marL="0">
              <a:buNone/>
            </a:pPr>
            <a:r>
              <a:rPr/>
              <a:t>La termosfera es la última capa de la atmósfera. Aquí se produce otra inversión térmica debido a la energía liberada en la disociación de átomos y moléculas por los rayos cósmicos y por fotones de alta energía procedentes del Sol. Como resultado de la fotodisociación se forman partículas cargadas que constituyen la ionosfera. Se llegan a alcanzar temperaturas muy altas entre los 500 K y los 2000 K, pero la densidad es tan baja en esta zona que todas las partículas no están necesariamente a la misma temperatura. Esta capa tiene poca importancia desde el punto de vista del balance energético global, pero sí es importante como filtro de la radiación solar más energética y por sus propiedades eléctricas y magnéticas. El límite superior depende de la actividad solar y es difícil de definir, pero se extiende más allá de los 200 km.</a:t>
            </a:r>
          </a:p>
          <a:p>
            <a:pPr lvl="0" indent="0" marL="0">
              <a:buNone/>
            </a:pPr>
            <a:r>
              <a:rPr/>
              <a:t>Más allá de la termosfera, la densidad sigue disminuyendo suavemente y, aunque no está bien definido, se puede situar el límite superior de la atmósfera en los 500 km.</a:t>
            </a:r>
          </a:p>
          <a:p>
            <a:pPr lvl="0" indent="0" marL="0">
              <a:buNone/>
            </a:pPr>
            <a:r>
              <a:rPr/>
              <a:t>El límite superior de cada una de estas capas es una zona donde el gradiente de temperatura cambia suavemente de signo y, por lo tanto, la temperatura permanece prácticamente constante. Por esta razón se denominan con el sufijo pausa. Así nos encontramos con la tropopausa, que es la capa que limita la troposfera, la estratopausa que, limita la estratosfera, y la mesopausa que limita la mesosfera.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5.3. Fuerza barica</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5.3.1. Concepto de vector gradiente</a:t>
            </a:r>
          </a:p>
        </p:txBody>
      </p:sp>
      <p:sp>
        <p:nvSpPr>
          <p:cNvPr id="3" name="Content Placeholder 2"/>
          <p:cNvSpPr>
            <a:spLocks noGrp="1"/>
          </p:cNvSpPr>
          <p:nvPr>
            <p:ph idx="1"/>
          </p:nvPr>
        </p:nvSpPr>
        <p:spPr/>
        <p:txBody>
          <a:bodyPr/>
          <a:lstStyle/>
          <a:p>
            <a:pPr lvl="0" indent="0" marL="0">
              <a:buNone/>
            </a:pPr>
            <a:r>
              <a:rPr/>
              <a:t>Vamos a recordar el concepto de vector gradiente que tan importante es para caracterizar un campo escalar, como son el campo de la temperatura y el de la presión. Aunque la generalización a tres dimensiones es inmediata, vamos a restringirnos a dos dimensiones, el plano horizontal, que es el caso relevante para el estudio del viento.</a:t>
            </a:r>
          </a:p>
          <a:p>
            <a:pPr lvl="0" indent="0" marL="0">
              <a:buNone/>
            </a:pPr>
            <a:r>
              <a:rPr/>
              <a:t>La presión al nivel de mar es una función escalar p(x, y) que podemos representar por una superficie como se muestra en la figura 5.2. Para calcular la diferencia de presión entre dos puntos P1 y P2 próximos entre sí, podemos ir por muchos caminos. Si vamos desde P2 a P3 manteniendo constante el valor de y la variación de presión es</a:t>
            </a:r>
          </a:p>
          <a:p>
            <a:pPr lvl="0" indent="0" marL="0">
              <a:buNone/>
            </a:pPr>
            <a:r>
              <a:rPr/>
              <a:t>Δp = p1 − p2 = ∂p/∂x (Δx) + ∂p/∂y (Δy) (5.1)</a:t>
            </a:r>
          </a:p>
          <a:p>
            <a:pPr lvl="0" indent="0" marL="0">
              <a:buNone/>
            </a:pPr>
            <a:r>
              <a:rPr/>
              <a:t>Igualmente podríamos haber ido a través del punto P4 o por cualquier otro camino y habríamos obtenido el mismo resultado.</a:t>
            </a:r>
          </a:p>
          <a:p>
            <a:pPr lvl="0" indent="0" marL="0">
              <a:buNone/>
            </a:pPr>
            <a:r>
              <a:rPr/>
              <a:t>Recordando la definición de producto escalar, podemos escribir la ecuación (5.1) como Δp = ∇→ p · Δ→r, siendo ∇→ p el vector gradiente de presión, cuyas componentes evidentemente son</a:t>
            </a:r>
          </a:p>
          <a:p>
            <a:pPr lvl="0" indent="0" marL="0">
              <a:buNone/>
            </a:pPr>
            <a:r>
              <a:rPr/>
              <a:t>∇→ p = (∂p/∂x, ∂p/∂y), y Δ→r = (Δx, Δy) es el vector desplazamiento. Si α es el ángulo que forma el vector gradiente y el vector desplazamiento, por definición de producto escalar, tenemos que la diferencia de presión es</a:t>
            </a:r>
          </a:p>
          <a:p>
            <a:pPr lvl="0" indent="0" marL="0">
              <a:buNone/>
            </a:pPr>
            <a:r>
              <a:rPr/>
              <a:t>Δp = |∇p| |Δr| cos α.</a:t>
            </a:r>
          </a:p>
          <a:p>
            <a:pPr lvl="0" indent="0" marL="0">
              <a:buNone/>
            </a:pPr>
            <a:r>
              <a:rPr/>
              <a:t>De esta expresión se deduce que de todos los puntos que distan una distancia Δr de un punto dado, la variación de presión será máxima cuando α = 0. En ese caso, se tiene que el vector ∇→ p es paralelo al vector Δ→r y que Δp toma su valor máximo. En otras palabras, la dirección del vector gradiente es la dirección de máxima pendiente y su módulo es el incremento de presión por unidad de distancia en esa dirección.</a:t>
            </a:r>
          </a:p>
          <a:p>
            <a:pPr lvl="0" indent="0" marL="0">
              <a:buNone/>
            </a:pPr>
            <a:r>
              <a:rPr/>
              <a:t>En un mapa de superficie, entre dos puntos cercanos situados sobre la misma isobara se tiene que Δp = 0 y ∇→ p y Δ→r son perpendiculares. Por lo tanto, en cada punto el vector gradiente de presión es perpendicular a la isobara que pasa por ese punto.</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5.3.2. Fuerza bárica</a:t>
            </a:r>
          </a:p>
        </p:txBody>
      </p:sp>
      <p:sp>
        <p:nvSpPr>
          <p:cNvPr id="3" name="Content Placeholder 2"/>
          <p:cNvSpPr>
            <a:spLocks noGrp="1"/>
          </p:cNvSpPr>
          <p:nvPr>
            <p:ph idx="1"/>
          </p:nvPr>
        </p:nvSpPr>
        <p:spPr/>
        <p:txBody>
          <a:bodyPr/>
          <a:lstStyle/>
          <a:p>
            <a:pPr lvl="0" indent="0" marL="0">
              <a:buNone/>
            </a:pPr>
            <a:r>
              <a:rPr/>
              <a:t>La fuerza del gradiente de presión o fuerza bárica es la fuerza que se produce como consecuencia de la diferencia de presión en un plano horizontal. Sea un cierto volumen V de aire y un gradiente horizontal de presión ∇→ p, ver figura 5.3, de manera que una cara está sometida a la presión p1 y la opuesta a la presión p2 = p1 + Δp. Ambas caras tienen sección S, están separadas una distancia Δn y son perpendiculares al gradiente de presión. La fuerza neta que actúa sobre el volumen V = SΔn de aire es la resultante de las fuerzas debidas a la presión sobre las caras. Las fuerzas F3 y F4 se cancelan porque son iguales y opuestas. Como F1 y F2 son perpendiculares a las caras, tienen la misma dirección y podemos considerar solamente sus módulos. El módulo de la resultante es, pues,</a:t>
            </a:r>
          </a:p>
          <a:p>
            <a:pPr lvl="0" indent="0" marL="0">
              <a:buNone/>
            </a:pPr>
            <a:r>
              <a:rPr/>
              <a:t>F = F1 − F2 = (p1 − p2)S = −ΔpS = −∇p ΔnS = −∇p V.</a:t>
            </a:r>
          </a:p>
          <a:p>
            <a:pPr lvl="0" indent="0" marL="0">
              <a:buNone/>
            </a:pPr>
            <a:r>
              <a:rPr/>
              <a:t>Por lo tanto, la aceleración bárica o fuerza por unidad de masa de aire es</a:t>
            </a:r>
          </a:p>
          <a:p>
            <a:pPr lvl="0" indent="0" marL="0">
              <a:buNone/>
            </a:pPr>
            <a:r>
              <a:rPr/>
              <a:t>F→p = - V ∇→ p = 1/ρ ∇p. (5.2)</a:t>
            </a:r>
          </a:p>
          <a:p>
            <a:pPr lvl="0" indent="0" marL="0">
              <a:buNone/>
            </a:pPr>
            <a:r>
              <a:rPr/>
              <a:t>No debe causar confusión que mantengamos la letra Fp para referirnos a la aceleración porque, como hemos mencionado anteriormente, en meteorología se suelen definir las magnitudes por unidad de masa. La ecuación (5.2) define la fuerza bárica por unidad de masa que experimenta un volumen de aire sometido a un gradiente de presión. La fuerza tiene la dirección del gradiente de presión pero con signo negativo, esto es, está dirigida desde la zona de alta presión hacia la de baja presión. Nótese que es inversamente proporcional a la densidad, es decir, que la fuerza es mayor cuanto menor sea la densidad del aire, lo que implica que con igual gradiente los vientos en altura son más fuertes que cerca de la superficie, donde el aire es más denso.</a:t>
            </a:r>
          </a:p>
          <a:p>
            <a:pPr lvl="0" indent="0" marL="0">
              <a:buNone/>
            </a:pPr>
            <a:r>
              <a:rPr/>
              <a:t>Para determinar la fuerza bárica a partir de un mapa de isobaras, hay que tener en cuenta que en cada punto la fuerza es normal a la isobara y dirigida hacia la isobara más próxima con valor de la presión menor. El módulo de la fuerza es</a:t>
            </a:r>
          </a:p>
          <a:p>
            <a:pPr lvl="0" indent="0" marL="0">
              <a:buNone/>
            </a:pPr>
            <a:r>
              <a:rPr/>
              <a:t>Fp = Δp / ρ Δn</a:t>
            </a:r>
          </a:p>
          <a:p>
            <a:pPr lvl="0" indent="0" marL="0">
              <a:buNone/>
            </a:pPr>
            <a:r>
              <a:rPr/>
              <a:t>donde Δp es la diferencia de presión entre estas dos isobaras y Δn la distancia que las separa.</a:t>
            </a:r>
          </a:p>
          <a:p>
            <a:pPr lvl="0" indent="0" marL="0">
              <a:buNone/>
            </a:pPr>
            <a:r>
              <a:rPr b="1"/>
              <a:t>Ejemplo</a:t>
            </a:r>
          </a:p>
          <a:p>
            <a:pPr lvl="0" indent="0" marL="0">
              <a:buNone/>
            </a:pPr>
            <a:r>
              <a:rPr/>
              <a:t>En la figura 5.4 se representan dos sistemas de altas y bajas presiones. Los vectores rojos representan la dirección del gradiente de presión en varios puntos. En cada punto, el gradiente es perpendicular a la isobara que pasa por ese punto y en el sentido en que crece la presión. Las flechas negras representan la fuerza bárica en diferentes puntos, son paralelas al gradiente de presión pero en sentido contrario. Estime la magnitud de la fuerza bárica en los puntos señalados como 1 y 2 tomando la densidad del aire 1, 2 kg/m³.</a:t>
            </a:r>
          </a:p>
          <a:p>
            <a:pPr lvl="0" indent="0" marL="0">
              <a:buNone/>
            </a:pPr>
            <a:r>
              <a:rPr/>
              <a:t>Respuesta: El gradiente de presión, puede aproximarse como la diferencia de valores de la presión de dos isobaras, dividido por la distancia entre ellas. En el sistema a) el gradiente de presión se puede estimar como Δp/Δn ≈ 4 mb/100 km = 4.0 × 10⁻³ Pa/m y la fuerza bárica Fp ≈ 3.3 × 10⁻² m/s² (recordemos que es una fuerza por unidad de masa y por tanto las unidades son de aceleración). En el sistema b) el gradiente de presión es Δp/Δn ≈ 4 mb/20 km = 2 × 10⁻² Pa/m y la fuerza bárica Fp ≈ 1.67 × 10⁻² m/s². Observamos que si las isobaras están muy juntas, la fuerza y el viento son fuertes, y si están muy separadas, el viento es débil. En ambos casos la fuerza bárica se dirige de izquierda a derecha, esto es, de la alta a la baja presión.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5.4. Fuerza de Coriolis</a:t>
            </a:r>
          </a:p>
        </p:txBody>
      </p:sp>
      <p:sp>
        <p:nvSpPr>
          <p:cNvPr id="3" name="Content Placeholder 2"/>
          <p:cNvSpPr>
            <a:spLocks noGrp="1"/>
          </p:cNvSpPr>
          <p:nvPr>
            <p:ph idx="1"/>
          </p:nvPr>
        </p:nvSpPr>
        <p:spPr/>
        <p:txBody>
          <a:bodyPr/>
          <a:lstStyle/>
          <a:p>
            <a:pPr lvl="0" indent="0" marL="0">
              <a:buNone/>
            </a:pPr>
            <a:r>
              <a:rPr/>
              <a:t>La Tierra no es un sistema de referencia inercial porque está girando alrededor de su eje. La velocidad angular de rotación es Ω = 2π/(24 × 3600) = 7.27 × 10⁻⁵ rad/s. Esto implica que un cuerpo que se mueve con respecto a un sistema fijo en la Tierra está sometido a la aceleración de Coriolis. Vamos a deducir esta aceleración para el caso sencillo de una plataforma que gira con velocidad angular ω constante, como se ilustra en la figura 5.5. Para lo cual, compararemos el movimiento en un sistema de referencia inercial y en otro sistema situado sobre la plataforma.</a:t>
            </a:r>
          </a:p>
          <a:p>
            <a:pPr lvl="0" indent="0" marL="0">
              <a:buNone/>
            </a:pPr>
            <a:r>
              <a:rPr/>
              <a:t>Supongamos una línea dibujada en la plataforma (línea continua) y una línea fija en el espacio (línea discontinua). En el instante en que ambas líneas coinciden, se lanza una bola desde el centro de la plataforma con velocidad v a lo largo de la línea continua. Desde el sistema de referencia inercial se ve que la bola sigue la línea de puntos. Al cabo de un cierto tiempo t, la bola llega al extremo de la plataforma tras recorrer la distancia r = vt. Mientras tanto, la plataforma ha girado un ángulo θ = ωt, y el extremo de la línea continua se ha desplazado un arco s = rθ, con velocidad v = rω. Esta situación corresponde a la dibujada en la figura 5.5a).</a:t>
            </a:r>
          </a:p>
          <a:p>
            <a:pPr lvl="0" indent="0" marL="0">
              <a:buNone/>
            </a:pPr>
            <a:r>
              <a:rPr/>
              <a:t>Lo que se observa desde el sistema de referencia situado en la plataforma es que la línea continua permanece en reposo, mientras que la discontinua gira con velocidad angular −ω. La bola se va quedando atrás respecto a la línea continua una longitud s = rθ = rωt = vtωt = vωt², que corresponde al desplazamiento de un movimiento rectilíneo uniformemente acelerado de aceleración ac = 2vω. Esta aceleración, que se denomina de Coriolis, está dirigida perpendicularmente a la trayectoria y desvía la partícula, en este caso, hacia la derecha.</a:t>
            </a:r>
          </a:p>
          <a:p>
            <a:pPr lvl="0" indent="0" marL="0">
              <a:buNone/>
            </a:pPr>
            <a:r>
              <a:rPr/>
              <a:t>La fuerza de Coriolis es una fuerza ficticia, porque es consecuencia de referir el movimiento a un sistema en rotación. En este caso sencillo que acabamos de exponer, el vector →ω y el vector velocidad →v son perpendiculares. Esta es la situación que se da en los polos geográficos, con la salvedad de que en el Polo Norte el giro es, como en el caso de la plataforma, a la izquierda y en el Polo Sur a la derecha.</a:t>
            </a:r>
          </a:p>
          <a:p>
            <a:pPr lvl="0" indent="0" marL="0">
              <a:buNone/>
            </a:pPr>
            <a:r>
              <a:rPr/>
              <a:t>Otro punto singular de la superficie terrestre es el ecuador (ver figura 5.6). En este paralelo, la fuerza de Coriolis es nula porque, siguiendo con el ejemplo de la plataforma, ahora el eje de giro se dirige a lo largo de un diámetro y los vectores Ω→ y →v son paralelos, de manera que la rotación no modifica la trayectoria de la pelota. Se puede demostrar que, en general, la fuerza de Coriolis por unidad de masa está dada por la expresión:</a:t>
            </a:r>
          </a:p>
          <a:p>
            <a:pPr lvl="0" indent="0" marL="0">
              <a:buNone/>
            </a:pPr>
            <a:r>
              <a:rPr/>
              <a:t>Fc = 2Ωv sen φ (5.3)</a:t>
            </a:r>
          </a:p>
          <a:p>
            <a:pPr lvl="0" indent="0" marL="0">
              <a:buNone/>
            </a:pPr>
            <a:r>
              <a:rPr/>
              <a:t>donde φ es el ángulo que forman Ω y v.</a:t>
            </a:r>
          </a:p>
          <a:p>
            <a:pPr lvl="0" indent="0" marL="0">
              <a:buNone/>
            </a:pPr>
            <a:r>
              <a:rPr/>
              <a:t>En cualquier otro lugar de la superficie terrestre de latitud φ, la elección natural de los ejes coordenados es la de la figura 5.6. En este sistema de referencia se tiene que las componentes de →v y Ω→ son:</a:t>
            </a:r>
          </a:p>
          <a:p>
            <a:pPr lvl="0" indent="0" marL="0">
              <a:buNone/>
            </a:pPr>
            <a:r>
              <a:rPr/>
              <a:t>→v = (vx, vy, 0), Ω→ = (0, Ω cos φ, Ω sen φ)</a:t>
            </a:r>
          </a:p>
          <a:p>
            <a:pPr lvl="0" indent="0" marL="0">
              <a:buNone/>
            </a:pPr>
            <a:r>
              <a:rPr/>
              <a:t>y, por lo tanto, la fuerza de Coriolis por unidad de masa es:</a:t>
            </a:r>
          </a:p>
          <a:p>
            <a:pPr lvl="0" indent="0" marL="0">
              <a:buNone/>
            </a:pPr>
            <a:r>
              <a:rPr/>
              <a:t>F→c = −2Ω→ × →v = 2(vy→i − vx→j)Ω sen φ + 2vxΩ cos φ→k (5.4)</a:t>
            </a:r>
          </a:p>
          <a:p>
            <a:pPr lvl="0" indent="0" marL="0">
              <a:buNone/>
            </a:pPr>
            <a:r>
              <a:rPr/>
              <a:t>La componente en la dirección vertical (2vxΩ cos φ), nos indica que, en el hemisferio norte, el viento que se desplaza hacia el Este sufre una aceleración en sentido contrario a la gravedad y, viceversa, si se desplaza hacia el Oeste la aceleración es en el sentido de la gravedad. En cualquier caso, en nuestra aproximación de considerar el viento horizontal, la componente vertical de la fuerza de Coriolis está compensada con la presión hidrostática y la fuerza de Coriolis se reduce a:</a:t>
            </a:r>
          </a:p>
          <a:p>
            <a:pPr lvl="0" indent="0" marL="0">
              <a:buNone/>
            </a:pPr>
            <a:r>
              <a:rPr/>
              <a:t>Fc = 2(vy→i − vx→j)Ω sen φ = 2Ω sen φ(→v × →k). (5.5)</a:t>
            </a:r>
          </a:p>
          <a:p>
            <a:pPr lvl="0" indent="0" marL="0">
              <a:buNone/>
            </a:pPr>
            <a:r>
              <a:rPr/>
              <a:t>Es, pues, un vector perpendicular a la velocidad del viento cuyo módulo depende de la latitud del lugar. Para simplificar la notación se suele utilizar el parámetro de Coriolis f = 2Ω sen φ y, así, el módulo de la fuerza de Coriolis por unidad de masa es:</a:t>
            </a:r>
          </a:p>
          <a:p>
            <a:pPr lvl="0" indent="0" marL="0">
              <a:buNone/>
            </a:pPr>
            <a:r>
              <a:rPr/>
              <a:t>Fc = fv. (5.6)</a:t>
            </a:r>
          </a:p>
          <a:p>
            <a:pPr lvl="0" indent="0" marL="0">
              <a:buNone/>
            </a:pPr>
            <a:r>
              <a:rPr/>
              <a:t>De la ecuación (5.5) se deducen tres importantes propiedades de la fuerza de Coriolis:</a:t>
            </a:r>
          </a:p>
          <a:p>
            <a:pPr lvl="0"/>
            <a:r>
              <a:rPr/>
              <a:t>1 La fuerza no modifica el módulo de la velocidad, o sea, la intensidad del viento y sólo desvía su dirección. En el hemisferio norte →v × →k siempre señala hacia la derecha y en el hemisferio sur a la izquierda.</a:t>
            </a:r>
          </a:p>
          <a:p>
            <a:pPr lvl="0"/>
            <a:r>
              <a:rPr/>
              <a:t>2 Desde el ecuador, donde es nula (φ = 0), la fuerza de Coriolis va aumentando con la latitud hasta alcanzar el valor máximo en los polos (φ = 90°).</a:t>
            </a:r>
          </a:p>
          <a:p>
            <a:pPr lvl="0"/>
            <a:r>
              <a:rPr/>
              <a:t>3 La fuerza Coriolis y, por lo tanto, la desviación que experimenta el viento es directamente proporcional a la velocidad del mismo. La trayectoria de un viento suave experimentará una desviación pequeña y la del viento más fuerte una mayor desviación.</a:t>
            </a:r>
          </a:p>
          <a:p>
            <a:pPr lvl="0" indent="0" marL="0">
              <a:buNone/>
            </a:pPr>
            <a:r>
              <a:rPr/>
              <a:t>El efecto de la fuerza de Coriolis sobre la superficie de la Tierra se resume en la figura 5.7.</a:t>
            </a:r>
          </a:p>
          <a:p>
            <a:pPr lvl="0" indent="0" marL="0">
              <a:buNone/>
            </a:pPr>
            <a:r>
              <a:rPr/>
              <a:t>Para terminar, un comentario sobre la escala espacial y la fuerza de Coriolis. En general, la fuerza de Coriolis sólo es importante a gran escala. Por ejemplo, en las brisas no se nota su efecto aunque el viento llegue a ser fuerte porque no recorre una distancia suﬁcientemente larga como para que la deﬂexión sea apreciable. En la escala en que nos movemos cotidianamente la fuerza de Coriolis es muy débil com- parada con otras fuerzas. Así, no tenemos que contrarrestar la fuerza de Coriolis al desplazarnos con un coche por una autopista, ni puede explicar el movimiento de rotación del agua al vaciarse un lavabo, co- mo a veces se cree (ver sección Enlaces Interesantes). Y aunque parece tener algún efecto en el perﬁl del lecho de los meandros, desde luego que no se tiene en cuenta en la construcción de líneas férreas por el posible mayor desgaste del raíl derecho que del raíl izquierdo.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5.4.1. Viento geostrófico</a:t>
            </a:r>
          </a:p>
        </p:txBody>
      </p:sp>
      <p:sp>
        <p:nvSpPr>
          <p:cNvPr id="3" name="Content Placeholder 2"/>
          <p:cNvSpPr>
            <a:spLocks noGrp="1"/>
          </p:cNvSpPr>
          <p:nvPr>
            <p:ph idx="1"/>
          </p:nvPr>
        </p:nvSpPr>
        <p:spPr/>
        <p:txBody>
          <a:bodyPr/>
          <a:lstStyle/>
          <a:p>
            <a:pPr lvl="0" indent="0" marL="0">
              <a:buNone/>
            </a:pPr>
            <a:r>
              <a:rPr/>
              <a:t>Si representamos en un mapa de superficie las isobaras y el viento, veremos inmediatamente que la dirección del viento no es perpendicular a las isobaras, como sería de esperar, sino que es aproximadamente paralela a las mismas. Si la fuerza bárica fuera la única fuerza actuando sobre el aire, el viento soplaría directamente desde las altas a las bajas presiones, pero el viento se observa desde la Tierra y, por tanto, tiene que estar sometido a la fuerza de Coriolis. Imaginemos una porción de aire, inicialmente en reposo, que empieza a moverse desde una zona de alta presión a una zona de baja presión, como se indica en la figura 5.8. Cuando empieza a moverse, la trayectoria se desvía a causa de la fuerza de Coriolis, que se dirige a la derecha del movimiento en el hemisferio Norte. Según aumenta la velocidad del viento, aumenta la intensidad de la fuerza de Coriolis, hasta que finalmente se equilibra con la fuerza del gradiente de presión. A partir de ese momento, el viento se dirige paralelamente a las isobaras con velocidad constante.</a:t>
            </a:r>
          </a:p>
          <a:p>
            <a:pPr lvl="0" indent="0" marL="0">
              <a:buNone/>
            </a:pPr>
            <a:r>
              <a:rPr/>
              <a:t>El viento que se produce cuando la fuerza de Coriolis se equilibra con la fuerza bárica se llama viento geostrófico. Como veremos a continuación, se produce en la atmósfera a una altitud suficiente para que el efecto de la fuerza de fricción del viento con la superficie terrestre sea despreciable.</a:t>
            </a:r>
          </a:p>
          <a:p>
            <a:pPr lvl="0" indent="0" marL="0">
              <a:buNone/>
            </a:pPr>
            <a:r>
              <a:rPr/>
              <a:t>El equilibrio entre la fuerza de Coriolis, ecuación (5.5), y la fuerza bárica, ecuación (5.2), se expresa matemáticamente como:</a:t>
            </a:r>
          </a:p>
          <a:p>
            <a:pPr lvl="0" indent="0" marL="0">
              <a:buNone/>
            </a:pPr>
            <a:r>
              <a:rPr/>
              <a:t>[2Ω φ( ) =   - ρ h_p]</a:t>
            </a:r>
          </a:p>
          <a:p>
            <a:pPr lvl="0" indent="0" marL="0">
              <a:buNone/>
            </a:pPr>
            <a:r>
              <a:rPr/>
              <a:t>Donde: - (_g) es la velocidad del viento geostrófico. - (h_p) es el gradiente horizontal de presión.</a:t>
            </a:r>
          </a:p>
          <a:p>
            <a:pPr lvl="0" indent="0" marL="0">
              <a:buNone/>
            </a:pPr>
            <a:r>
              <a:rPr/>
              <a:t>Resolviendo la ecuación para (_g) se obtiene:</a:t>
            </a:r>
          </a:p>
          <a:p>
            <a:pPr lvl="0" indent="0" marL="0">
              <a:buNone/>
            </a:pPr>
            <a:r>
              <a:rPr/>
              <a:t>[V_g =  2ρΩ φ ]</a:t>
            </a:r>
          </a:p>
          <a:p>
            <a:pPr lvl="0" indent="0" marL="0">
              <a:buNone/>
            </a:pPr>
            <a:r>
              <a:rPr/>
              <a:t>En tres dimensiones, los puntos de igual presión forman superficies isobáricas. En este caso, se puede relacionar el gradiente de presión con la pendiente de la superficie isobárica, por medio de la ecuación hidrostática:</a:t>
            </a:r>
          </a:p>
          <a:p>
            <a:pPr lvl="0" indent="0" marL="0">
              <a:buNone/>
            </a:pPr>
            <a:r>
              <a:rPr/>
              <a:t>[ = ρg]</a:t>
            </a:r>
          </a:p>
          <a:p>
            <a:pPr lvl="0" indent="0" marL="0">
              <a:buNone/>
            </a:pPr>
            <a:r>
              <a:rPr/>
              <a:t>Sustituyendo esto en la ecuación anterior se tiene que:</a:t>
            </a:r>
          </a:p>
          <a:p>
            <a:pPr lvl="0" indent="0" marL="0">
              <a:buNone/>
            </a:pPr>
            <a:r>
              <a:rPr/>
              <a:t>[V_g = ]</a:t>
            </a:r>
          </a:p>
          <a:p>
            <a:pPr lvl="0" indent="0" marL="0">
              <a:buNone/>
            </a:pPr>
            <a:r>
              <a:rPr/>
              <a:t>que permite obtener la velocidad del viento geostrófico en altura a partir de las isohipsas.</a:t>
            </a:r>
          </a:p>
          <a:p>
            <a:pPr lvl="0" indent="0" marL="0">
              <a:buNone/>
            </a:pPr>
            <a:r>
              <a:rPr/>
              <a:t>En resumen:</a:t>
            </a:r>
          </a:p>
          <a:p>
            <a:pPr lvl="0"/>
            <a:r>
              <a:rPr/>
              <a:t>La dirección del viento geostrófico es paralela a las isobaras rectilíneas y el sentido es tal que se deja a la izquierda la baja presión.</a:t>
            </a:r>
          </a:p>
          <a:p>
            <a:pPr lvl="0"/>
            <a:r>
              <a:rPr/>
              <a:t>La velocidad del viento geostrófico es mayor cuanto menor es la distancia entre isobaras.</a:t>
            </a:r>
          </a:p>
          <a:p>
            <a:pPr lvl="0"/>
            <a:r>
              <a:rPr/>
              <a:t>Para igual gradiente de presión, el viento geostrófico es menor cerca de los polos que cerca del ecuador.</a:t>
            </a:r>
          </a:p>
          <a:p>
            <a:pPr lvl="0"/>
            <a:r>
              <a:rPr/>
              <a:t>La fórmula de viento geostrófico no debe aplicarse en latitudes menores a 15° N y S, ya que cerca del ecuador la fuerza de Coriolis es tan débil que su efecto en el flujo es despreciable.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5.4.2. Viento de gradiente</a:t>
            </a:r>
          </a:p>
        </p:txBody>
      </p:sp>
      <p:sp>
        <p:nvSpPr>
          <p:cNvPr id="3" name="Content Placeholder 2"/>
          <p:cNvSpPr>
            <a:spLocks noGrp="1"/>
          </p:cNvSpPr>
          <p:nvPr>
            <p:ph idx="1"/>
          </p:nvPr>
        </p:nvSpPr>
        <p:spPr/>
        <p:txBody>
          <a:bodyPr/>
          <a:lstStyle/>
          <a:p>
            <a:pPr lvl="0" indent="0" marL="0">
              <a:buNone/>
            </a:pPr>
            <a:r>
              <a:rPr/>
              <a:t>El viento geostrófico existe en las situaciones en que no hay fuerzas de fricción y además las isobaras son rectas paralelas. Sin embargo, esta situación es especial. Las isobaras son casi siempre líneas curvas y muy raramente están equiespaciadas. Cuando las isobaras son líneas curvas, se observa que el viento es tangente a las isobaras, como si éstas fueran el cauce por el que el viento se desplaza. Para explicar este comportamiento hay que tener en cuenta la fuerza centrífuga. La fuerza centrífuga resulta del desequilibrio entre la fuerza de Coriolis y la fuerza bárica.</a:t>
            </a:r>
          </a:p>
          <a:p>
            <a:pPr lvl="0" indent="0" marL="0">
              <a:buNone/>
            </a:pPr>
            <a:r>
              <a:rPr/>
              <a:t>Sea un mapa isobárico correspondiente a una borrasca y supongamos para simplificar que las isobaras son circulares. La fuerza del gradiente de presión está dirigida hacia el centro de la borrasca. Como hemos visto, el aire se desplaza dejando las bajas presiones a la izquierda, esto es, hacia abajo en la figura 5.10a). La fuerza de Coriolis está dirigida hacia la derecha (en el hemisferio norte) y, por lo tanto, en dirección contraria al gradiente horizontal de presión. Como el viento al seguir la dirección de las isobaras describe una trayectoria curva, está sometido a la fuerza centrífuga dirigida en la dirección del centro de curvatura y en sentido hacia fuera. Cuando se alcanza el equilibrio, la resultante de todas las fuerzas es nula y la velocidad del aire (V_R) es constante. Si nos fijamos en la figura 5.10a), la condición de equilibrio se expresa matemáticamente como:</a:t>
            </a:r>
          </a:p>
          <a:p>
            <a:pPr lvl="0" indent="0" marL="0">
              <a:buNone/>
            </a:pPr>
            <a:r>
              <a:rPr/>
              <a:t>[  F_p = F_C + R (5.11) ]</a:t>
            </a:r>
          </a:p>
          <a:p>
            <a:pPr lvl="0" indent="0" marL="0">
              <a:buNone/>
            </a:pPr>
            <a:r>
              <a:rPr/>
              <a:t>donde R es el radio de curvatura y (  ) es la fuerza centrífuga.</a:t>
            </a:r>
          </a:p>
          <a:p>
            <a:pPr lvl="0" indent="0" marL="0">
              <a:buNone/>
            </a:pPr>
            <a:r>
              <a:rPr/>
              <a:t>Desarrollando esta expresión obtenemos el viento del gradiente:</a:t>
            </a:r>
          </a:p>
          <a:p>
            <a:pPr lvl="0" indent="0" marL="0">
              <a:buNone/>
            </a:pPr>
            <a:r>
              <a:rPr/>
              <a:t>[   + 2ΩV_Rφ +  = 0 (5.12) ]</a:t>
            </a:r>
          </a:p>
          <a:p>
            <a:pPr lvl="0" indent="0" marL="0">
              <a:buNone/>
            </a:pPr>
            <a:r>
              <a:rPr/>
              <a:t>donde hacemos notar que (  &lt; 0 ). Si R → ∞ se obtiene la expresión para el flujo geostrófico:</a:t>
            </a:r>
          </a:p>
          <a:p>
            <a:pPr lvl="0" indent="0" marL="0">
              <a:buNone/>
            </a:pPr>
            <a:r>
              <a:rPr/>
              <a:t>[ V_g =  2ρΩφ n ]</a:t>
            </a:r>
          </a:p>
          <a:p>
            <a:pPr lvl="0" indent="0" marL="0">
              <a:buNone/>
            </a:pPr>
            <a:r>
              <a:rPr/>
              <a:t>Si sustituimos la velocidad geostrófica en (5.12), se tiene que:</a:t>
            </a:r>
          </a:p>
          <a:p>
            <a:pPr lvl="0" indent="0" marL="0">
              <a:buNone/>
            </a:pPr>
            <a:r>
              <a:rPr/>
              <a:t>[  = V_g -  ]</a:t>
            </a:r>
          </a:p>
          <a:p>
            <a:pPr lvl="0" indent="0" marL="0">
              <a:buNone/>
            </a:pPr>
            <a:r>
              <a:rPr/>
              <a:t>La velocidad del viento de gradiente es, así, menor que en el caso del viento geostrófico, en el que no teníamos en cuenta la fuerza centrífuga.</a:t>
            </a:r>
          </a:p>
          <a:p>
            <a:pPr lvl="0" indent="0" marL="0">
              <a:buNone/>
            </a:pPr>
            <a:r>
              <a:rPr/>
              <a:t>Por lo tanto, en el caso de un sistema de baja presión, el viento del gradiente sopla paralelo a las isobaras con velocidad menor que la velocidad geostrófica (subgeostrófica) y en sentido contrario a las agujas del reloj (en el hemisferio norte).</a:t>
            </a:r>
          </a:p>
          <a:p>
            <a:pPr lvl="0" indent="0" marL="0">
              <a:buNone/>
            </a:pPr>
            <a:r>
              <a:rPr/>
              <a:t>Si se trata del campo isobárico correspondiente a un anticiclón, la fuerza del gradiente de presión está dirigida hacia afuera, ya que siempre va de alta a baja presión. La dirección de viento deja la baja presión a la izquierda y la fuerza de Coriolis se dirige a la derecha, ver figura 5.10b). En este caso la fuerza centrífuga se suma al gradiente de presión y el equilibrio de las fuerzas es:</a:t>
            </a:r>
          </a:p>
          <a:p>
            <a:pPr lvl="0" indent="0" marL="0">
              <a:buNone/>
            </a:pPr>
            <a:r>
              <a:rPr/>
              <a:t>[  F_p = F_C - R (5.13) ]</a:t>
            </a:r>
          </a:p>
          <a:p>
            <a:pPr lvl="0" indent="0" marL="0">
              <a:buNone/>
            </a:pPr>
            <a:r>
              <a:rPr/>
              <a:t>de donde se obtiene que la velocidad del gradiente es:</a:t>
            </a:r>
          </a:p>
          <a:p>
            <a:pPr lvl="0" indent="0" marL="0">
              <a:buNone/>
            </a:pPr>
            <a:r>
              <a:rPr/>
              <a:t>[  = V_g +  ]</a:t>
            </a:r>
          </a:p>
          <a:p>
            <a:pPr lvl="0" indent="0" marL="0">
              <a:buNone/>
            </a:pPr>
            <a:r>
              <a:rPr/>
              <a:t>Así pues, en un anticiclón la velocidad del viento es supergeostrófica ((V_R &gt; V_G)), tiene la dirección paralela a las isobaras y gira en el sentido de las agujas del reloj. Naturalmente, en el hemisferio sur el sentido de rotación del viento en las borrascas y en los anticiclones se invierte.</a:t>
            </a:r>
          </a:p>
          <a:p>
            <a:pPr lvl="0" indent="0" marL="0">
              <a:buNone/>
            </a:pPr>
            <a:r>
              <a:rPr/>
              <a:t>La velocidad del viento de gradiente, indicada como (V_R), resulta ser muy próxima en magnitud a la del viento geostrófico (V_g), excepto en los casos en que el radio de curvatura R de las isobaras sea muy pequeño y la velocidad de los vientos muy elevada.</a:t>
            </a:r>
          </a:p>
          <a:p>
            <a:pPr lvl="0" indent="0" marL="0">
              <a:buNone/>
            </a:pPr>
            <a:r>
              <a:rPr/>
              <a:t>Cerca del ecuador la componente de Coriolis es despreciable y el viento tiene que ser resultado del equilibrio entre la fuerza bárica y la fuerza centrífuga. En este caso, el movimiento se denomina ciclostrófico. Este equilibrio solo es posible cuando la fuerza de presión y la fuerza centrífuga tienen sentido contrario, es decir, en las borrascas. En un anticiclón no hay posibilidad de equilibrio, porque ambas fuerzas se dirigen en el mismo sentido, lo que implica que en el ecuador no puede haber anticiclones.</a:t>
            </a:r>
          </a:p>
          <a:p>
            <a:pPr lvl="0" indent="0" marL="0">
              <a:buNone/>
            </a:pPr>
            <a:r>
              <a:rPr/>
              <a:t>También se da este equilibrio de fuerzas en algunos flujos de tamaño de escala pequeño, como es el caso de los tornados, las trombas marinas (columnas de agua en rotación generadas por tornados sobre el mar) y remolinos de polvo, en los cuales la fuerza de Coriolis es despreciable. La ausencia de fuerza de Coriolis, que es la que impone el sentido de giro, permite que el viento ciclostrófico pueda darse en ambos sentidos, pero siempre alrededor de una baja presión.</a:t>
            </a:r>
          </a:p>
          <a:p>
            <a:pPr lvl="0" indent="0" marL="0">
              <a:buNone/>
            </a:pPr>
            <a:r>
              <a:rPr/>
              <a:t>Los tornados tienen típicamente circulación ciclónica, dado que los ciclones de tamaño medio que los originan tienen esta dirección de giro, pero se pueden observar trombas de agua y remolinos de polvo con sentido de giro tanto ciclónico como anticiclónico.</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5.5. Fuerza de fricción</a:t>
            </a:r>
          </a:p>
        </p:txBody>
      </p:sp>
      <p:sp>
        <p:nvSpPr>
          <p:cNvPr id="3" name="Content Placeholder 2"/>
          <p:cNvSpPr>
            <a:spLocks noGrp="1"/>
          </p:cNvSpPr>
          <p:nvPr>
            <p:ph idx="1"/>
          </p:nvPr>
        </p:nvSpPr>
        <p:spPr/>
        <p:txBody>
          <a:bodyPr/>
          <a:lstStyle/>
          <a:p>
            <a:pPr lvl="0" indent="0" marL="0">
              <a:buNone/>
            </a:pPr>
            <a:r>
              <a:rPr/>
              <a:t>Los vientos en un mapa de superficie no soplan exactamente paralelos a las isobaras, sino que cruzan las isobaras en el sentido de las altas hacia las bajas presiones. El ángulo con el cual el viento cruza las isobaras varía, pero en promedio es de unos 30°. La fuerza de fricción es la causa de esta desviación.</a:t>
            </a:r>
          </a:p>
          <a:p>
            <a:pPr lvl="0" indent="0" marL="0">
              <a:buNone/>
            </a:pPr>
            <a:r>
              <a:rPr/>
              <a:t>La fuerza de fricción se opone al movimiento del aire. Cuando se trata de la atmósfera, las fuerzas de fricción se originan cerca de la superficie de la tierra (o del mar) y su efecto va disminuyendo a medida que aumenta la distancia a la superficie, como se muestra en la figura 5.11.</a:t>
            </a:r>
          </a:p>
          <a:p>
            <a:pPr lvl="0" indent="0" marL="0">
              <a:buNone/>
            </a:pPr>
            <a:r>
              <a:rPr/>
              <a:t>Se llama capa límite planetaria a la zona de la atmósfera en la que el efecto de la fricción es apreciable. La extensión vertical de la capa límite depende de la naturaleza de la superficie, porque no es igual la fricción sobre una superficie plana de nieve que sobre una zona boscosa y montañosa. En media, el espesor de la capa límite es de unos 1000 m. En la figura 5.11 se muestra el efecto de la fuerza de fricción sobre la intensidad (módulo del vector velocidad) del viento en la capa límite.</a:t>
            </a:r>
          </a:p>
          <a:p>
            <a:pPr lvl="0" indent="0" marL="0">
              <a:buNone/>
            </a:pPr>
            <a:r>
              <a:rPr/>
              <a:t>Como la fuerza de Coriolis es proporcional a la velocidad del viento, esta fuerza va aumentando desde el suelo hasta el final de la capa límite. Por la acción combinada de la fuerza de fricción y de la fuerza de Coriolis, la dirección del viento va rotando según la altitud como se muestra en la figura 5.12. La proyección del vector velocidad a diferentes altitudes sobre el plano horizontal forma una espiral que se conoce con el nombre de espiral de Ekman.</a:t>
            </a:r>
          </a:p>
          <a:p>
            <a:pPr lvl="0" indent="0" marL="0">
              <a:buNone/>
            </a:pPr>
            <a:r>
              <a:rPr/>
              <a:t>En efecto, a causa de la fricción, la velocidad del viento disminuye y también la fuerza de Coriolis, que depende de la velocidad. La modificación del equilibrio entre las fuerzas se representa en la figura 5.13. En la figura a), se muestra la dirección del viento generado entre isobaras paralelas. Alcanzado de nuevo el equilibrio entre la fuerza de rozamiento, Fr, la fuerza de Coriolis, FC, y la fuerza bárica, Fp, la dirección de la velocidad del viento V corta las isobaras. En las figuras b) y c), el viento sopla entre isobaras curvas. En estos casos, hay que considerar también la fuerza centrífuga Fg que, en el caso b) correspondiente al flujo alrededor de una zona de baja presión, se opone a Fp. Por el contrario, en la figura c), donde el flujo es alrededor de una zona de alta presión, ambas fuerzas se suman. En todos los casos el efecto de la fricción es desviar la dirección del viento de manera que cruce las isobaras.</a:t>
            </a:r>
          </a:p>
          <a:p>
            <a:pPr lvl="0" indent="0" marL="0">
              <a:buNone/>
            </a:pPr>
            <a:r>
              <a:rPr/>
              <a:t>Veamos las distintas consecuencias de este efecto en un sistema de altas y bajas presiones. Bajo el efecto de la fricción, el flujo resultante sigue una espiral alrededor y hacia el centro de la baja presión y hacia fuera en el sistema de alta presión, como se representa en la figura 5.14. El resultado es que en una zona de baja presión el aire converge en superficie desde las regiones de alrededor, y como no puede acumularse en el centro, se produce ascendencia de aire en altura con la consiguiente probabilidad de condensación y precipitaciones. En una zona de altas presiones, anticiclónica, la espiral del flujo es hacia fuera lo que hace que en el centro se succione aire procedente de las capas altas. Este aire que desciende generalmente es seco y da lugar a cielos sin nubosidad.</a:t>
            </a:r>
          </a:p>
          <a:p>
            <a:pPr lvl="0" indent="0" marL="0">
              <a:buNone/>
            </a:pPr>
            <a:r>
              <a:rPr/>
              <a:t>Estas corrientes ascendentes y descendentes tienen velocidades del orden de 5−10 cm/s, que son muy pequeñas comparadas con la velocidad de los vientos típicos horizontales. Como se muestra en la figura 5.14, la fuerza que induce la corriente vertical, ascendente o descendente, disminuye con la altitud hasta hacerse nula al sobrepasar la capa límite, cuando el viento horizontal toma la dirección tangente a las isobaras. Sin embargo, como no hay ninguna otra fuerza que se oponga la corriente vertical persiste.</a:t>
            </a:r>
          </a:p>
          <a:p>
            <a:pPr lvl="0" indent="0" marL="0">
              <a:buNone/>
            </a:pPr>
            <a:r>
              <a:rPr/>
              <a:t>Podemos resumir la situación diciendo que sobre la capa límite planetaria el efecto de la fuerza de fricción es despreciable y el viento es geostrófico o de gradiente. Dentro de la capa límite hay que tener en cuenta el efecto de la fricción, que origina una desviación de la dirección del viento de manera que corta las isobaras. La intensidad del efecto de la fricción, esto es el ángulo de corte con las isobaras, depende de la distancia al suelo, siendo máximo junto al suelo y disminuyendo con la altitud. Este efecto en borrascas y anticiclones induce corrientes verticales.</a:t>
            </a:r>
          </a:p>
          <a:p>
            <a:pPr lvl="0" indent="0" marL="0">
              <a:buNone/>
            </a:pPr>
            <a:r>
              <a:rPr/>
              <a:t>Cuando el viento en la capa límite es fuerte se puede alcanzar un gradiente vertical de velocidad de manera que se forma una estructura de nubes con espectaculares vórtices característicos de la inestabilidad de Kelvin-Helmholtz.</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La circulación en la atmósfera</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6.1. Escalas de la circulación atmosférica</a:t>
            </a:r>
          </a:p>
        </p:txBody>
      </p:sp>
      <p:sp>
        <p:nvSpPr>
          <p:cNvPr id="3" name="Content Placeholder 2"/>
          <p:cNvSpPr>
            <a:spLocks noGrp="1"/>
          </p:cNvSpPr>
          <p:nvPr>
            <p:ph idx="1"/>
          </p:nvPr>
        </p:nvSpPr>
        <p:spPr/>
        <p:txBody>
          <a:bodyPr/>
          <a:lstStyle/>
          <a:p>
            <a:pPr lvl="0" indent="0" marL="0">
              <a:buNone/>
            </a:pPr>
            <a:r>
              <a:rPr/>
              <a:t>Sabemos por experiencia que el aire en la atmósfera está en continuo movimiento. La circulación atmosférica es turbulenta, como consecuencia de que se encuentra en un estado muy alejado del equilibrio. Una característica de la turbulencia es que hay flujos en muchas escalas espaciales y temporales. Los movimientos atmosféricos se pueden clasificar según su escala espacio-temporal. Hay una relación prácticamente lineal entre la escala espacial y la escala temporal, es decir, entre el tamaño de determinado sistema atmosférico y su duración. Así, un pequeño remolino de unos metros de extensión puede durar unos segundos, mientras que una borrasca de miles de kilómetros cuadrados puede durar días o semanas. En el cuadro ?? se muestran las escalas con su extensión y duración, junto con algunos ejemplos.</a:t>
            </a:r>
          </a:p>
          <a:p>
            <a:pPr lvl="0" indent="0" marL="0">
              <a:buNone/>
            </a:pPr>
            <a:r>
              <a:rPr/>
              <a:t>En la macroescala, la atmósfera es una capa muy delgada en la que necesariamente los movimientos horizontales del aire dominan sobre los movimientos verticales. Sin embargo, en la mesoescala y la microescala el espesor de la capa atmosférica es comparable o mayor que la extensión horizontal de la circulación, y los movimientos verticales de aire pueden ser importantes.</a:t>
            </a:r>
          </a:p>
          <a:p>
            <a:pPr lvl="0" indent="0" marL="0">
              <a:buNone/>
            </a:pPr>
            <a:r>
              <a:rPr/>
              <a:t>En este capítulo vamos describir las propiedades de la circulación siguiendo un orden de escala decreciente desde la macroescala hacia la microescala.</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6.2. La circulación general</a:t>
            </a:r>
          </a:p>
        </p:txBody>
      </p:sp>
      <p:sp>
        <p:nvSpPr>
          <p:cNvPr id="3" name="Content Placeholder 2"/>
          <p:cNvSpPr>
            <a:spLocks noGrp="1"/>
          </p:cNvSpPr>
          <p:nvPr>
            <p:ph idx="1"/>
          </p:nvPr>
        </p:nvSpPr>
        <p:spPr/>
        <p:txBody>
          <a:bodyPr/>
          <a:lstStyle/>
          <a:p>
            <a:pPr lvl="0" indent="0" marL="0">
              <a:buNone/>
            </a:pPr>
            <a:r>
              <a:rPr/>
              <a:t>Debido al balance energético de la radiación solar que llega a la Tierra y la radiación que la Tierra emite al exterior, la temperatura media de la Tierra es aproximadamente de 17 °C. Por lo tanto, entre la superficie terrestre y el espacio exterior que está a 0 K hay un gradiente de temperatura a través de la atmósfera. El gradiente medio en la troposfera es de unos 6,5 °C/km, que es un valor cercano al gradiente crítico, pero no suficiente para que esta capa de la atmósfera sea absolutamente inestable. Lo que termina de desestabilizar la atmósfera es el calentamiento diferencial entre la zona ecuatorial y los polos que establece un gradiente horizontal de temperatura. En consecuencia, la atmósfera se encuentra en continuo movimiento debido al establecimiento de flujos convectivos que transportan calor desde la superficie a la estratosfera y desde el ecuador a los polos. Estos flujos convectivos están relativamente bien ordenados formando celdas convectivas. En el caso idealmente sencillo de una capa de fluido contenido entre dos superficies planas y perfectas, entre las que se establece un gradiente negativo de temperatura suficiente para que se inicie la convección, las celdas convectivas son cilindros perfectamente alineados que optimizan el transporte de calor y minimizan la disipación (ver figura 6.1).</a:t>
            </a:r>
          </a:p>
          <a:p>
            <a:pPr lvl="0" indent="0" marL="0">
              <a:buNone/>
            </a:pPr>
            <a:r>
              <a:rPr/>
              <a:t>En la atmósfera el problema es mucho más complejo, porque la superficie terrestre es esférica, está en rotación y no es perfecta. Hemos visto en el capítulo 3 que el Sol calienta la Tierra de manera no uniforme. Esta distribución no uniforme de la insolación se debe a la forma esférica del planeta y a la rotación alrededor de su propio eje.</a:t>
            </a:r>
          </a:p>
          <a:p>
            <a:pPr lvl="0" indent="0" marL="0">
              <a:buNone/>
            </a:pPr>
            <a:r>
              <a:rPr/>
              <a:t>Si no hubiera rotación, habría un hemisferio iluminado y, por lo tanto, caliente, y otro hemisferio en la sombra que no recibiría nunca la radiación solar. Esta situación conduciría a una distribución de temperatura con un máximo situado alrededor del cenit, el punto más cercano al Sol, y un mínimo en el nadir, el punto más lejano al Sol. Ambos puntos estarían situados en el ecuador, en los extremos del diámetro contenido en la línea que une los centros del Sol y la Tierra. Sin embargo, la Tierra está rotando alrededor de su propio eje, lo que permite que la radiación solar se reparta por toda la superficie terrestre. De esta manera, la distribución de temperaturas es aproximadamente simétrica respecto al eje de rotación.</a:t>
            </a:r>
          </a:p>
          <a:p>
            <a:pPr lvl="0" indent="0" marL="0">
              <a:buNone/>
            </a:pPr>
            <a:r>
              <a:rPr/>
              <a:t>Por la esfericidad de la Tierra, la radiación solar es máxima en la zona intertropical, donde incide casi perpendicularmente a la superficie, y es mínima en los polos, en los que la radiación incide tangencialmente. Esto conduce a que la temperatura disminuya con la latitud desde el ecuador hasta los polos. La distribución global de la temperatura también depende de la radiación que emite al exterior la propia superficie terrestre.</a:t>
            </a:r>
          </a:p>
          <a:p>
            <a:pPr lvl="0" indent="0" marL="0">
              <a:buNone/>
            </a:pPr>
            <a:r>
              <a:rPr/>
              <a:t>El perfil de temperatura teórico, obtenido del balance energético de la radiación solar incidente y la radiación terrestre emitida, es el que tendría la Tierra si no hubiera atmósfera (ver sección 3.2). Sin embargo, la distribución de temperatura observada indica la existencia de un flujo de energía desde la zona ecuatorial caliente a las zonas frías polares. Este flujo convectivo se divide en partes aproximadamente iguales entre la circulación atmosférica (50-60 %) y la oceánica (40-50 %).</a:t>
            </a:r>
          </a:p>
          <a:p>
            <a:pPr lvl="0" indent="0" marL="0">
              <a:buNone/>
            </a:pPr>
            <a:r>
              <a:rPr/>
              <a:t>Así pues, la convección atmosférica conduce calor verticalmente, desde la superficie hacia la estratosfera, y también meridionalmente, desde el ecuador a los polos.</a:t>
            </a:r>
          </a:p>
          <a:p>
            <a:pPr lvl="0" indent="0" marL="0">
              <a:buNone/>
            </a:pPr>
            <a:r>
              <a:rPr/>
              <a:t>En esta sección discutiremos en orden de complejidad creciente varios modelos que se han elaborado para describir la circulación en la atmósfera.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 El campo eléctrico</a:t>
            </a:r>
          </a:p>
        </p:txBody>
      </p:sp>
      <p:sp>
        <p:nvSpPr>
          <p:cNvPr id="3" name="Content Placeholder 2"/>
          <p:cNvSpPr>
            <a:spLocks noGrp="1"/>
          </p:cNvSpPr>
          <p:nvPr>
            <p:ph idx="1"/>
          </p:nvPr>
        </p:nvSpPr>
        <p:spPr/>
        <p:txBody>
          <a:bodyPr/>
          <a:lstStyle/>
          <a:p>
            <a:pPr lvl="0" indent="0" marL="0">
              <a:buNone/>
            </a:pPr>
            <a:r>
              <a:rPr/>
              <a:t>Desde un punto de vista eléctrico la atmósfera se comporta como un gigantesco condensador. En la superficie de la Tierra hay un campo eléctrico dirigido verticalmente hacia abajo de una intensidad de unos 100 V/m, que es aproximadamente el campo que crearía una superficie con una densidad de carga uniforme de unos 10−9 C/m2. Afortunadamente al nivel del suelo la conductividad del aire es muy baja y no nos electrocutamos. El campo eléctrico disminuye rápidamente con la altitud: a 1 500 m es de solo 20 V/m y a 50 km es prácticamente inexistente. A esta altitud empieza la ionosfera que se extiende hasta el final de la atmósfera. La ionosfera está fuertemente ionizada debido al viento solar y los rayos cósmicos (son estas capas ionizadas las que reflejan las ondas de radio y hacen posible las comunicaciones a distancia). Aquí la conductividad horizontal es muy grande, lo que hace que la ionosfera sea prácticamente una superficie esférica equipotencial. Entre esta altitud y la superficie de la Tierra hay una diferencia de potencial que puede variar de 300 000 a 500 000 V. En esta capa tienen lugar las auroras boreal y austral.</a:t>
            </a:r>
          </a:p>
          <a:p>
            <a:pPr lvl="0" indent="0" marL="0">
              <a:buNone/>
            </a:pPr>
            <a:r>
              <a:rPr/>
              <a:t>A pesar de que la conductividad eléctrica de la atmósfera es muy pequeña, un cálculo relativamente simple permite obtener que esa diferencia de potencial daría lugar a una corriente eléctrica total entre la ionosfera y la superficie de más de 1 500 A, que transportaría las cargas positivas al suelo y haría que la diferencia de potencial se anulase en pocos minutos. Sin embargo, la diferencia de potencial se mantiene, con ligeras variaciones, en el curso del tiempo debido a la actividad tormentosa que se desarrolla continuamente en la atmósfera. Las tormentas producen la separación de cargas y traen carga negativa a la superficie de la tierra.</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6.2.1. Modelo de una celda</a:t>
            </a:r>
          </a:p>
        </p:txBody>
      </p:sp>
      <p:sp>
        <p:nvSpPr>
          <p:cNvPr id="3" name="Content Placeholder 2"/>
          <p:cNvSpPr>
            <a:spLocks noGrp="1"/>
          </p:cNvSpPr>
          <p:nvPr>
            <p:ph idx="1"/>
          </p:nvPr>
        </p:nvSpPr>
        <p:spPr/>
        <p:txBody>
          <a:bodyPr/>
          <a:lstStyle/>
          <a:p>
            <a:pPr lvl="0" indent="0" marL="0">
              <a:buNone/>
            </a:pPr>
            <a:r>
              <a:rPr/>
              <a:t>Este modelo fue propuesto por George Hadley en el siglo XVIII para explicar la existencia de los vientos alisios. Éstos son vientos muy constantes, de componente de Este, que soplan entre los trópicos y el ecuador, y que fueron muy importantes para la navegación transoceánica a vela.</a:t>
            </a:r>
          </a:p>
          <a:p>
            <a:pPr lvl="0" indent="0" marL="0">
              <a:buNone/>
            </a:pPr>
            <a:r>
              <a:rPr/>
              <a:t>En este modelo cada hemisferio del planeta está cubierto por una gran celda convectiva. En la figura 6.2 se muestran las secciones de las dos celdas. En la zona ecuatorial el aire calentado por la superficie asciende y en este proceso se enfría por expansión adiabática. El ascenso produce en la parte baja una zona de baja presión que genera vientos en superficie. Desde los niveles altos de la atmósfera, empujado por esta corriente ascendente, el aire enfriado se dirige hacia los polos. En su desplazamiento en altitud el aire no sigue un camino directo a lo largo de los meridianos sino que, sometido a la fuerza de Coriolis, se desvía hacia el Este en el hemisferio norte y al Oeste en el hemisferio sur. Por el camino el aire continúa enfriándose hasta que al llegar a los polos está tan frío que desciende para iniciar el retorno hacia el ecuador y cerrar, así, la celda convectiva.</a:t>
            </a:r>
          </a:p>
          <a:p>
            <a:pPr lvl="0" indent="0" marL="0">
              <a:buNone/>
            </a:pPr>
            <a:r>
              <a:rPr/>
              <a:t>La corriente en superficie se dirige desde los polos hacia latitudes menores y es desviada por la fuerza de Coriolis hacia su derecha en el hemisferio norte y hacia su izquierda en el hemisferio sur, es decir, hacia el oeste según se muestra en la figura 6.2. De esta forma, el modelo explica la existencia de vientos constantes a gran escala, a partir de la circulación convectiva originada por el calentamiento diferencial de la Tierra.</a:t>
            </a:r>
          </a:p>
          <a:p>
            <a:pPr lvl="0" indent="0" marL="0">
              <a:buNone/>
            </a:pPr>
            <a:r>
              <a:rPr/>
              <a:t>Este modelo sencillo no tiene en cuenta la conservación del momento angular de la corriente convectiva y resulta ser inestable para la velocidad de rotación de la Tierra. Sin embargo, sí es aplicable a la atmósfera de Venus que tiene una velocidad de rotación mucho menor que la terrestre. El periodo de rotación de Venus es de 243 días (terrestres).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6.2.2. Modelo de tres celdas</a:t>
            </a:r>
          </a:p>
        </p:txBody>
      </p:sp>
      <p:sp>
        <p:nvSpPr>
          <p:cNvPr id="3" name="Content Placeholder 2"/>
          <p:cNvSpPr>
            <a:spLocks noGrp="1"/>
          </p:cNvSpPr>
          <p:nvPr>
            <p:ph idx="1"/>
          </p:nvPr>
        </p:nvSpPr>
        <p:spPr/>
        <p:txBody>
          <a:bodyPr/>
          <a:lstStyle/>
          <a:p>
            <a:pPr lvl="0" indent="0" marL="0">
              <a:buNone/>
            </a:pPr>
            <a:r>
              <a:rPr/>
              <a:t>Fue propuesto por el meteorólogo norteamericano William Ferrel a mediados del siglo XIX. El problema del modelo de Hadley es que en la Tierra la fuerza de Coriolis, que es proporcional a la velocidad de rotación del planeta, ver la ecuación (5.3), es tan intensa que cuando el viento en altura que parte del ecuador alcanza aproximadamente los 30◦ de latitud, se ha desviado tanto que en vez de dirigirse al polo ya sopla de oeste a este. El aire está más frío que el aire tropical situado a baja altitud e inicia el descenso. Al llegar a la superficie la corriente se divide en una parte que se dirige hacia el ecuador cerrando una primera celda, y en otra parte que se dirige hacia el polo. Esta primera celda, también llamada celda de Hadley, sigue explicando los vientos alisios, pero no en todo el hemisferio sino en la zona subtropical, que es donde realmente existen, ver la figura 6.3.</a:t>
            </a:r>
          </a:p>
          <a:p>
            <a:pPr lvl="0" indent="0" marL="0">
              <a:buNone/>
            </a:pPr>
            <a:r>
              <a:rPr/>
              <a:t>En los polos también se mantiene el comportamiento descrito en el modelo unicelular, esto es, el aire frío desciende calentándose por compresión adiabática y al llegar a la superficie terrestre diverge hacia latitudes inferiores. En ambos polos esta corriente de aire en superficie se desvía por la fuerza de Coriolis hacia el oeste dando lugar a los llamados vientos polares del este. Al llegar aproximadamente a los 60◦ de latitud la desviación es tan grande que la corriente termina por ascender cerrando la llamada celda polar. En esta zona de ascendencia, no sólo convergen vientos de origen polar, sino también vientos cálidos procedentes de la zona templada. Así pues, en cada hemisferio tenemos dos celdas de origen convectivo, la polar y la de Hadley, y entre ellas se genera una tercera celda, llamada celda de Ferrel. La celda de Ferrel no es tanto debida al gradiente térmico, sino inducida por arrastre viscoso en la zona de ascendencia de la celda polar y en la zona de descendencia de la celda de Hadley.</a:t>
            </a:r>
          </a:p>
          <a:p>
            <a:pPr lvl="0" indent="0" marL="0">
              <a:buNone/>
            </a:pPr>
            <a:r>
              <a:rPr/>
              <a:t>En la celda de Ferrel los vientos en superficie se dirigen hacia los polos y son desviados por la fuerza de Coriolis hacia el este originando los llamados vientos del oeste o ponientes (westerlies, en inglés). Los vientos en esta celda tienen dirección contraria a la que favorece el gradiente de temperatura a lo largo del meridiano. Hemos visto que la convección induce vientos que van de zonas calientes a zonas frías en altitud y en sentido inverso en superficie, como ocurre en el modelo de una celda y en las celdas de Hadley y polar. La celda de Ferrel es, pues, convectivamente inversa, lo que hace que en superficie los vientos sean bastante variables en intensidad y dirección, y que en altitud la celda no esté siempre bien definida.</a:t>
            </a:r>
          </a:p>
          <a:p>
            <a:pPr lvl="0" indent="0" marL="0">
              <a:buNone/>
            </a:pPr>
            <a:r>
              <a:rPr/>
              <a:t>La zona ecuatorial, en superficie, es una zona de convergencia de los alisios procedentes de ambos hemisferios. Son vientos cálidos y húmedos que al encontrarse se elevan creando una zona de bajas presiones. Esta corriente ascendente se enfría produciendo frecuentes tormentas acompañadas de fuertes precipitaciones que convierten a esta zona en la más lluviosa del planeta. En la figura 6.4 se puede observar el cinturón de tormentas que se encadenan rodeando el ecuador. Esta zona se conoce como zona de convergencia intertropical (ZCIT). En el mar se corresponde con una zona de calmas ecuatoriales porque, en contraste con la intensa corriente ascendente, prácticamente no hay vientos en superficie.</a:t>
            </a:r>
          </a:p>
          <a:p>
            <a:pPr lvl="0" indent="0" marL="0">
              <a:buNone/>
            </a:pPr>
            <a:r>
              <a:rPr/>
              <a:t>Las zonas que delimitan cada una de las dos celdas de Hadley hacia los polos son zonas de descendencia situadas entre los 25 y los 35◦ de latitud Norte y Sur. Están representadas en la figura 6.3 y se corresponden con las bandas oscuras que limitan la zona de convergencia intertropical en la fotografía de la figura 6.4. En estas zonas, el aire frío desciende creando en superficie una zona anticiclónica o de altas presiones que genera vientos generalmente suaves del oeste hacia los polos y del este (alisios) hacia el ecuador. El aire, que en altitud es seco y frío, al descender se calienta y disminuye su humedad relativa, de manera que en estas zonas están situados los grandes desiertos del planeta: el Sahara y el Namib en África, el de la baja California y Atacama en América y el desierto australiano. Sobre el mar, en estas zonas centradas en el paralelo 30◦ se forman calmas o soplan vientos suaves y variables, como en el mar de los Sargazos en Atlántico Norte.</a:t>
            </a:r>
          </a:p>
          <a:p>
            <a:pPr lvl="0" indent="0" marL="0">
              <a:buNone/>
            </a:pPr>
            <a:r>
              <a:rPr/>
              <a:t>Siguiendo el camino hacia los polos, nos encontramos en cada hemisferio con una zona de ascendencia donde convergen los vientos tropicales del oeste y los vientos polares de componente este. Esta zona, llamada frente polar, es una zona donde se forman continuas borrascas y se generan fuertes vientos debido a la gran diferencia de temperaturas entre el aire polar y el tropical.</a:t>
            </a:r>
          </a:p>
          <a:p>
            <a:pPr lvl="0" indent="0" marL="0">
              <a:buNone/>
            </a:pPr>
            <a:r>
              <a:rPr/>
              <a:t>Vemos, pues, que el modelo de Ferrel describe bastante bien muchas de las características de la circulación general, especialmente en la celda de Hadley y en la polar. Peor es la validez del modelo en la celda de Ferrel, concretamente en altitud donde el modelo predice vientos del este y lo que se observa es vientos predominantemente del oeste. Estos fallos del modelo para describir más detalladamente la circulación atmosférica no deberían ser una sorpresa porque en éste se considera el planeta como una esfera homogénea, sin la presencia de continentes y océanos que distorsionan la circulación general.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6.2.3. Corriente en chorro</a:t>
            </a:r>
          </a:p>
        </p:txBody>
      </p:sp>
      <p:sp>
        <p:nvSpPr>
          <p:cNvPr id="3" name="Content Placeholder 2"/>
          <p:cNvSpPr>
            <a:spLocks noGrp="1"/>
          </p:cNvSpPr>
          <p:nvPr>
            <p:ph idx="1"/>
          </p:nvPr>
        </p:nvSpPr>
        <p:spPr/>
        <p:txBody>
          <a:bodyPr/>
          <a:lstStyle/>
          <a:p>
            <a:pPr lvl="0" indent="0" marL="0">
              <a:buNone/>
            </a:pPr>
            <a:r>
              <a:rPr/>
              <a:t>En cada hemisferio la tropopausa está dividida en tres tramos que se corresponden al techo de las tres celdas convectivas. El nivel medio de la tropopausa sobre el polo se encuentra a unos 7000 m, en las latitudes medias la tropopausa se eleva hasta los 12,000 m y en el tercer tramo, situado sobre la zona de intertropical, alcanza los 18,000 m.</a:t>
            </a:r>
          </a:p>
          <a:p>
            <a:pPr lvl="0" indent="0" marL="0">
              <a:buNone/>
            </a:pPr>
            <a:r>
              <a:rPr/>
              <a:t>Esta distribución es básicamente debida a que la densidad del aire disminuye con la temperatura y la humedad. Como consecuencia de este gradiente horizontal (meridional) de temperatura se origina un gradiente horizontal de presión. A una determinada altitud la presión es menor en el polo que en el ecuador, ver figura 6.5. Cuando se alcanza el equilibrio entre la fuerza del gradiente de presión y la fuerza de Coriolis, el viento es geostrófico y del Oeste. Dentro de este esquema global de circulación en altitud se encuadran las llamadas corrientes en chorro.</a:t>
            </a:r>
          </a:p>
          <a:p>
            <a:pPr lvl="0" indent="0" marL="0">
              <a:buNone/>
            </a:pPr>
            <a:r>
              <a:rPr/>
              <a:t>El paso de un tramo a otro en el techo de la tropopausa se hace de forma abrupta, en escalones con elevados gradientes de presión y temperatura que originan vientos muy fuertes en forma de chorros. Tienen forma de tubo que rodea la tierra de Oeste a Este. Hay dos chorros en cada hemisferio, como se muestran en la figura 6.3.</a:t>
            </a:r>
          </a:p>
          <a:p>
            <a:pPr lvl="0" indent="0" marL="0">
              <a:buNone/>
            </a:pPr>
            <a:r>
              <a:rPr/>
              <a:t>El llamado chorro polar, está situado a una altitud media de 10,000 m, coronando el frente polar a la altura de la tropopausa. Tiene un espesor vertical del orden de 1000 m y una anchura variable del orden de pocos cientos de kilómetros. La velocidad del viento en el centro alcanza los 200 km/h y disminuye rápidamente hacia la periferia del chorro. Como se muestra en la figura 6.6, el chorro forma ondulaciones, llamadas ondas de Rossby, de forma parecida a los meandros que forman los ríos. A veces se producen ramificaciones que pueden dar lugar a la formación de grandes bolsas de aire frío que se desprenden de la celda polar y quedan aisladas en la zona caliente y, viceversa, bolsas de aire caliente que quedan atrapadas al norte del chorro. Este proceso constituye un mecanismo de transporte de calor en altitud, a través de la barrera que suponen los vientos predominantemente del oeste. Estos embolsamientos aislados terminan adquiriendo la temperatura de su entorno, pero mientras persisten pueden dar lugar a fenómenos como la llamada gota fría.</a:t>
            </a:r>
          </a:p>
          <a:p>
            <a:pPr lvl="0" indent="0" marL="0">
              <a:buNone/>
            </a:pPr>
            <a:r>
              <a:rPr/>
              <a:t>La corriente del chorro polar sufre variaciones estacionales, siendo más intensa en invierno cuando el gradiente de temperatura es más elevado.</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6.2.4.Sistemas de presión semipermanentes</a:t>
            </a:r>
          </a:p>
        </p:txBody>
      </p:sp>
      <p:sp>
        <p:nvSpPr>
          <p:cNvPr id="3" name="Content Placeholder 2"/>
          <p:cNvSpPr>
            <a:spLocks noGrp="1"/>
          </p:cNvSpPr>
          <p:nvPr>
            <p:ph idx="1"/>
          </p:nvPr>
        </p:nvSpPr>
        <p:spPr/>
        <p:txBody>
          <a:bodyPr/>
          <a:lstStyle/>
          <a:p>
            <a:pPr lvl="0" indent="0" marL="0">
              <a:buNone/>
            </a:pPr>
            <a:r>
              <a:rPr/>
              <a:t>La variación de la presión atmosférica en superficie con la latitud se muestra en la figura 6.7. La distribución de presión refleja las zonas de ascendencia y descendencia que limitan las celdas de Hadley, Ferrel y la polar.</a:t>
            </a:r>
          </a:p>
          <a:p>
            <a:pPr lvl="0" indent="0" marL="0">
              <a:buNone/>
            </a:pPr>
            <a:r>
              <a:rPr/>
              <a:t>Esta variación de la presión se pueden esquematizar como se muestra en la figura 6.8, en franjas que se extienden a lo largo de los paralelos. Están dispuestas alternando zonas de bajas y altas presiones: la zona de bajas presiones ecuatoriales, la de altas subtropicales, la de bajas de las latitudes medias o subpolares y las altas polares.</a:t>
            </a:r>
          </a:p>
          <a:p>
            <a:pPr lvl="0" indent="0" marL="0">
              <a:buNone/>
            </a:pPr>
            <a:r>
              <a:rPr/>
              <a:t>Sin embargo, esta estructura ideal en bandas queda alterada por las discontinuidades que presentan los continentes y los océanos. Los continentes tienen una menor capacidad calorífica que los océanos y, consecuentemente, los continentes presentan variaciones estacionales de temperatura mayores. Durante la primavera y el verano el continente se calienta más que el océano, y se generan bajas presiones térmicas que llegan a interrumpir la banda de altas presiones.</a:t>
            </a:r>
          </a:p>
          <a:p>
            <a:pPr lvl="0" indent="0" marL="0">
              <a:buNone/>
            </a:pPr>
            <a:r>
              <a:rPr/>
              <a:t>En invierno el proceso es inverso y al enfriarse el suelo más que el océano se desarrollan altas presiones en el interior del continente. En general, la diferencia de temperaturas entre la tierra y el mar es mayor en invierno que en verano y, por lo tanto, también lo es la diferencia de presión.</a:t>
            </a:r>
          </a:p>
          <a:p>
            <a:pPr lvl="0" indent="0" marL="0">
              <a:buNone/>
            </a:pPr>
            <a:r>
              <a:rPr/>
              <a:t>En la figura 6.9 se muestra un esquema simplificado de las principales zonas anticiclónicas y ciclónicas del planeta en invierno y verano. Además del efecto de continentalidad mencionado, es también importante el desplazamiento, hacia el norte en verano y hacia el sur en invierno, de la zona de convergencia intertropical. Debido a la inclinación del eje de rotación de la Tierra, la zona de convergencia intertropical sigue la posición aparente del Sol.</a:t>
            </a:r>
          </a:p>
          <a:p>
            <a:pPr lvl="0" indent="0" marL="0">
              <a:buNone/>
            </a:pPr>
            <a:r>
              <a:rPr/>
              <a:t>Estas variaciones estacionales rompen los cinturones de presión y delimitan los sistemas de presión semipermanentes. Éstos están formados por grandes estructuras ciclónicas y anticiclónicas que cambian de posición e intensidad a lo largo del año, pero no desaparecen. Entre ellos mencionaremos los anticiclones de las Azores y los del Pacífico Norte y Sur, y las bajas ciclónicas de las Aleutianas y de Islandia, ver figura 6.9.</a:t>
            </a:r>
          </a:p>
          <a:p>
            <a:pPr lvl="0" indent="0" marL="0">
              <a:buNone/>
            </a:pPr>
            <a:r>
              <a:rPr/>
              <a:t>En verano, por efecto de la continentalidad ya mencionada, aparecen bajas térmicas sobre el norte de México, Suramérica y sobre todo en el continente asiático. Esta última variación estacional es el origen de los monzones que veremos más adelante.</a:t>
            </a:r>
          </a:p>
          <a:p>
            <a:pPr lvl="0" indent="0" marL="0">
              <a:buNone/>
            </a:pPr>
            <a:r>
              <a:rPr/>
              <a:t>En el hemisferio sur las bajas subpolares sí forman una franja casi continua por la práctica ausencia de suelo continental.</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6.3. Circulación mesoescalar</a:t>
            </a:r>
          </a:p>
        </p:txBody>
      </p:sp>
      <p:sp>
        <p:nvSpPr>
          <p:cNvPr id="3" name="Content Placeholder 2"/>
          <p:cNvSpPr>
            <a:spLocks noGrp="1"/>
          </p:cNvSpPr>
          <p:nvPr>
            <p:ph idx="1"/>
          </p:nvPr>
        </p:nvSpPr>
        <p:spPr/>
        <p:txBody>
          <a:bodyPr/>
          <a:lstStyle/>
          <a:p>
            <a:pPr lvl="0" indent="0" marL="0">
              <a:buNone/>
            </a:pPr>
            <a:r>
              <a:rPr/>
              <a:t>Como ejemplos de circulación mesoescalar vamos a revisar dos tipos de vientos: los debidos a la orografía y los de origen térmico. En el primer caso, se distingue entre las estructuras que se forman cuando el viento incide perpendicularmente a un obstáculo, una cadena montañosa, por ejemplo, que da lugar a las llamadas ondas de montaña, y el efecto que se produce cuando el viento incide paralelamente al obstáculo, como por ejemplo, cuando se encajona al pasar entre dos montañas. Los vientos térmicos se originan por diferencias horizontales de temperatura y pueden ser vientos diarios como las brisas o vientos estacionales como los monzones.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6.3.1. Monzones</a:t>
            </a:r>
          </a:p>
        </p:txBody>
      </p:sp>
      <p:sp>
        <p:nvSpPr>
          <p:cNvPr id="3" name="Content Placeholder 2"/>
          <p:cNvSpPr>
            <a:spLocks noGrp="1"/>
          </p:cNvSpPr>
          <p:nvPr>
            <p:ph idx="1"/>
          </p:nvPr>
        </p:nvSpPr>
        <p:spPr/>
        <p:txBody>
          <a:bodyPr/>
          <a:lstStyle/>
          <a:p>
            <a:pPr lvl="0" indent="0" marL="0">
              <a:buNone/>
            </a:pPr>
            <a:r>
              <a:rPr/>
              <a:t>Son vientos estacionales, en parte de origen térmico y en parte debidos al desplazamiento estacional de la posición de la zona de convergencia intertropical. Aunque también se dan en otros continentes, los más importantes son los que se presentan en la Península Indostánica, donde además son amplificados por la presencia del Himalaya.</a:t>
            </a:r>
          </a:p>
          <a:p>
            <a:pPr lvl="0" indent="0" marL="0">
              <a:buNone/>
            </a:pPr>
            <a:r>
              <a:rPr/>
              <a:t>Durante el invierno, el continente se enfría más que las aguas oceánicas, formándose una zona de altas presiones centrada sobre el continente asiático. Este anticiclón genera vientos que soplan desde el interior del continente hacia el mar. En la figura 6.10 se representan con flechas azules. Estos vientos son frescos, con poca humedad y dan lugar a tiempo soleado y seco.</a:t>
            </a:r>
          </a:p>
          <a:p>
            <a:pPr lvl="0" indent="0" marL="0">
              <a:buNone/>
            </a:pPr>
            <a:r>
              <a:rPr/>
              <a:t>En verano la situación térmica se invierte, el continente se calienta más que el océano y se forma una baja en el centro de continente. En esta zona de bajas presiones el aire asciende y al hacerlo arrastra aire superficial desde el océano hacia el interior. Este aire es cálido y húmedo y origina lluvias intensas.</a:t>
            </a:r>
          </a:p>
          <a:p>
            <a:pPr lvl="0" indent="0" marL="0">
              <a:buNone/>
            </a:pPr>
            <a:r>
              <a:rPr/>
              <a:t>Acoplado con este calentamiento desigual está el desplazamiento de la zona de convergencia intertropical, que siguiendo la posición aparente del Sol se desplaza en verano hasta situarse al norte de la Península Indostánica.</a:t>
            </a:r>
          </a:p>
          <a:p>
            <a:pPr lvl="0" indent="0" marL="0">
              <a:buNone/>
            </a:pPr>
            <a:r>
              <a:rPr/>
              <a:t>Las precipitaciones que se producen durante el monzón de verano se amplifican por la elevación del aire al incidir sobre la cordillera del Himalaya.</a:t>
            </a:r>
          </a:p>
          <a:p>
            <a:pPr lvl="0" indent="0" marL="0">
              <a:buNone/>
            </a:pPr>
            <a:r>
              <a:rPr/>
              <a:t>La intensidad y la duración de los monzones sufre oscilaciones irregulares que parecen estar relacionadas con las que originan el fenómeno del Niño.</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6.3.2. Vientos orográficos</a:t>
            </a:r>
          </a:p>
        </p:txBody>
      </p:sp>
      <p:sp>
        <p:nvSpPr>
          <p:cNvPr id="3" name="Content Placeholder 2"/>
          <p:cNvSpPr>
            <a:spLocks noGrp="1"/>
          </p:cNvSpPr>
          <p:nvPr>
            <p:ph idx="1"/>
          </p:nvPr>
        </p:nvSpPr>
        <p:spPr/>
        <p:txBody>
          <a:bodyPr/>
          <a:lstStyle/>
          <a:p>
            <a:pPr lvl="0" indent="0" marL="0">
              <a:buNone/>
            </a:pPr>
            <a:r>
              <a:rPr/>
              <a:t>Así se conocen los vientos que son modificados por la orografía del terreno. Pertenecen, pues, a la microescala. Entre ellos vamos a distinguir los que se producen por canalización y los de origen térmico.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6.3.2.1. Ondas de montaña</a:t>
            </a:r>
          </a:p>
        </p:txBody>
      </p:sp>
      <p:sp>
        <p:nvSpPr>
          <p:cNvPr id="3" name="Content Placeholder 2"/>
          <p:cNvSpPr>
            <a:spLocks noGrp="1"/>
          </p:cNvSpPr>
          <p:nvPr>
            <p:ph idx="1"/>
          </p:nvPr>
        </p:nvSpPr>
        <p:spPr/>
        <p:txBody>
          <a:bodyPr/>
          <a:lstStyle/>
          <a:p>
            <a:pPr lvl="0" indent="0" marL="0">
              <a:buNone/>
            </a:pPr>
            <a:r>
              <a:rPr/>
              <a:t>Cuando hay grandes gradientes de velocidad se forman vórtices turbulentos como ocurre, por ejemplo, cuando el viento pasa por encima de un obstáculo. La dimensión de los vórtices depende de la velocidad del viento y del tamaño del obstáculo. En la figura 6.11 se muestran líneas de corriente que se forman cuando vientos de más de 50 km/h sobrepasan una montaña. En las crestas de las ondas de montaña se pueden formar nubes de forma lenticular. Los rotores son vórtices formados a sotavento que pueden ser peligrosos para la navegación aérea.</a:t>
            </a:r>
          </a:p>
          <a:p>
            <a:pPr lvl="0" indent="0" marL="0">
              <a:buNone/>
            </a:pPr>
            <a:r>
              <a:rPr/>
              <a:t>Cuando el viento sopla entre dos obstáculos cuya separación se va estrechando se produce un incremento de la velocidad acompañada con una disminución de la presión por efecto Venturi. Estos vientos encajonados pueden alcanzar intensidades importantes, de más de 150 km/h. Ejemplos de este tipo de vientos son los que se dan en el estrecho de Gibraltar con los vientos de levante y de poniente, entre las islas de Mallorca y Menorca con viento del norte o del sur, y los vientos del noroeste que encajonados por el valle del Ródano desembocan en el golfo de León.</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6.3.2.2. Efecto Foehn</a:t>
            </a:r>
          </a:p>
        </p:txBody>
      </p:sp>
      <p:sp>
        <p:nvSpPr>
          <p:cNvPr id="3" name="Content Placeholder 2"/>
          <p:cNvSpPr>
            <a:spLocks noGrp="1"/>
          </p:cNvSpPr>
          <p:nvPr>
            <p:ph idx="1"/>
          </p:nvPr>
        </p:nvSpPr>
        <p:spPr/>
        <p:txBody>
          <a:bodyPr/>
          <a:lstStyle/>
          <a:p>
            <a:pPr lvl="0" indent="0" marL="0">
              <a:buNone/>
            </a:pPr>
            <a:r>
              <a:rPr/>
              <a:t>El Foehn (Föhn), también conocido como viento de los Alpes, es un viento cálido y seco que baja de la montaña. Este fenómeno no es exclusivo de los Alpes, sino que se puede dar en todas las cadenas montañosas y según el lugar recibe nombres diferentes como, por ejemplo, el viento Chinook en las Montañas Rocosas, Fogony en el Pirineo catalán o el ponent levantino.</a:t>
            </a:r>
          </a:p>
          <a:p>
            <a:pPr lvl="0" indent="0" marL="0">
              <a:buNone/>
            </a:pPr>
            <a:r>
              <a:rPr/>
              <a:t>El sistema está esquematizado en la figura 6.12. Supongamos que el viento con una cierta temperatura, T1, y humedad relativa, h1, se encuentra una cordillera y que para sobrepasarla se ve forzado a elevarse. Durante la ascensión se enfría adiabáticamente a un ritmo de aproximadamente un 1°C/100 m que corresponde al gradiente adiabático seco. Si la humedad del aire es tal que se satura antes de llegar a la cima, el vapor de agua empieza a condensarse formándose nubes estratificadas que originan precipitaciones. Desde que el aire se satura el enfriamiento por ascenso disminuye aproximadamente a 0,5°C/100 m, que es el gradiente pseudoadiabático húmedo. Una vez sobrepasada la cima, el aire empieza a descender por la ladera de sotavento y a calentarse por compresión según el gradiente adiabático seco. De esta manera, cuando llega al fondo del valle de sotavento, a la misma altitud inicial, el aire está a una temperatura T2 que es mayor que la inicial T1 y además con humedad relativa menor. En los problemas al final del capítulo proponemos un ejemplo práctico de esta situación.</a:t>
            </a:r>
          </a:p>
          <a:p>
            <a:pPr lvl="0" indent="0" marL="0">
              <a:buNone/>
            </a:pPr>
            <a:r>
              <a:rPr/>
              <a:t>En la ladera de barlovento las nubes se estratifican persistiendo mientras dura el viento. Por la parte de sotavento se pueden formar cirros a cierta altitud y ocasionales nubes de tipo lenticular. La llegada de este viento caliente a la parte baja de la montaña puede producir elevaciones bruscas de temperatura y secar la tierra y la vegetación propiciando la aparición de incendios. Es frecuente, pues, que la vertiente a sotavento tenga menos precipitaciones que otras regiones de su alrededor, por lo que esta región se conoce como sombra pluviométrica o desierto orográfico.</a:t>
            </a:r>
          </a:p>
          <a:p>
            <a:pPr lvl="0" indent="0" marL="0">
              <a:buNone/>
            </a:pPr>
            <a:r>
              <a:rPr/>
              <a:t>En España, vientos tipo Foehn se dan en la cordillera Cantábrica, en Sierra Nevada y en algunas islas Canarias, donde el cambio de vegetación entre la cara norte expuesta a los alisios y la cara sur es espectacular.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6.3.3. Circulación térmica</a:t>
            </a:r>
          </a:p>
        </p:txBody>
      </p:sp>
      <p:sp>
        <p:nvSpPr>
          <p:cNvPr id="3" name="Content Placeholder 2"/>
          <p:cNvSpPr>
            <a:spLocks noGrp="1"/>
          </p:cNvSpPr>
          <p:nvPr>
            <p:ph idx="1"/>
          </p:nvPr>
        </p:nvSpPr>
        <p:spPr/>
        <p:txBody>
          <a:bodyPr/>
          <a:lstStyle/>
          <a:p>
            <a:pPr lvl="0" indent="0" marL="0">
              <a:buNone/>
            </a:pPr>
            <a:r>
              <a:rPr/>
              <a:t>Se llama circulación térmica a la que se genera por gradientes horizontales de temperatura. En general, el aire caliente tiende a elevarse y el aire frío a descender, generando así una circulación térmica. Una explicación sencilla del mecanismo se muestra en la figura 6.13. En la figura 6.13(a) se muestra la atmósfera en equilibrio: no hay gradiente de temperatura, ni gradiente horizontal de presión y, por tanto, no hay viento. Supongamos que por alguna razón el suelo en una zona se calienta más que otra y, en consecuencia, también se calentará el aire situado sobre la zona caliente. Como el aire caliente tiene menor densidad que el aire frío las isobaras se deforman según se muestra en la figura 6.13(b). Como consecuencia, se ha formado una zona de alta presión sobre la parte caliente y una baja presión sobre la fría. Estableciéndose un gradiente horizontal de presión que genera una corriente que lleva aire de la zona de alta a la de baja presión. Este viento acumula aire sobre la zona de baja presión que origina un viento vertical hacia abajo. En el lado caliente ocurre lo contrario, al iniciarse el viento horizontal se produce una disminución de la presión, y el aire de abajo tiende a elevarse, de manera que se genera una circulación cerrada, como se muestra en la figura 6.13(c), en la que en la zona caliente el aire asciende y en la fría desciende.</a:t>
            </a:r>
          </a:p>
          <a:p>
            <a:pPr lvl="0" indent="0" marL="0">
              <a:buNone/>
            </a:pPr>
            <a:r>
              <a:rPr/>
              <a:t>Un ejemplo de este tipo de circulación térmica es la brisa de costa, que se genera en el mar y en lagos de cierta extensión. En este caso, el calentamiento desigual de la superficie se produce por la diferencia de capacidad calorífica del agua y el suelo.</a:t>
            </a:r>
          </a:p>
          <a:p>
            <a:pPr lvl="0" indent="0" marL="0">
              <a:buNone/>
            </a:pPr>
            <a:r>
              <a:rPr/>
              <a:t>Durante el día, por efecto de la radiación solar, la tierra se calienta más rápidamente que el agua, de manera que se establece una diferencia de temperatura entre la superficie del mar y la terrestre. El aire próximo al suelo se calienta por contacto y se genera un viento llamado brisa marina o virazón que sopla desde el mar hacia la costa, ver figura 6.14. Como este efecto depende de la diferencia de temperatura generada por la radiación solar, las brisas serán más importantes con cielos despejados que nubosos y en verano que en invierno.</a:t>
            </a:r>
          </a:p>
          <a:p>
            <a:pPr lvl="0" indent="0" marL="0">
              <a:buNone/>
            </a:pPr>
            <a:r>
              <a:rPr/>
              <a:t>Como se muestra en la figura 6.14 esta situación se invierte durante la noche. Cuando se pone el Sol, tanto el agua como la tierra se enfrían, pero la tierra lo hace más rápidamente que el agua y se forma una baja relativa sobre el mar. El gradiente horizontal de presión origina una brisa que sopla de tierra hacia el mar, llamada brisa de tierra o terral. Las brisas no son muy intensas y, por tanto, se modifican fácilmente por accidentes geográficos u otros vientos dominantes.</a:t>
            </a:r>
          </a:p>
          <a:p>
            <a:pPr lvl="0" indent="0" marL="0">
              <a:buNone/>
            </a:pPr>
            <a:r>
              <a:rPr/>
              <a:t>Las brisas de montaña se forman especialmente en las laderas de solana, donde la diferencia de temperatura de la superficie entre el día y la noche es más elevada. Durante el día la temperatura del suelo aumenta rápidamente por calentamiento solar, que a su vez calienta por contacto la capa de aire más cercana. Así se forma un gradiente horizontal de temperatura entre el aire caliente próximo a la superficie y el aire más frío, que estando a la misma altura se encuentra situado hacia el exterior de la ladera. Este gradiente horizontal de temperatura origina una circulación convectiva que se manifiesta con brisas que suben por la ladera desde el valle, ver figura 6.15(a).</a:t>
            </a:r>
          </a:p>
          <a:p>
            <a:pPr lvl="0" indent="0" marL="0">
              <a:buNone/>
            </a:pPr>
            <a:r>
              <a:rPr/>
              <a:t>Durante la noche se produce el efecto contrario, el suelo se enfría más rápidamente que el aire y al invertirse el gradiente de temperatura la brisa sopla desde la cumbre hacia el valle, como se muestra en la figura 6.15(b). Las brisas de montaña son vientos suaves, de unos pocos kilómetros por hora que alcanzan su máxima intensidad a mediodía y al amanecer.</a:t>
            </a:r>
          </a:p>
          <a:p>
            <a:pPr lvl="0" indent="0" marL="0">
              <a:buNone/>
            </a:pPr>
            <a:r>
              <a:rPr/>
              <a:t>Hay otro tipo de vientos, llamados catábicos, cuyo origen es una masa de aire frío situada sobre una llanura o meseta cubierta de nieve. El viento se desliza sobre una pendiente como si rebosara y aunque en su descenso el aire se calienta por compresión adiabática, lo que caracteriza a este tipo de viento es que su temperatura sigue siendo inferior a la del ambiente. Los vientos catábicos más importantes se dan en Groenlandia y la Antártida, pero un ejemplo más cercano es el mistral o cierzo, viento del norte a noroeste, que proviene del Macizo Central francés y de los Pirineos hacia el Mediterráneo.</a:t>
            </a:r>
          </a:p>
          <a:p>
            <a:pPr lvl="0" indent="0" marL="0">
              <a:buNone/>
            </a:pPr>
            <a:r>
              <a:rPr/>
              <a:t>En las grandes ciudades se forman las llamadas islas de calor urbanas. Este fenómeno es debido a que la temperatura de las ciudades es mayor que la de su entorno. Los edificios presentan una gran superficie que absorbe durante el día la radiación solar, que junto con la actividad industrial y doméstica contribuyen a que se eleve la temperatura local. Así se forma una corriente ascendente que viene a rellenarse con vientos de los alrededores hacia el centro de la ciudad. Este efecto es más importante durante la noche cuando da lugar a la formación de brisas que muchas veces arrastran hacia el centro de las ciudades los contaminantes de las industrias concentradas en los alrededores de las mismas.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La Radiación Solar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2.1. El espectro electromagnético</a:t>
            </a:r>
          </a:p>
        </p:txBody>
      </p:sp>
      <p:sp>
        <p:nvSpPr>
          <p:cNvPr id="3" name="Content Placeholder 2"/>
          <p:cNvSpPr>
            <a:spLocks noGrp="1"/>
          </p:cNvSpPr>
          <p:nvPr>
            <p:ph idx="1"/>
          </p:nvPr>
        </p:nvSpPr>
        <p:spPr/>
        <p:txBody>
          <a:bodyPr/>
          <a:lstStyle/>
          <a:p>
            <a:pPr lvl="0" indent="0" marL="0">
              <a:buNone/>
            </a:pPr>
            <a:r>
              <a:rPr/>
              <a:t>Aunque por su origen, efectos y aplicaciones puedan parecer muy diferentes, todas las ondas electromagnéticas están formadas por un campo eléctrico y un campo magnético perpendiculares entre sí, que oscilan con la misma frecuencia ν. Se propagan en el vacío con la velocidad de la luz, c = 3 × 10^8 m/s, de manera que las ondas electromagnéticas se pueden caracterizar también por su longitud de onda λ ya que c = λν. Desde un punto de vista cuántico la onda electromagnética está formada por fotones o cuantos de energía E = hν, donde h = 6,6262 × 10^-34 Js es la llamada constante de Planck. Así pues, lo único que distingue a las distintas ondas electromagnéticas es su energía o, de forma equivalente, su frecuencia o su longitud de onda.</a:t>
            </a:r>
          </a:p>
          <a:p>
            <a:pPr lvl="0" indent="0" marL="0">
              <a:buNone/>
            </a:pPr>
            <a:r>
              <a:rPr/>
              <a:t>Se llama radiación al transporte de energía por ondas electromagnéticas. Naturalmente los efectos que produce la radiación dependen de la energía de la misma.</a:t>
            </a:r>
          </a:p>
          <a:p>
            <a:pPr lvl="0" indent="0" marL="0">
              <a:buNone/>
            </a:pPr>
            <a:r>
              <a:rPr/>
              <a:t>La clasificación de las ondas electromagnéticas según su frecuencia, energía o longitud de onda se conoce como espectro electromagnético. La frecuencia se mide en ciclos por segundo o herzios (Hz), la longitud de onda en metros (m) y la energía en electrón voltios (eV). Se mantienen esta triple descripción tanto por razones históricas como de uso en los distintos campos de la ciencia. Se usan generalmente las unidades y sus correspondientes múltiplos que dan lugar a números sencillos. Así, para medir la longitud de onda se utiliza, entre otros, la micra μm = 10^-6 m y el nanómetro nm = 10^-9 m.</a:t>
            </a:r>
          </a:p>
          <a:p>
            <a:pPr lvl="0" indent="0" marL="0">
              <a:buNone/>
            </a:pPr>
            <a:r>
              <a:rPr/>
              <a:t>p18/31</a:t>
            </a:r>
          </a:p>
          <a:p>
            <a:pPr lvl="0" indent="0" marL="0">
              <a:buNone/>
            </a:pPr>
            <a:r>
              <a:rPr/>
              <a:t>Figura 2.1: Esquema de una onda electromagnética mostrando los campos eléctrico, E, y magnético, B , oscilando en planos perpendiculares entre sí y a la dirección de propagación.</a:t>
            </a:r>
          </a:p>
          <a:p>
            <a:pPr lvl="0" indent="0" marL="0">
              <a:buNone/>
            </a:pPr>
            <a:r>
              <a:rPr/>
              <a:t>De menor a mayor frecuencia (todas las unidades se dan en Hz) se pueden distinguir los siguientes rangos:</a:t>
            </a:r>
          </a:p>
          <a:p>
            <a:pPr lvl="0"/>
            <a:r>
              <a:rPr b="1"/>
              <a:t>Radioondas</a:t>
            </a:r>
            <a:r>
              <a:rPr/>
              <a:t> (10^3 &lt; ν &lt; 10^9): Se utilizan en comunicaciones especialmente en radio y televisión. En el universo se producen por turbulencia de gases ionizados en las estrellas. En una antena se generan con corrientes alternas.</a:t>
            </a:r>
          </a:p>
          <a:p>
            <a:pPr lvl="0"/>
            <a:r>
              <a:rPr b="1"/>
              <a:t>Microondas</a:t>
            </a:r>
            <a:r>
              <a:rPr/>
              <a:t> (10^9 &lt; ν &lt; 3 × 10^11): En este rango se encuentran las ondas de radar y las utilizadas en hornos y en comunicaciones telefónicas. En astronomía, la radiación de fondo que contiene información del origen del universo está comprendida en este rango del espectro.</a:t>
            </a:r>
          </a:p>
          <a:p>
            <a:pPr lvl="0"/>
            <a:r>
              <a:rPr b="1"/>
              <a:t>Infrarrojo</a:t>
            </a:r>
            <a:r>
              <a:rPr/>
              <a:t> (3 × 10^11 &lt; ν &lt; 4 × 10^14): Se suele dividir en infrarrojo lejano, medio y cercano, haciendo referencia a la proximidad al visible. Al incidir la radiación infrarroja sobre un cuerpo induce movimientos de vibración y rotación en las moléculas produciendo calentamiento. La radiación en el infrarrojo cercano tiene energía suficiente para causar transiciones electrónicas en los átomos. El cuerpo humano emite en este rango por lo que puede ser detectada su presencia en la oscuridad mediante sensores de infrarrojos.</a:t>
            </a:r>
          </a:p>
          <a:p>
            <a:pPr lvl="0"/>
            <a:r>
              <a:rPr b="1"/>
              <a:t>Visible</a:t>
            </a:r>
            <a:r>
              <a:rPr/>
              <a:t> (4 × 10^14, rojo, &lt; ν &lt; 8 × 10^14, violeta): A este rango del espectro corresponde lo que llamamos luz. Esta radiación tiene energía suficiente para producir transiciones electrónicas en átomos y moléculas y produce importantes efectos en los seres vivos, tales como la fotosíntesis y la visión humana. La mayor parte de la radiación solar se produce en este rango y es también el tipo de radiación que se observa con los telescopios tradicionales cuando se explora el universo.</a:t>
            </a:r>
          </a:p>
          <a:p>
            <a:pPr lvl="0"/>
            <a:r>
              <a:rPr b="1"/>
              <a:t>Ultravioleta</a:t>
            </a:r>
            <a:r>
              <a:rPr/>
              <a:t> (8 × 10^14 &lt; ν &lt; 10^16): También se suele dividir en cercano, medio y lejano. El Sol, las estrellas y otros objetos calientes emiten rayos UV. A otra escala, un gas en el que se produce una descarga eléctrica emite radiación UV y visible, como ocurre en un tubo fluorescente. Este rango del espectro se suele medir por su energía en unidades de electrón-voltio, porque están comprendidas entre 1 y 100 eV. Una exposición prolongada a rayos UV produce quemaduras en la piel y puede dar lugar a cáncer. Son absorbidos en la atmósfera, especialmente en la capa de ozono.</a:t>
            </a:r>
          </a:p>
          <a:p>
            <a:pPr lvl="0"/>
            <a:r>
              <a:rPr b="1"/>
              <a:t>Rayos X</a:t>
            </a:r>
            <a:r>
              <a:rPr/>
              <a:t> (3 × 10^16 &lt; ν &lt; 3 × 10^19): Se dividen en blandos, hasta 10^18, y duros a partir de esa frecuencia. En energía, el rango está comprendido entre 100 eV y 100 keV. La longitud de onda varía entre los 10^-11 m y 10^-9 m, que es la distancia típica entre los átomos en los tejidos animales blandos, por lo que se utilizan para identificar cuerpos más densos como huesos y dientes. En astronomía, el análisis de la radiación X proporciona información de procesos de elevada energía como formación de supernovas o explosiones estelares. En el laboratorio se generan por bombardeo con electrones de una lámina metálica.</a:t>
            </a:r>
          </a:p>
          <a:p>
            <a:pPr lvl="0"/>
            <a:r>
              <a:rPr b="1"/>
              <a:t>Rayos γ</a:t>
            </a:r>
            <a:r>
              <a:rPr/>
              <a:t> (ν &gt; 10^19): Se producen por transiciones nucleares en reactores nucleares y explosiones atómicas. De forma natural los materiales radiactivos emiten este tipo de radiación, que también se encuentra en el universo. Tienen energías superiores a los 100 keV y son letales para los tejidos vivos.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2024-02-22T02:52:41Z</dcterms:created>
  <dcterms:modified xsi:type="dcterms:W3CDTF">2024-02-22T02:52:41Z</dcterms:modified>
</cp:coreProperties>
</file>

<file path=docProps/custom.xml><?xml version="1.0" encoding="utf-8"?>
<Properties xmlns="http://schemas.openxmlformats.org/officeDocument/2006/custom-properties" xmlns:vt="http://schemas.openxmlformats.org/officeDocument/2006/docPropsVTypes"/>
</file>