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5930B-1706-466D-83AE-93ED6A51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75346D-0D2F-4E84-8616-A109BDC58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DEB38-7226-41A3-B79F-BF4769AA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10E0B-CECC-4AAE-8C8C-1EF9FED5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05993-256B-4080-960D-66E46F28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1EB17-1DDE-4C22-BF1F-BE6C904A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F5321-4891-4001-AF4C-5A1C94AE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969F1-775D-44C7-A72B-BA0A9D60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CD7D0-C26B-4ED3-8851-5F3D2B77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11E2B-59CF-4C27-B6A0-995B948A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4D109-A7B6-4A84-ACBC-A49305DA0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257C9-944F-45A0-817A-C7BC8445B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97719-F51D-4862-9D04-AEFABEB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2764D-83C0-4971-9FB6-D091A2F9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319D8-BB28-45C4-8ACC-21C67AF3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008E3-7ECD-4F9A-823D-F6910CDA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5D766-9464-47B0-9AC7-08353CD3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B3C9D-2053-4B0B-8B03-61B5FA62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51128-57F0-43D0-82E2-3CE6D4F9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B949D-B902-4C8D-A1E7-34F3C9CB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3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899D9-B3B3-4E2E-AE5D-025C9333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E936D-88D1-4D3B-B32D-86B5C48E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0F381-2BF9-4E78-8E22-77743DF1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46270-153B-4DF9-B892-1F25187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9911A-5334-4780-AF3F-3C8545FF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19797-1F1E-4F19-9A03-74E824C9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90FB5-9453-4E26-9886-1688573C6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58B4E-D33F-4808-A4A9-18EB39EF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E4614-2B52-4AC8-80E7-46BCB0EC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099B3-1B1B-4AF6-965C-8F15BAC7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21501-55B4-4D4D-B6EE-80CBEBAB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2CB8E-B74B-4971-B79B-5AA10E86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060D49-7191-4C40-B095-89988B5E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053CB-1A26-4882-A67E-57E949C3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A2846-5EBF-4B15-B940-616AD83E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BCE3FA-F138-42FF-8A96-D7D4B40C0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E5A46-F3DE-4D1D-B8AE-3C23178C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51E619-5509-4EA2-AD33-744330FB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6ECA8F-E4C0-45F9-9E16-E1015A4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0355B-AE12-445A-B54A-C6C0BB9A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D94EA1-00CF-4085-BD8D-F40171A0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1E2F2-4686-4187-8EFC-88534B3D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7B1F1-2A64-49C7-A243-F7247E2F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2B36B1-247E-4804-93F5-7DC77A30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320237-EDBD-4841-B5D3-B661511C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2D048-DB16-417D-8ACB-E667D58A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1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C6DCE-23FD-4058-B880-9E44108D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70D99-D561-4D74-BAAB-3AAE48A3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AD805-D526-4694-8FB4-D5568438A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86B4B-8864-4BA1-8652-A31EEE5B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F8ED7-8589-4052-9D75-5548B7BA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21B8D-3EC9-43A5-A1B2-4D59BD46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9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DC400-A2B7-439B-BF87-9159A3A6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49AC0C-82FF-44B2-B74A-6620B5997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8CC0E-CAF6-4125-9FE6-631400A61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C9CC6-8E8A-4E44-AA05-EDAE6B0C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9B8A2-AF15-4A43-9947-0AFD013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D1F8F-3F3C-469F-9B02-6D253A5E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9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B5F34-D2D0-43C3-81B1-7AFB3E75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64932-E643-4228-B010-09CB60D4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BC608-68E5-444E-B862-3E6821AF2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E29C-8D98-41F4-AE4E-C16A07A42CB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A069A-A13A-4C0F-9642-3A70481A2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5C0C2-46C6-4FB2-B28D-32C46D4C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6198E8-7467-4777-B581-86DFD44C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Gravitational Lens</a:t>
            </a:r>
            <a:endParaRPr lang="zh-CN" altLang="en-US" dirty="0"/>
          </a:p>
        </p:txBody>
      </p:sp>
      <p:pic>
        <p:nvPicPr>
          <p:cNvPr id="1026" name="Picture 2" descr="https://upload.wikimedia.org/wikipedia/commons/1/11/A_Horseshoe_Einstein_Ring_from_Hubble.JPG">
            <a:extLst>
              <a:ext uri="{FF2B5EF4-FFF2-40B4-BE49-F238E27FC236}">
                <a16:creationId xmlns:a16="http://schemas.microsoft.com/office/drawing/2014/main" id="{B4756EB2-23CB-4D7E-872C-7678F13B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B175EF-A4E9-461B-B979-0B61B1FAB2DE}"/>
              </a:ext>
            </a:extLst>
          </p:cNvPr>
          <p:cNvSpPr txBox="1"/>
          <p:nvPr/>
        </p:nvSpPr>
        <p:spPr>
          <a:xfrm>
            <a:off x="3030511" y="5477212"/>
            <a:ext cx="6130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Gravitational Lens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6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931E7-DEB3-4662-8B59-885BFD2C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利用椭率来估计质量密度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3AD04A-60CD-4B68-A879-451EFA32C7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定义图像的四极矩为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星系像点相对于某个中心点的横向位移，定义椭率为</a:t>
                </a:r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xx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为了描述透镜对光线角度的改变，可定义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源点相对于某个中心点的横向位移，当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/>
                  <a:t>很小且所有畸变都很小时</a:t>
                </a:r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因为椭率是一个可观测量，而剪切</a:t>
                </a:r>
                <a:r>
                  <a:rPr lang="en-US" altLang="zh-CN" sz="2000" dirty="0"/>
                  <a:t>(Shear)</a:t>
                </a:r>
                <a:r>
                  <a:rPr lang="zh-CN" altLang="en-US" sz="2000" dirty="0"/>
                  <a:t>由引力势确定，由引力势得到质量密度，因此可利用椭率来估计质量密度。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3AD04A-60CD-4B68-A879-451EFA32C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B6A4DA-CBE2-4616-9712-5BBDECB029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09140" y="3717481"/>
            <a:ext cx="3016285" cy="2008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647BC3-3002-4AED-A4C1-48D3A663BAC0}"/>
              </a:ext>
            </a:extLst>
          </p:cNvPr>
          <p:cNvSpPr txBox="1"/>
          <p:nvPr/>
        </p:nvSpPr>
        <p:spPr>
          <a:xfrm>
            <a:off x="6720363" y="5752077"/>
            <a:ext cx="438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(“Gravitational Lensing’, Jonathan Pritchard)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C45171-1B36-4C24-B58C-BA1E5478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919" y="1404149"/>
            <a:ext cx="3026506" cy="1944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08909E-D361-4785-AF65-6C1BB16130F9}"/>
              </a:ext>
            </a:extLst>
          </p:cNvPr>
          <p:cNvSpPr/>
          <p:nvPr/>
        </p:nvSpPr>
        <p:spPr>
          <a:xfrm>
            <a:off x="6876197" y="3363743"/>
            <a:ext cx="407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(“Modern Cosmology”, Scott </a:t>
            </a:r>
            <a:r>
              <a:rPr lang="en-US" altLang="zh-CN" dirty="0" err="1"/>
              <a:t>Dodelson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40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F55C2-0A36-4B9A-99A6-25BC8ED1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70"/>
          </a:xfrm>
        </p:spPr>
        <p:txBody>
          <a:bodyPr/>
          <a:lstStyle/>
          <a:p>
            <a:pPr algn="ctr"/>
            <a:r>
              <a:rPr lang="en-US" altLang="zh-CN" dirty="0"/>
              <a:t>Shear maps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C017FE-ECCA-4046-AE3A-3640ABBEB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771" y="1331496"/>
            <a:ext cx="7960029" cy="487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2BA4C9-DA89-4FF3-B985-9E5B21BD4213}"/>
              </a:ext>
            </a:extLst>
          </p:cNvPr>
          <p:cNvSpPr txBox="1"/>
          <p:nvPr/>
        </p:nvSpPr>
        <p:spPr>
          <a:xfrm>
            <a:off x="499621" y="1887677"/>
            <a:ext cx="2762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一般而言亮度分布和质量分布大致相同</a:t>
            </a:r>
          </a:p>
        </p:txBody>
      </p:sp>
    </p:spTree>
    <p:extLst>
      <p:ext uri="{BB962C8B-B14F-4D97-AF65-F5344CB8AC3E}">
        <p14:creationId xmlns:p14="http://schemas.microsoft.com/office/powerpoint/2010/main" val="321376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3F122-9218-4AF0-9C2D-2EB12E23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Bullet Cluster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E1D14C-8B30-409B-9096-D7CBF1210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3111"/>
            <a:ext cx="9678236" cy="4615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74A55A-A17E-4FAB-ADAD-060AF3163C48}"/>
              </a:ext>
            </a:extLst>
          </p:cNvPr>
          <p:cNvSpPr txBox="1"/>
          <p:nvPr/>
        </p:nvSpPr>
        <p:spPr>
          <a:xfrm>
            <a:off x="953311" y="5972783"/>
            <a:ext cx="746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Bullet Cluster</a:t>
            </a:r>
            <a:r>
              <a:rPr lang="zh-CN" altLang="en-US" dirty="0"/>
              <a:t>的亮度分布和质量分布不一致</a:t>
            </a:r>
          </a:p>
        </p:txBody>
      </p:sp>
    </p:spTree>
    <p:extLst>
      <p:ext uri="{BB962C8B-B14F-4D97-AF65-F5344CB8AC3E}">
        <p14:creationId xmlns:p14="http://schemas.microsoft.com/office/powerpoint/2010/main" val="287482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2406-84CC-4689-9A4A-18964E4E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牛顿引力理论与广义相对论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A79EE373-B051-40A0-B117-94BC082C6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利用牛顿引力可以计算出光线的偏折角为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𝐺𝑀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zh-CN" altLang="en-US" dirty="0"/>
                  <a:t>，对于太阳来说，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.85’’ (Henry Cavendish, 1784&amp;Johann Georg von </a:t>
                </a:r>
                <a:r>
                  <a:rPr lang="en-US" altLang="zh-CN" dirty="0" err="1"/>
                  <a:t>Soldner</a:t>
                </a:r>
                <a:r>
                  <a:rPr lang="en-US" altLang="zh-CN" dirty="0"/>
                  <a:t>, 1804)</a:t>
                </a:r>
              </a:p>
              <a:p>
                <a:r>
                  <a:rPr lang="zh-CN" altLang="en-US" dirty="0"/>
                  <a:t>而广义相对论给出的结果是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𝐺𝑀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1.7’’(Einstein, 1915)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A79EE373-B051-40A0-B117-94BC082C6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F2D0DFF7-2C73-4FC6-A9C6-7847C7073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694" y="3882189"/>
            <a:ext cx="8614611" cy="26106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D43EEB-8548-497E-B676-A4B5E4AC7AC3}"/>
              </a:ext>
            </a:extLst>
          </p:cNvPr>
          <p:cNvSpPr txBox="1"/>
          <p:nvPr/>
        </p:nvSpPr>
        <p:spPr>
          <a:xfrm>
            <a:off x="8465270" y="6123543"/>
            <a:ext cx="30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(Ramesh Narayan, 1995)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02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8D28F-C3D4-4AD3-8EC6-63C892B2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爱丁顿对光线偏折的观测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B5C7B8-2C19-4CA1-966E-2689B2B8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1" y="1690687"/>
            <a:ext cx="3433083" cy="44862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BB1CA-B3AA-4B2F-8662-8F7398CF4959}"/>
              </a:ext>
            </a:extLst>
          </p:cNvPr>
          <p:cNvSpPr txBox="1"/>
          <p:nvPr/>
        </p:nvSpPr>
        <p:spPr>
          <a:xfrm>
            <a:off x="7629993" y="6191756"/>
            <a:ext cx="39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(Dyson, Eddington, &amp; Davidson 1920)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F3175DA4-6EC0-424F-BB12-336CFB299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在巴西北部的</a:t>
                </a:r>
                <a:r>
                  <a:rPr lang="en-US" altLang="zh-CN" dirty="0" err="1"/>
                  <a:t>Sobral</a:t>
                </a:r>
                <a:r>
                  <a:rPr lang="zh-CN" altLang="en-US" dirty="0"/>
                  <a:t>小镇的观测结果：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.98</m:t>
                      </m:r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.12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在非洲西部的小岛</a:t>
                </a:r>
                <a:r>
                  <a:rPr lang="en-US" altLang="zh-CN" dirty="0"/>
                  <a:t>Principe</a:t>
                </a:r>
                <a:r>
                  <a:rPr lang="zh-CN" altLang="en-US" dirty="0"/>
                  <a:t>小岛上的观测则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由于天气原因，得到的结果误差较大：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这些结果都表明了，爱因斯坦给出的结果：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.7</m:t>
                    </m:r>
                  </m:oMath>
                </a14:m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更可能是正确的。</a:t>
                </a:r>
              </a:p>
            </p:txBody>
          </p:sp>
        </mc:Choice>
        <mc:Fallback xmlns="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F3175DA4-6EC0-424F-BB12-336CFB299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49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686F5-015E-4E22-ADEF-031B58F3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引力透镜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85D23D-7871-4B68-B314-0CF9F64F27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质点的透镜方程：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zh-CN" altLang="en-US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 dirty="0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当源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，透镜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，观测者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共线时，观测者将看到角半径为</a:t>
                </a:r>
                <a:r>
                  <a:rPr lang="el-GR" altLang="zh-CN" sz="2000" dirty="0"/>
                  <a:t>β</a:t>
                </a:r>
                <a:r>
                  <a:rPr lang="zh-CN" altLang="en-US" sz="2000" dirty="0"/>
                  <a:t>的爱因斯坦环。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 dirty="0"/>
                      <m:t>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𝐺𝑀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LE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LE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由于利用太阳的数据计算出来的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1.7’’</a:t>
                </a:r>
                <a:r>
                  <a:rPr lang="zh-CN" altLang="en-US" sz="2000" dirty="0"/>
                  <a:t>，对于太阳系外的恒星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LE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所以由</a:t>
                </a:r>
                <a:r>
                  <a:rPr lang="en-US" altLang="zh-CN" sz="2000" dirty="0"/>
                  <a:t>(2)</a:t>
                </a:r>
                <a:r>
                  <a:rPr lang="zh-CN" altLang="en-US" sz="2000" dirty="0"/>
                  <a:t>式给出的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 dirty="0"/>
                      <m:t>β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≪1′′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将</m:t>
                    </m:r>
                  </m:oMath>
                </a14:m>
                <a:r>
                  <a:rPr lang="zh-CN" altLang="en-US" sz="2000" dirty="0"/>
                  <a:t>无法被望远镜分辨，所以爱因斯坦认为引力透镜效应是无法直接观测到的。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85D23D-7871-4B68-B314-0CF9F64F2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 t="-1401" r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2893560-FCB4-4598-A568-ADC9E4DAD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5672" y="1825624"/>
            <a:ext cx="5911784" cy="41572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661C37-4819-4029-8E20-89EF3BE989AC}"/>
              </a:ext>
            </a:extLst>
          </p:cNvPr>
          <p:cNvSpPr txBox="1"/>
          <p:nvPr/>
        </p:nvSpPr>
        <p:spPr>
          <a:xfrm>
            <a:off x="7927943" y="5967663"/>
            <a:ext cx="453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(“Cosmology”, Steven Weinberg)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96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F6FF4-F96D-4B21-A5CF-794BEB24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星系作为引力透镜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B64A749-B770-4F39-B049-B14B2727E72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既然爱因斯坦环的角半径大小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sz="2400" dirty="0"/>
                        <m:t>β</m:t>
                      </m:r>
                      <m:r>
                        <a:rPr lang="el-GR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l-GR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一个自然的想法便是寻找具有更大质量的天体来作为引力透镜，但当时（</a:t>
                </a:r>
                <a:r>
                  <a:rPr lang="en-US" altLang="zh-CN" sz="2400" dirty="0"/>
                  <a:t>1936~1937</a:t>
                </a:r>
                <a:r>
                  <a:rPr lang="zh-CN" altLang="en-US" sz="2400" dirty="0"/>
                  <a:t>），普遍认为星系的质量</a:t>
                </a:r>
                <a:r>
                  <a:rPr lang="en-US" altLang="zh-CN" sz="2400" dirty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𝑜𝑙𝑎𝑟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由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4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So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𝑙𝑎𝑟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𝐺𝑝𝑐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仍无法产生可观的效应。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但</a:t>
                </a:r>
                <a:r>
                  <a:rPr lang="en-US" altLang="zh-CN" sz="2400" dirty="0"/>
                  <a:t>Fritz Zwicky</a:t>
                </a:r>
                <a:r>
                  <a:rPr lang="zh-CN" altLang="en-US" sz="2400" dirty="0"/>
                  <a:t>对</a:t>
                </a:r>
                <a:r>
                  <a:rPr lang="en-US" altLang="zh-CN" sz="2400" dirty="0"/>
                  <a:t>Coma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Virgo cluster</a:t>
                </a:r>
                <a:r>
                  <a:rPr lang="zh-CN" altLang="en-US" sz="2400" dirty="0"/>
                  <a:t>利用位力定律算出来的星系质量</a:t>
                </a:r>
                <a:r>
                  <a:rPr lang="en-US" altLang="zh-CN" sz="2400" dirty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𝑜𝑙𝑎𝑟</m:t>
                        </m:r>
                      </m:sub>
                    </m:sSub>
                  </m:oMath>
                </a14:m>
                <a:r>
                  <a:rPr lang="zh-CN" altLang="en-US" sz="2400" dirty="0"/>
                  <a:t>，因此，星系作为引力透镜时，将产生可分辨的图像。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B64A749-B770-4F39-B049-B14B2727E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29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A302207-9569-47A4-ABB8-22CC66E7B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3331" y="1690688"/>
            <a:ext cx="5100469" cy="44862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90844A5-E0F5-4FE4-A1FD-2BA4E7B1BB0D}"/>
              </a:ext>
            </a:extLst>
          </p:cNvPr>
          <p:cNvSpPr txBox="1"/>
          <p:nvPr/>
        </p:nvSpPr>
        <p:spPr>
          <a:xfrm>
            <a:off x="8070954" y="6176963"/>
            <a:ext cx="328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Fritz Zwicky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65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24A97-81CD-4F38-9A35-251B20B1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第一次引力透镜事件的发现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FA94F-47E0-491E-8FC7-83B6372B69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0BAAB3-020E-4654-BD67-F91950C550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0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3F63C-DD28-453B-BE52-5CDBF5EF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微引力透镜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D71B3D70-9008-4A97-BCA2-A45E367BBC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观测到的光度变化由下式给出：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dirty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故当</a:t>
                </a:r>
                <a:r>
                  <a:rPr lang="el-GR" altLang="zh-CN" sz="2000" dirty="0"/>
                  <a:t>α</a:t>
                </a:r>
                <a:r>
                  <a:rPr lang="zh-CN" altLang="en-US" sz="2000" dirty="0"/>
                  <a:t>变化时，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也会</m:t>
                    </m:r>
                  </m:oMath>
                </a14:m>
                <a:r>
                  <a:rPr lang="zh-CN" altLang="en-US" sz="2000" dirty="0"/>
                  <a:t>随着变化。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D71B3D70-9008-4A97-BCA2-A45E367BB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DD98F60-68CF-42DB-87FF-890DECEDAF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008359-C56A-4E68-81FE-2FE3C8F7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92" y="1690688"/>
            <a:ext cx="4377128" cy="4478337"/>
          </a:xfrm>
          <a:prstGeom prst="rect">
            <a:avLst/>
          </a:prstGeom>
        </p:spPr>
      </p:pic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F670D922-420F-4D39-B0E7-3DB0CF39B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355515"/>
            <a:ext cx="5956092" cy="19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0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C89A7-99B1-40EA-B0F5-57C49117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弱引力透镜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5D166D-5B57-4B2A-8743-3F35368954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定性分析：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Thin Screen Approximation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总的效果为透镜平面上的引力源的累加。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可以看到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所以只能看到一个像。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5D166D-5B57-4B2A-8743-3F3536895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501" r="-824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B3EE01-7C80-4716-86AD-8A7AFE9DC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1642" y="1825625"/>
            <a:ext cx="4632158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7CC9C1-213B-4FB8-B88E-A9127DFD22E8}"/>
              </a:ext>
            </a:extLst>
          </p:cNvPr>
          <p:cNvSpPr txBox="1"/>
          <p:nvPr/>
        </p:nvSpPr>
        <p:spPr>
          <a:xfrm>
            <a:off x="6853287" y="6176963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(LSST Science </a:t>
            </a:r>
            <a:r>
              <a:rPr lang="en-US" altLang="zh-CN" dirty="0" err="1"/>
              <a:t>Collaboratio</a:t>
            </a:r>
            <a:r>
              <a:rPr lang="en-US" altLang="zh-CN" dirty="0"/>
              <a:t> et al. 2009)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20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546B0-3C9E-41E3-A0A3-9E69E8E7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利用弱引力透镜研究暗能量的性质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426C7-E264-4905-9511-2845483142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因为相邻图像（右图上的蓝色斑纹）的光必定经过相邻的结构（质量分布），所以图像的形状是相关的。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当图像间距增大时，形状的相关性减小，由此可以推断出质量的统计分布（相关函数或功率谱），分析不同时期的引力透镜图像可重建大尺度结构的生长历史。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而大尺度结构的生长历史又可用来研究暗能量的性质。</a:t>
            </a:r>
            <a:r>
              <a:rPr lang="en-US" altLang="zh-CN" dirty="0"/>
              <a:t>(Hu 2002; </a:t>
            </a:r>
            <a:r>
              <a:rPr lang="en-US" altLang="zh-CN" dirty="0" err="1"/>
              <a:t>Huterer</a:t>
            </a:r>
            <a:r>
              <a:rPr lang="en-US" altLang="zh-CN" dirty="0"/>
              <a:t> 2002)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699916-3C20-4432-80C9-7E46DB6490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468" y="1777708"/>
            <a:ext cx="4330674" cy="435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D8322D-A2E9-46E3-BE35-038758C31482}"/>
              </a:ext>
            </a:extLst>
          </p:cNvPr>
          <p:cNvSpPr txBox="1"/>
          <p:nvPr/>
        </p:nvSpPr>
        <p:spPr>
          <a:xfrm>
            <a:off x="6664750" y="6176963"/>
            <a:ext cx="426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 Canada-France Hawaii Telescope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7240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736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Gravitational Lens</vt:lpstr>
      <vt:lpstr>牛顿引力理论与广义相对论</vt:lpstr>
      <vt:lpstr>爱丁顿对光线偏折的观测</vt:lpstr>
      <vt:lpstr>引力透镜</vt:lpstr>
      <vt:lpstr>星系作为引力透镜</vt:lpstr>
      <vt:lpstr>第一次引力透镜事件的发现</vt:lpstr>
      <vt:lpstr>微引力透镜</vt:lpstr>
      <vt:lpstr>弱引力透镜</vt:lpstr>
      <vt:lpstr>利用弱引力透镜研究暗能量的性质</vt:lpstr>
      <vt:lpstr>利用椭率来估计质量密度</vt:lpstr>
      <vt:lpstr>Shear maps </vt:lpstr>
      <vt:lpstr>Bullet 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Lens</dc:title>
  <dc:creator>刘 威</dc:creator>
  <cp:lastModifiedBy>刘 威</cp:lastModifiedBy>
  <cp:revision>68</cp:revision>
  <dcterms:created xsi:type="dcterms:W3CDTF">2019-05-29T15:28:50Z</dcterms:created>
  <dcterms:modified xsi:type="dcterms:W3CDTF">2019-06-10T03:43:02Z</dcterms:modified>
</cp:coreProperties>
</file>