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930B-1706-466D-83AE-93ED6A51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5346D-0D2F-4E84-8616-A109BDC5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EB38-7226-41A3-B79F-BF4769AA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10E0B-CECC-4AAE-8C8C-1EF9FED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05993-256B-4080-960D-66E46F2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EB17-1DDE-4C22-BF1F-BE6C904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F5321-4891-4001-AF4C-5A1C94AE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969F1-775D-44C7-A72B-BA0A9D6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CD7D0-C26B-4ED3-8851-5F3D2B7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1E2B-59CF-4C27-B6A0-995B948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4D109-A7B6-4A84-ACBC-A49305DA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257C9-944F-45A0-817A-C7BC8445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7719-F51D-4862-9D04-AEFABEB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764D-83C0-4971-9FB6-D091A2F9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319D8-BB28-45C4-8ACC-21C67AF3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08E3-7ECD-4F9A-823D-F6910CD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D766-9464-47B0-9AC7-08353CD3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B3C9D-2053-4B0B-8B03-61B5FA6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1128-57F0-43D0-82E2-3CE6D4F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B949D-B902-4C8D-A1E7-34F3C9C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99D9-B3B3-4E2E-AE5D-025C933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E936D-88D1-4D3B-B32D-86B5C48E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0F381-2BF9-4E78-8E22-77743DF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6270-153B-4DF9-B892-1F25187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9911A-5334-4780-AF3F-3C8545F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9797-1F1E-4F19-9A03-74E824C9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90FB5-9453-4E26-9886-1688573C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58B4E-D33F-4808-A4A9-18EB39EF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E4614-2B52-4AC8-80E7-46BCB0E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099B3-1B1B-4AF6-965C-8F15BAC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21501-55B4-4D4D-B6EE-80CBEBAB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2CB8E-B74B-4971-B79B-5AA10E86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60D49-7191-4C40-B095-89988B5E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053CB-1A26-4882-A67E-57E949C3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A2846-5EBF-4B15-B940-616AD83E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BCE3FA-F138-42FF-8A96-D7D4B40C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E5A46-F3DE-4D1D-B8AE-3C23178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1E619-5509-4EA2-AD33-744330FB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6ECA8F-E4C0-45F9-9E16-E1015A4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355B-AE12-445A-B54A-C6C0BB9A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94EA1-00CF-4085-BD8D-F40171A0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1E2F2-4686-4187-8EFC-88534B3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7B1F1-2A64-49C7-A243-F7247E2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B36B1-247E-4804-93F5-7DC77A30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20237-EDBD-4841-B5D3-B661511C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2D048-DB16-417D-8ACB-E667D58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6DCE-23FD-4058-B880-9E44108D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70D99-D561-4D74-BAAB-3AAE48A3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AD805-D526-4694-8FB4-D5568438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86B4B-8864-4BA1-8652-A31EEE5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F8ED7-8589-4052-9D75-5548B7BA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21B8D-3EC9-43A5-A1B2-4D59BD46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C400-A2B7-439B-BF87-9159A3A6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9AC0C-82FF-44B2-B74A-6620B599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8CC0E-CAF6-4125-9FE6-631400A6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C9CC6-8E8A-4E44-AA05-EDAE6B0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9B8A2-AF15-4A43-9947-0AFD013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D1F8F-3F3C-469F-9B02-6D253A5E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B5F34-D2D0-43C3-81B1-7AFB3E75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64932-E643-4228-B010-09CB60D4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BC608-68E5-444E-B862-3E6821AF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E29C-8D98-41F4-AE4E-C16A07A42CBF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A069A-A13A-4C0F-9642-3A70481A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5C0C2-46C6-4FB2-B28D-32C46D4C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6198E8-7467-4777-B581-86DFD44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Gravitational Lens</a:t>
            </a:r>
            <a:endParaRPr lang="zh-CN" altLang="en-US" dirty="0"/>
          </a:p>
        </p:txBody>
      </p:sp>
      <p:pic>
        <p:nvPicPr>
          <p:cNvPr id="1026" name="Picture 2" descr="https://upload.wikimedia.org/wikipedia/commons/1/11/A_Horseshoe_Einstein_Ring_from_Hubble.JPG">
            <a:extLst>
              <a:ext uri="{FF2B5EF4-FFF2-40B4-BE49-F238E27FC236}">
                <a16:creationId xmlns:a16="http://schemas.microsoft.com/office/drawing/2014/main" id="{B4756EB2-23CB-4D7E-872C-7678F13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B175EF-A4E9-461B-B979-0B61B1FAB2DE}"/>
              </a:ext>
            </a:extLst>
          </p:cNvPr>
          <p:cNvSpPr txBox="1"/>
          <p:nvPr/>
        </p:nvSpPr>
        <p:spPr>
          <a:xfrm>
            <a:off x="3030511" y="5477212"/>
            <a:ext cx="613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Gravitational Lens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2406-84CC-4689-9A4A-18964E4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牛顿引力理论与广义相对论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79EE373-B051-40A0-B117-94BC082C6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利用牛顿引力可以计算出光线的偏折角为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/>
                  <a:t>，对于太阳来说，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.85’’ (Henry Cavendish, 1784&amp;Johann Georg von </a:t>
                </a:r>
                <a:r>
                  <a:rPr lang="en-US" altLang="zh-CN" dirty="0" err="1"/>
                  <a:t>Soldner</a:t>
                </a:r>
                <a:r>
                  <a:rPr lang="en-US" altLang="zh-CN" dirty="0"/>
                  <a:t>, 1804)</a:t>
                </a:r>
              </a:p>
              <a:p>
                <a:r>
                  <a:rPr lang="zh-CN" altLang="en-US" dirty="0"/>
                  <a:t>而广义相对论给出的结果是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1.7’’(Einstein, 1915)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79EE373-B051-40A0-B117-94BC082C6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2D0DFF7-2C73-4FC6-A9C6-7847C707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94" y="3882189"/>
            <a:ext cx="8614611" cy="26106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D43EEB-8548-497E-B676-A4B5E4AC7AC3}"/>
              </a:ext>
            </a:extLst>
          </p:cNvPr>
          <p:cNvSpPr txBox="1"/>
          <p:nvPr/>
        </p:nvSpPr>
        <p:spPr>
          <a:xfrm>
            <a:off x="8465270" y="6123543"/>
            <a:ext cx="30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(Ramesh Narayan, 1995)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D28F-C3D4-4AD3-8EC6-63C892B2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爱丁顿对光线偏折的观测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B5C7B8-2C19-4CA1-966E-2689B2B8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1" y="1690687"/>
            <a:ext cx="3433083" cy="4486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BB1CA-B3AA-4B2F-8662-8F7398CF4959}"/>
              </a:ext>
            </a:extLst>
          </p:cNvPr>
          <p:cNvSpPr txBox="1"/>
          <p:nvPr/>
        </p:nvSpPr>
        <p:spPr>
          <a:xfrm>
            <a:off x="7629993" y="6191756"/>
            <a:ext cx="39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(Dyson, Eddington, &amp; Davidson 1920)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F3175DA4-6EC0-424F-BB12-336CFB299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在巴西北部的</a:t>
                </a:r>
                <a:r>
                  <a:rPr lang="en-US" altLang="zh-CN" dirty="0" err="1"/>
                  <a:t>Sobral</a:t>
                </a:r>
                <a:r>
                  <a:rPr lang="zh-CN" altLang="en-US" dirty="0"/>
                  <a:t>小镇的观测结果：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.98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在非洲西部的小岛</a:t>
                </a:r>
                <a:r>
                  <a:rPr lang="en-US" altLang="zh-CN" dirty="0"/>
                  <a:t>Principe</a:t>
                </a:r>
                <a:r>
                  <a:rPr lang="zh-CN" altLang="en-US" dirty="0"/>
                  <a:t>小岛上的观测则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由于天气原因，得到的结果误差较大：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这些结果都表明了，爱因斯坦给出的结果：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更可能是正确的。</a:t>
                </a:r>
              </a:p>
            </p:txBody>
          </p:sp>
        </mc:Choice>
        <mc:Fallback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F3175DA4-6EC0-424F-BB12-336CFB299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686F5-015E-4E22-ADEF-031B58F3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引力透镜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85D23D-7871-4B68-B314-0CF9F64F27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质点的透镜方程：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dirty="0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当源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，透镜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，观测者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共线时，观测者将看到角半径为</a:t>
                </a:r>
                <a:r>
                  <a:rPr lang="el-GR" altLang="zh-CN" sz="2000" dirty="0"/>
                  <a:t>β</a:t>
                </a:r>
                <a:r>
                  <a:rPr lang="zh-CN" altLang="en-US" sz="2000" dirty="0"/>
                  <a:t>的爱因斯坦环。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dirty="0"/>
                      <m:t>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𝐺𝑀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LE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LE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由于利用太阳的数据计算出来的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1.7’’</a:t>
                </a:r>
                <a:r>
                  <a:rPr lang="zh-CN" altLang="en-US" sz="2000" dirty="0"/>
                  <a:t>，对于太阳系外的恒星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所以由</a:t>
                </a:r>
                <a:r>
                  <a:rPr lang="en-US" altLang="zh-CN" sz="2000" dirty="0"/>
                  <a:t>(2)</a:t>
                </a:r>
                <a:r>
                  <a:rPr lang="zh-CN" altLang="en-US" sz="2000" dirty="0"/>
                  <a:t>式给出的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 dirty="0"/>
                      <m:t>β</m:t>
                    </m:r>
                    <m:r>
                      <a:rPr lang="en-US" altLang="zh-CN" sz="2000" b="0" i="1" dirty="0" smtClean="0"/>
                      <m:t>≪1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sz="2000" dirty="0"/>
                  <a:t>无法被望远镜分辨，所以爱因斯坦认为引力透镜效应是无法直接观测到的。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85D23D-7871-4B68-B314-0CF9F64F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893560-FCB4-4598-A568-ADC9E4DAD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5672" y="1825624"/>
            <a:ext cx="5911784" cy="41572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661C37-4819-4029-8E20-89EF3BE989AC}"/>
              </a:ext>
            </a:extLst>
          </p:cNvPr>
          <p:cNvSpPr txBox="1"/>
          <p:nvPr/>
        </p:nvSpPr>
        <p:spPr>
          <a:xfrm>
            <a:off x="7927943" y="5967663"/>
            <a:ext cx="453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(“Cosmology”, Steven Weinberg)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96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6FF4-F96D-4B21-A5CF-794BEB24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星系作为引力透镜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64A749-B770-4F39-B049-B14B2727E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既然爱因斯坦环的角半径大小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2400" dirty="0"/>
                        <m:t>β</m:t>
                      </m:r>
                      <m:r>
                        <a:rPr lang="el-GR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l-GR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一个自然的想法便是寻找具有更大质量的天体来作为引力透镜，但当时（</a:t>
                </a:r>
                <a:r>
                  <a:rPr lang="en-US" altLang="zh-CN" sz="2400" dirty="0"/>
                  <a:t>1936~1937</a:t>
                </a:r>
                <a:r>
                  <a:rPr lang="zh-CN" altLang="en-US" sz="2400" dirty="0"/>
                  <a:t>），普遍认为星系的质量</a:t>
                </a:r>
                <a:r>
                  <a:rPr lang="en-US" altLang="zh-CN" sz="2400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𝑜𝑙𝑎𝑟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仍无法产生可观的效应。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但</a:t>
                </a:r>
                <a:r>
                  <a:rPr lang="en-US" altLang="zh-CN" sz="2400" dirty="0"/>
                  <a:t>Fritz Zwicky</a:t>
                </a:r>
                <a:r>
                  <a:rPr lang="zh-CN" altLang="en-US" sz="2400" dirty="0"/>
                  <a:t>对</a:t>
                </a:r>
                <a:r>
                  <a:rPr lang="en-US" altLang="zh-CN" sz="2400" dirty="0"/>
                  <a:t>Coma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Virgo cluster</a:t>
                </a:r>
                <a:r>
                  <a:rPr lang="zh-CN" altLang="en-US" sz="2400" dirty="0"/>
                  <a:t>利用位力定律算出来的星系质量</a:t>
                </a:r>
                <a:r>
                  <a:rPr lang="en-US" altLang="zh-CN" sz="2400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𝑜𝑙𝑎𝑟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，因此，星系作为引力透镜时，将产生可分辨的图像。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64A749-B770-4F39-B049-B14B2727E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302207-9569-47A4-ABB8-22CC66E7B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3331" y="1690688"/>
            <a:ext cx="510046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5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4A97-81CD-4F38-9A35-251B20B1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第一次引力透镜事件的发现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A94F-47E0-491E-8FC7-83B6372B69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BAAB3-020E-4654-BD67-F91950C55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0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3F63C-DD28-453B-BE52-5CDBF5EF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8B1D-D922-4148-877D-BF44704F4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ACE5A-2327-4939-82DA-D833C0D2E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0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368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Gravitational Lens</vt:lpstr>
      <vt:lpstr>牛顿引力理论与广义相对论</vt:lpstr>
      <vt:lpstr>爱丁顿对光线偏折的观测</vt:lpstr>
      <vt:lpstr>引力透镜</vt:lpstr>
      <vt:lpstr>星系作为引力透镜</vt:lpstr>
      <vt:lpstr>第一次引力透镜事件的发现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</dc:title>
  <dc:creator>刘 威</dc:creator>
  <cp:lastModifiedBy>刘 威</cp:lastModifiedBy>
  <cp:revision>33</cp:revision>
  <dcterms:created xsi:type="dcterms:W3CDTF">2019-05-29T15:28:50Z</dcterms:created>
  <dcterms:modified xsi:type="dcterms:W3CDTF">2019-06-07T13:31:35Z</dcterms:modified>
</cp:coreProperties>
</file>