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8" r:id="rId3"/>
    <p:sldId id="257" r:id="rId4"/>
    <p:sldId id="259" r:id="rId5"/>
    <p:sldId id="260" r:id="rId6"/>
    <p:sldId id="264" r:id="rId7"/>
    <p:sldId id="263" r:id="rId8"/>
    <p:sldId id="261" r:id="rId9"/>
    <p:sldId id="262" r:id="rId1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4" autoAdjust="0"/>
    <p:restoredTop sz="62857" autoAdjust="0"/>
  </p:normalViewPr>
  <p:slideViewPr>
    <p:cSldViewPr>
      <p:cViewPr varScale="1">
        <p:scale>
          <a:sx n="104" d="100"/>
          <a:sy n="104" d="100"/>
        </p:scale>
        <p:origin x="2192"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7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2BE227-4973-3B7A-981E-7BC64EE322E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102C70A6-77F1-72D9-38EB-B498AA76AA6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B304FC4-A515-F046-8CC8-F7792C33E3E9}" type="datetimeFigureOut">
              <a:rPr lang="en-GB"/>
              <a:pPr>
                <a:defRPr/>
              </a:pPr>
              <a:t>25/11/2023</a:t>
            </a:fld>
            <a:endParaRPr lang="en-GB"/>
          </a:p>
        </p:txBody>
      </p:sp>
      <p:sp>
        <p:nvSpPr>
          <p:cNvPr id="4" name="Footer Placeholder 3">
            <a:extLst>
              <a:ext uri="{FF2B5EF4-FFF2-40B4-BE49-F238E27FC236}">
                <a16:creationId xmlns:a16="http://schemas.microsoft.com/office/drawing/2014/main" id="{F9EF4D20-2689-9C05-1C8B-D1AE5F22123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a:extLst>
              <a:ext uri="{FF2B5EF4-FFF2-40B4-BE49-F238E27FC236}">
                <a16:creationId xmlns:a16="http://schemas.microsoft.com/office/drawing/2014/main" id="{2DBE75A3-A28E-7F23-8D9C-07E0F69257B1}"/>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2ECE59D-95AD-2F40-A7D2-D89E0995FC28}"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02199A-D2D6-F782-35A2-A2022B1B9A3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FC50383A-DE9A-27C6-DF9C-B363B5416A3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3D1FF07-6F32-734F-A78F-3F027E705A59}" type="datetimeFigureOut">
              <a:rPr lang="en-GB"/>
              <a:pPr>
                <a:defRPr/>
              </a:pPr>
              <a:t>25/11/2023</a:t>
            </a:fld>
            <a:endParaRPr lang="en-GB"/>
          </a:p>
        </p:txBody>
      </p:sp>
      <p:sp>
        <p:nvSpPr>
          <p:cNvPr id="4" name="Slide Image Placeholder 3">
            <a:extLst>
              <a:ext uri="{FF2B5EF4-FFF2-40B4-BE49-F238E27FC236}">
                <a16:creationId xmlns:a16="http://schemas.microsoft.com/office/drawing/2014/main" id="{BB66A972-98A1-B9CD-C6A0-83486DF940B2}"/>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74E81AC2-8783-E10C-DFB8-7FD340B3423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25B9D5B-40EB-98EA-066E-DE536DC982D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0FA378AE-D384-2FA2-FAA6-B33FE6A8FD2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69814BB-739B-1947-AB54-ABC2E217C098}"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8BE7C129-158E-215B-53B2-6DF49DA4C6B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C1D3AEF0-0E48-9290-AF2C-8E677FA7CD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a:t>Hello I am Will, I’m a PhD student at the University of Bristol.</a:t>
            </a:r>
          </a:p>
          <a:p>
            <a:pPr eaLnBrk="1" hangingPunct="1">
              <a:spcBef>
                <a:spcPct val="0"/>
              </a:spcBef>
            </a:pPr>
            <a:endParaRPr lang="en-GB" altLang="en-US" dirty="0"/>
          </a:p>
          <a:p>
            <a:pPr eaLnBrk="1" hangingPunct="1">
              <a:spcBef>
                <a:spcPct val="0"/>
              </a:spcBef>
            </a:pPr>
            <a:r>
              <a:rPr lang="en-GB" altLang="en-US" dirty="0"/>
              <a:t>I’m going to be talking about Uncertainty in GNN Learning Evaluations: The importance of a consistent benchmark in community detection. </a:t>
            </a:r>
          </a:p>
        </p:txBody>
      </p:sp>
      <p:sp>
        <p:nvSpPr>
          <p:cNvPr id="4100" name="Slide Number Placeholder 3">
            <a:extLst>
              <a:ext uri="{FF2B5EF4-FFF2-40B4-BE49-F238E27FC236}">
                <a16:creationId xmlns:a16="http://schemas.microsoft.com/office/drawing/2014/main" id="{6FB3311B-44A9-E796-1C88-0886188705D4}"/>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C972CF-2C88-2840-A1CE-E6BCBCD1037B}" type="slidenum">
              <a:rPr lang="en-GB" altLang="en-US">
                <a:latin typeface="Calibri" panose="020F0502020204030204" pitchFamily="34" charset="0"/>
              </a:rPr>
              <a:pPr eaLnBrk="1" hangingPunct="1"/>
              <a:t>1</a:t>
            </a:fld>
            <a:endParaRPr lang="en-GB"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are going to be looking at comparisons between different methods and the uncertainty and inconsistency in current benchmarks.</a:t>
            </a:r>
          </a:p>
          <a:p>
            <a:endParaRPr lang="en-US" dirty="0"/>
          </a:p>
          <a:p>
            <a:r>
              <a:rPr lang="en-US" dirty="0"/>
              <a:t>Firstly, community detection is the unsupervised task of clustering nodes, we consider attributed networks in this work and a variety of Graph Neural Network based methods for this.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All GNNs are different but they all use a message passing scheme where each nodes’ representations are update by this rule in some form, where the feature space of each node is passed through a neural network and then are aggregated across the network’s connectivity.</a:t>
            </a:r>
          </a:p>
          <a:p>
            <a:endParaRPr lang="en-US" dirty="0"/>
          </a:p>
          <a:p>
            <a:r>
              <a:rPr lang="en-US" dirty="0"/>
              <a:t>We use some methods that are designed to cluster and some that learn unsupervised representations which we can then cluster with k-means. They all are influenced by hyperparameters which control trade-offs in optimisation. </a:t>
            </a:r>
          </a:p>
          <a:p>
            <a:endParaRPr lang="en-US" dirty="0"/>
          </a:p>
        </p:txBody>
      </p:sp>
      <p:sp>
        <p:nvSpPr>
          <p:cNvPr id="4" name="Slide Number Placeholder 3"/>
          <p:cNvSpPr>
            <a:spLocks noGrp="1"/>
          </p:cNvSpPr>
          <p:nvPr>
            <p:ph type="sldNum" sz="quarter" idx="5"/>
          </p:nvPr>
        </p:nvSpPr>
        <p:spPr/>
        <p:txBody>
          <a:bodyPr/>
          <a:lstStyle/>
          <a:p>
            <a:fld id="{969814BB-739B-1947-AB54-ABC2E217C098}" type="slidenum">
              <a:rPr lang="en-GB" altLang="en-US" smtClean="0"/>
              <a:pPr/>
              <a:t>2</a:t>
            </a:fld>
            <a:endParaRPr lang="en-GB" altLang="en-US"/>
          </a:p>
        </p:txBody>
      </p:sp>
    </p:spTree>
    <p:extLst>
      <p:ext uri="{BB962C8B-B14F-4D97-AF65-F5344CB8AC3E}">
        <p14:creationId xmlns:p14="http://schemas.microsoft.com/office/powerpoint/2010/main" val="48959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What is the problem?– Inconsistency of evaluation practices and randomness significantly affects algorithms.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Randomness is always present in evaluations, which affects results: dataset splits, network or k-means </a:t>
            </a:r>
            <a:r>
              <a:rPr lang="en-US" dirty="0" err="1"/>
              <a:t>initialisations</a:t>
            </a:r>
            <a:r>
              <a:rPr lang="en-US" dirty="0"/>
              <a:t>, hyperparameter sampling, contrastive learning functions.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default hyperparameters given by each paper do not suit all datasets and are not recoverable with a reasonable hyperparameter search.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 all implementations use a model selection on the validation set or provide code for all algorithms tested which means that results are not trustworthy.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this chart we show the difference between the default hyperparameters and those found under our investigation. Each algorithm on the x, with the different test metrics and the y gives the corresponding value, the colored bars represent the HPO result and the dashed the default, the error bar represents the variation due to random seed.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As you can see there is a huge inconsistency in the results. For example, due to randomness and inconsistent HP procedures.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incentive to publish state of the art results means that we are biased towards finding good results that can often be based on unfair model comparisons. In turn this affects the real world, where GNNs are used to detect fake news or influence medical decisions, which are potentially using sub-optimal model comparisons that don’t account for randomness or the relevance of a hyperparameter study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69814BB-739B-1947-AB54-ABC2E217C098}" type="slidenum">
              <a:rPr lang="en-GB" altLang="en-US" smtClean="0"/>
              <a:pPr/>
              <a:t>3</a:t>
            </a:fld>
            <a:endParaRPr lang="en-GB" altLang="en-US"/>
          </a:p>
        </p:txBody>
      </p:sp>
    </p:spTree>
    <p:extLst>
      <p:ext uri="{BB962C8B-B14F-4D97-AF65-F5344CB8AC3E}">
        <p14:creationId xmlns:p14="http://schemas.microsoft.com/office/powerpoint/2010/main" val="4183112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solution to the randomness issue is to quantify the</a:t>
                </a:r>
                <a:r>
                  <a:rPr lang="en-US" baseline="0" dirty="0"/>
                  <a:t> uncertainty in results as proposed in the paper is to use </a:t>
                </a:r>
                <a:r>
                  <a:rPr lang="en-US" dirty="0"/>
                  <a:t>Kendall’s </a:t>
                </a:r>
                <a14:m>
                  <m:oMath xmlns:m="http://schemas.openxmlformats.org/officeDocument/2006/math">
                    <m:r>
                      <a:rPr lang="en-US" b="0" i="1" smtClean="0">
                        <a:latin typeface="Cambria Math" panose="02040503050406030204" pitchFamily="18" charset="0"/>
                      </a:rPr>
                      <m:t>𝑊</m:t>
                    </m:r>
                  </m:oMath>
                </a14:m>
                <a:r>
                  <a:rPr lang="en-US" dirty="0"/>
                  <a:t> coefficient of concordance.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calculates</a:t>
                </a:r>
                <a:r>
                  <a:rPr lang="en-US" baseline="0" dirty="0"/>
                  <a:t> </a:t>
                </a:r>
                <a:r>
                  <a:rPr lang="en-US" dirty="0"/>
                  <a:t>the consistency of each algorithms’ ranks across random seeds</a:t>
                </a:r>
                <a:r>
                  <a:rPr lang="en-US" baseline="0" dirty="0"/>
                  <a:t> averaged over every test of the investigation.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Here is the code and the </a:t>
                </a:r>
                <a:r>
                  <a:rPr lang="en-US" baseline="0" dirty="0" err="1"/>
                  <a:t>maths</a:t>
                </a:r>
                <a:r>
                  <a:rPr lang="en-US" baseline="0" dirty="0"/>
                  <a:t> to demonstrate how easy it is to calculate this number for your investigations.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This helps as we can see how trustworthy results are, a high W randomness coefficient indicates bad results that are heavily influenced by randomness.</a:t>
                </a:r>
                <a:endParaRPr lang="en-US" b="0" i="1" dirty="0">
                  <a:latin typeface="Cambria Math" panose="02040503050406030204" pitchFamily="18"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solution to quantify the</a:t>
                </a:r>
                <a:r>
                  <a:rPr lang="en-US" baseline="0" dirty="0"/>
                  <a:t> uncertainty in results as proposed in the paper is to use </a:t>
                </a:r>
                <a:r>
                  <a:rPr lang="en-US" dirty="0"/>
                  <a:t>Kendall’s </a:t>
                </a:r>
                <a:r>
                  <a:rPr lang="en-US" b="0" i="0">
                    <a:latin typeface="Cambria Math" panose="02040503050406030204" pitchFamily="18" charset="0"/>
                  </a:rPr>
                  <a:t>𝑊</a:t>
                </a:r>
                <a:r>
                  <a:rPr lang="en-US" dirty="0"/>
                  <a:t> coefficient of concordance.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calculates</a:t>
                </a:r>
                <a:r>
                  <a:rPr lang="en-US" baseline="0" dirty="0"/>
                  <a:t> </a:t>
                </a:r>
                <a:r>
                  <a:rPr lang="en-US" dirty="0"/>
                  <a:t>the consistency of each algorithms’ ranks across random seeds</a:t>
                </a:r>
                <a:r>
                  <a:rPr lang="en-US" baseline="0" dirty="0"/>
                  <a:t> averaged over every test of the investigation.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Here is the code CHANGE IMAGE and the </a:t>
                </a:r>
                <a:r>
                  <a:rPr lang="en-US" baseline="0" dirty="0" err="1"/>
                  <a:t>maths</a:t>
                </a:r>
                <a:r>
                  <a:rPr lang="en-US" baseline="0" dirty="0"/>
                  <a:t> to demonstrate how easy it is to calculate this number for your investigations.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This helps as we can see how trustworthy results are, a high W randomness coefficient indicates bad results that are heavily influenced by randomness.</a:t>
                </a:r>
                <a:endParaRPr lang="en-US" b="0" i="1" dirty="0">
                  <a:latin typeface="Cambria Math" panose="020405030504060302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969814BB-739B-1947-AB54-ABC2E217C098}" type="slidenum">
              <a:rPr lang="en-GB" altLang="en-US" smtClean="0"/>
              <a:pPr/>
              <a:t>4</a:t>
            </a:fld>
            <a:endParaRPr lang="en-GB" altLang="en-US"/>
          </a:p>
        </p:txBody>
      </p:sp>
    </p:spTree>
    <p:extLst>
      <p:ext uri="{BB962C8B-B14F-4D97-AF65-F5344CB8AC3E}">
        <p14:creationId xmlns:p14="http://schemas.microsoft.com/office/powerpoint/2010/main" val="635459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 solution to the inconsistent evaluation practices, is for each new method proposed, follow the exact same procedure to find hyperparameters for all methods.</a:t>
            </a:r>
          </a:p>
          <a:p>
            <a:endParaRPr lang="en-US" dirty="0"/>
          </a:p>
          <a:p>
            <a:r>
              <a:rPr lang="en-US" dirty="0"/>
              <a:t>I reimplemented these methods from their source code, tested them at these metrics on these datasets, on all of these random seeds and open source the code at this </a:t>
            </a:r>
            <a:r>
              <a:rPr lang="en-US" dirty="0" err="1"/>
              <a:t>url</a:t>
            </a:r>
            <a:r>
              <a:rPr lang="en-US" dirty="0"/>
              <a:t>. </a:t>
            </a:r>
          </a:p>
          <a:p>
            <a:endParaRPr lang="en-US" dirty="0"/>
          </a:p>
          <a:p>
            <a:r>
              <a:rPr lang="en-US" dirty="0"/>
              <a:t>Two sets of experiments are carried out, In one the default hyperparameters from the original code are used and the other we carry out a HPO using these resources. </a:t>
            </a:r>
          </a:p>
          <a:p>
            <a:endParaRPr lang="en-US" dirty="0"/>
          </a:p>
          <a:p>
            <a:r>
              <a:rPr lang="en-US" dirty="0"/>
              <a:t>Each method had various hyperparameters which are all detailed in the repo </a:t>
            </a:r>
          </a:p>
          <a:p>
            <a:endParaRPr lang="en-US" dirty="0"/>
          </a:p>
          <a:p>
            <a:r>
              <a:rPr lang="en-US" dirty="0"/>
              <a:t>We are going to rank the results for default values vs the HPO then average over all tests to see which produces better results. </a:t>
            </a:r>
          </a:p>
          <a:p>
            <a:endParaRPr lang="en-US" dirty="0"/>
          </a:p>
        </p:txBody>
      </p:sp>
      <p:sp>
        <p:nvSpPr>
          <p:cNvPr id="4" name="Slide Number Placeholder 3"/>
          <p:cNvSpPr>
            <a:spLocks noGrp="1"/>
          </p:cNvSpPr>
          <p:nvPr>
            <p:ph type="sldNum" sz="quarter" idx="5"/>
          </p:nvPr>
        </p:nvSpPr>
        <p:spPr/>
        <p:txBody>
          <a:bodyPr/>
          <a:lstStyle/>
          <a:p>
            <a:fld id="{969814BB-739B-1947-AB54-ABC2E217C098}" type="slidenum">
              <a:rPr lang="en-GB" altLang="en-US" smtClean="0"/>
              <a:pPr/>
              <a:t>5</a:t>
            </a:fld>
            <a:endParaRPr lang="en-GB" altLang="en-US"/>
          </a:p>
        </p:txBody>
      </p:sp>
    </p:spTree>
    <p:extLst>
      <p:ext uri="{BB962C8B-B14F-4D97-AF65-F5344CB8AC3E}">
        <p14:creationId xmlns:p14="http://schemas.microsoft.com/office/powerpoint/2010/main" val="214666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ranking distributions for each algorithm over random seeds for a single metric (f1) and single dataset (</a:t>
            </a:r>
            <a:r>
              <a:rPr lang="en-US" dirty="0" err="1"/>
              <a:t>cora</a:t>
            </a:r>
            <a:r>
              <a:rPr lang="en-US" dirty="0"/>
              <a:t>), comparing the difference in results between default and HPO.</a:t>
            </a:r>
          </a:p>
          <a:p>
            <a:endParaRPr lang="en-US" dirty="0"/>
          </a:p>
          <a:p>
            <a:r>
              <a:rPr lang="en-US" dirty="0"/>
              <a:t>The W randomness coefficient is a proxy for measuring overlap in these probability distribution. In this experiment the HPO had more consistent results and also by the framework comparison rank the results were also better. </a:t>
            </a:r>
          </a:p>
        </p:txBody>
      </p:sp>
      <p:sp>
        <p:nvSpPr>
          <p:cNvPr id="4" name="Slide Number Placeholder 3"/>
          <p:cNvSpPr>
            <a:spLocks noGrp="1"/>
          </p:cNvSpPr>
          <p:nvPr>
            <p:ph type="sldNum" sz="quarter" idx="5"/>
          </p:nvPr>
        </p:nvSpPr>
        <p:spPr/>
        <p:txBody>
          <a:bodyPr/>
          <a:lstStyle/>
          <a:p>
            <a:fld id="{969814BB-739B-1947-AB54-ABC2E217C098}" type="slidenum">
              <a:rPr lang="en-GB" altLang="en-US" smtClean="0"/>
              <a:pPr/>
              <a:t>6</a:t>
            </a:fld>
            <a:endParaRPr lang="en-GB" altLang="en-US"/>
          </a:p>
        </p:txBody>
      </p:sp>
    </p:spTree>
    <p:extLst>
      <p:ext uri="{BB962C8B-B14F-4D97-AF65-F5344CB8AC3E}">
        <p14:creationId xmlns:p14="http://schemas.microsoft.com/office/powerpoint/2010/main" val="19764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these results we calculate the ranking of each algorithm on each seed across all datasets and metrics, which allows us to calculate the W randomness coefficient for evaluating trustworthiness of the results. We get a similar value, likely because of the model validation addition that we make for all default parameter values.</a:t>
            </a:r>
          </a:p>
          <a:p>
            <a:endParaRPr lang="en-US" dirty="0"/>
          </a:p>
          <a:p>
            <a:r>
              <a:rPr lang="en-US" dirty="0"/>
              <a:t>We also compare each result for default hyperparameters and HPO and rank which is higher, then average across all the results, to find that the HPO results are on average better.</a:t>
            </a:r>
          </a:p>
          <a:p>
            <a:endParaRPr lang="en-US" dirty="0"/>
          </a:p>
          <a:p>
            <a:r>
              <a:rPr lang="en-US" dirty="0"/>
              <a:t>The results for both parameter sets are equally trustworthy but the hyperparameter optimisation gives better results</a:t>
            </a:r>
          </a:p>
        </p:txBody>
      </p:sp>
      <p:sp>
        <p:nvSpPr>
          <p:cNvPr id="4" name="Slide Number Placeholder 3"/>
          <p:cNvSpPr>
            <a:spLocks noGrp="1"/>
          </p:cNvSpPr>
          <p:nvPr>
            <p:ph type="sldNum" sz="quarter" idx="5"/>
          </p:nvPr>
        </p:nvSpPr>
        <p:spPr/>
        <p:txBody>
          <a:bodyPr/>
          <a:lstStyle/>
          <a:p>
            <a:fld id="{969814BB-739B-1947-AB54-ABC2E217C098}" type="slidenum">
              <a:rPr lang="en-GB" altLang="en-US" smtClean="0"/>
              <a:pPr/>
              <a:t>7</a:t>
            </a:fld>
            <a:endParaRPr lang="en-GB" altLang="en-US"/>
          </a:p>
        </p:txBody>
      </p:sp>
    </p:spTree>
    <p:extLst>
      <p:ext uri="{BB962C8B-B14F-4D97-AF65-F5344CB8AC3E}">
        <p14:creationId xmlns:p14="http://schemas.microsoft.com/office/powerpoint/2010/main" val="3241942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dirty="0"/>
              <a:t>What does this mean?</a:t>
            </a:r>
          </a:p>
          <a:p>
            <a:endParaRPr lang="en-US" dirty="0"/>
          </a:p>
          <a:p>
            <a:r>
              <a:rPr lang="en-US" dirty="0"/>
              <a:t>HPO matters for unsupervised GNN community detection. This is important as in this field a HPO should always be carried out. </a:t>
            </a:r>
          </a:p>
          <a:p>
            <a:endParaRPr lang="en-US" dirty="0"/>
          </a:p>
          <a:p>
            <a:r>
              <a:rPr lang="en-US" dirty="0"/>
              <a:t>If we quantify the trust we can have in results then it makes model selection more useable for practical real world applications.  </a:t>
            </a:r>
          </a:p>
          <a:p>
            <a:endParaRPr lang="en-US" dirty="0"/>
          </a:p>
          <a:p>
            <a:r>
              <a:rPr lang="en-US" dirty="0"/>
              <a:t>This allows us to fairly compare model relative performance, rather than relying on inconsistent evaluations in papers.</a:t>
            </a:r>
          </a:p>
          <a:p>
            <a:endParaRPr lang="en-US" dirty="0"/>
          </a:p>
          <a:p>
            <a:r>
              <a:rPr lang="en-US" dirty="0"/>
              <a:t>Means we don’t waste GPU resources, time, energy and money as we can lift results where the evaluation framework is the same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this was just one way of quantifying the consistency of a framework, there are potentially other ways of evaluating this, but the main takeaway is that the consistency of results should be detailed in all evaluations.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apply this to other ML areas such as Link prediction, Question answering, machine translation, sentiment analysis, object detection, image classification, retrieval, time series forecasting.</a:t>
            </a:r>
          </a:p>
          <a:p>
            <a:endParaRPr lang="en-US" dirty="0"/>
          </a:p>
          <a:p>
            <a:endParaRPr lang="en-US" dirty="0"/>
          </a:p>
        </p:txBody>
      </p:sp>
      <p:sp>
        <p:nvSpPr>
          <p:cNvPr id="4" name="Slide Number Placeholder 3"/>
          <p:cNvSpPr>
            <a:spLocks noGrp="1"/>
          </p:cNvSpPr>
          <p:nvPr>
            <p:ph type="sldNum" sz="quarter" idx="5"/>
          </p:nvPr>
        </p:nvSpPr>
        <p:spPr/>
        <p:txBody>
          <a:bodyPr/>
          <a:lstStyle/>
          <a:p>
            <a:fld id="{969814BB-739B-1947-AB54-ABC2E217C098}" type="slidenum">
              <a:rPr lang="en-GB" altLang="en-US" smtClean="0"/>
              <a:pPr/>
              <a:t>8</a:t>
            </a:fld>
            <a:endParaRPr lang="en-GB" altLang="en-US"/>
          </a:p>
        </p:txBody>
      </p:sp>
    </p:spTree>
    <p:extLst>
      <p:ext uri="{BB962C8B-B14F-4D97-AF65-F5344CB8AC3E}">
        <p14:creationId xmlns:p14="http://schemas.microsoft.com/office/powerpoint/2010/main" val="217800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I’m finishing some work on federated learning and purely unsupervised learning. </a:t>
            </a:r>
          </a:p>
          <a:p>
            <a:endParaRPr lang="en-US" dirty="0"/>
          </a:p>
          <a:p>
            <a:r>
              <a:rPr lang="en-US" dirty="0"/>
              <a:t>My thesis is due in April so I am currently looking for work in industry or as a post doc, and I am interested in GNNs obviously, specifically unsupervised learning or federated learning.</a:t>
            </a:r>
          </a:p>
          <a:p>
            <a:endParaRPr lang="en-US" dirty="0"/>
          </a:p>
          <a:p>
            <a:r>
              <a:rPr lang="en-US" dirty="0"/>
              <a:t>This is my twitter handle but I also have </a:t>
            </a:r>
            <a:r>
              <a:rPr lang="en-US" dirty="0" err="1"/>
              <a:t>linkedin</a:t>
            </a:r>
            <a:r>
              <a:rPr lang="en-US" dirty="0"/>
              <a:t>, pls hit me up to talk about this or find me at the conference.</a:t>
            </a:r>
          </a:p>
        </p:txBody>
      </p:sp>
      <p:sp>
        <p:nvSpPr>
          <p:cNvPr id="4" name="Slide Number Placeholder 3"/>
          <p:cNvSpPr>
            <a:spLocks noGrp="1"/>
          </p:cNvSpPr>
          <p:nvPr>
            <p:ph type="sldNum" sz="quarter" idx="5"/>
          </p:nvPr>
        </p:nvSpPr>
        <p:spPr/>
        <p:txBody>
          <a:bodyPr/>
          <a:lstStyle/>
          <a:p>
            <a:fld id="{969814BB-739B-1947-AB54-ABC2E217C098}" type="slidenum">
              <a:rPr lang="en-GB" altLang="en-US" smtClean="0"/>
              <a:pPr/>
              <a:t>9</a:t>
            </a:fld>
            <a:endParaRPr lang="en-GB" altLang="en-US"/>
          </a:p>
        </p:txBody>
      </p:sp>
    </p:spTree>
    <p:extLst>
      <p:ext uri="{BB962C8B-B14F-4D97-AF65-F5344CB8AC3E}">
        <p14:creationId xmlns:p14="http://schemas.microsoft.com/office/powerpoint/2010/main" val="968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83619"/>
            <a:ext cx="8640960" cy="1102519"/>
          </a:xfrm>
        </p:spPr>
        <p:txBody>
          <a:bodyPr anchor="b">
            <a:normAutofit/>
          </a:bodyPr>
          <a:lstStyle>
            <a:lvl1pPr algn="l">
              <a:defRPr sz="2700">
                <a:solidFill>
                  <a:srgbClr val="9A1D2B"/>
                </a:solidFill>
                <a:latin typeface="Arial" pitchFamily="34" charset="0"/>
                <a:cs typeface="Arial" pitchFamily="34" charset="0"/>
              </a:defRPr>
            </a:lvl1pPr>
          </a:lstStyle>
          <a:p>
            <a:r>
              <a:rPr lang="en-GB"/>
              <a:t>Click to edit Master title style</a:t>
            </a:r>
            <a:endParaRPr lang="en-GB" dirty="0"/>
          </a:p>
        </p:txBody>
      </p:sp>
      <p:sp>
        <p:nvSpPr>
          <p:cNvPr id="3" name="Subtitle 2"/>
          <p:cNvSpPr>
            <a:spLocks noGrp="1"/>
          </p:cNvSpPr>
          <p:nvPr>
            <p:ph type="subTitle" idx="1"/>
          </p:nvPr>
        </p:nvSpPr>
        <p:spPr>
          <a:xfrm>
            <a:off x="251520" y="2517744"/>
            <a:ext cx="8640960" cy="131445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p>
        </p:txBody>
      </p:sp>
      <p:sp>
        <p:nvSpPr>
          <p:cNvPr id="4" name="Footer Placeholder 4">
            <a:extLst>
              <a:ext uri="{FF2B5EF4-FFF2-40B4-BE49-F238E27FC236}">
                <a16:creationId xmlns:a16="http://schemas.microsoft.com/office/drawing/2014/main" id="{35F84A5F-2630-A50B-94DD-FAF583F6F8C4}"/>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88688E4D-241E-939E-4463-59D91E7CC89F}"/>
              </a:ext>
            </a:extLst>
          </p:cNvPr>
          <p:cNvSpPr>
            <a:spLocks noGrp="1"/>
          </p:cNvSpPr>
          <p:nvPr>
            <p:ph type="sldNum" sz="quarter" idx="11"/>
          </p:nvPr>
        </p:nvSpPr>
        <p:spPr/>
        <p:txBody>
          <a:bodyPr/>
          <a:lstStyle>
            <a:lvl1pPr>
              <a:defRPr/>
            </a:lvl1pPr>
          </a:lstStyle>
          <a:p>
            <a:fld id="{48D1E0BA-5FB3-9F47-B146-7AF9B9D03524}" type="slidenum">
              <a:rPr lang="en-GB" altLang="en-US"/>
              <a:pPr/>
              <a:t>‹#›</a:t>
            </a:fld>
            <a:endParaRPr lang="en-GB" altLang="en-US"/>
          </a:p>
        </p:txBody>
      </p:sp>
      <p:sp>
        <p:nvSpPr>
          <p:cNvPr id="6" name="Date Placeholder 6">
            <a:extLst>
              <a:ext uri="{FF2B5EF4-FFF2-40B4-BE49-F238E27FC236}">
                <a16:creationId xmlns:a16="http://schemas.microsoft.com/office/drawing/2014/main" id="{59AC6938-8BE4-ED9C-AEF0-2D89D333F547}"/>
              </a:ext>
            </a:extLst>
          </p:cNvPr>
          <p:cNvSpPr>
            <a:spLocks noGrp="1"/>
          </p:cNvSpPr>
          <p:nvPr>
            <p:ph type="dt" sz="half" idx="12"/>
          </p:nvPr>
        </p:nvSpPr>
        <p:spPr/>
        <p:txBody>
          <a:bodyPr/>
          <a:lstStyle>
            <a:lvl1pPr>
              <a:defRPr/>
            </a:lvl1pPr>
          </a:lstStyle>
          <a:p>
            <a:pPr>
              <a:defRPr/>
            </a:pPr>
            <a:fld id="{8708AC1C-7649-BF4A-8386-EF1457D5E51A}" type="datetime4">
              <a:rPr lang="en-GB"/>
              <a:pPr>
                <a:defRPr/>
              </a:pPr>
              <a:t>25 November 2023</a:t>
            </a:fld>
            <a:endParaRPr lang="en-GB" dirty="0"/>
          </a:p>
        </p:txBody>
      </p:sp>
    </p:spTree>
    <p:extLst>
      <p:ext uri="{BB962C8B-B14F-4D97-AF65-F5344CB8AC3E}">
        <p14:creationId xmlns:p14="http://schemas.microsoft.com/office/powerpoint/2010/main" val="311149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897564"/>
            <a:ext cx="8640960" cy="857250"/>
          </a:xfrm>
        </p:spPr>
        <p:txBody>
          <a:bodyPr anchor="b">
            <a:normAutofit/>
          </a:bodyPr>
          <a:lstStyle>
            <a:lvl1pPr algn="l">
              <a:defRPr sz="2400">
                <a:solidFill>
                  <a:srgbClr val="9A1D2B"/>
                </a:solidFill>
                <a:latin typeface="Arial" pitchFamily="34" charset="0"/>
                <a:cs typeface="Arial" pitchFamily="34" charset="0"/>
              </a:defRPr>
            </a:lvl1pPr>
          </a:lstStyle>
          <a:p>
            <a:r>
              <a:rPr lang="en-GB"/>
              <a:t>Click to edit Master title style</a:t>
            </a:r>
            <a:endParaRPr lang="en-GB" dirty="0"/>
          </a:p>
        </p:txBody>
      </p:sp>
      <p:sp>
        <p:nvSpPr>
          <p:cNvPr id="3" name="Content Placeholder 2"/>
          <p:cNvSpPr>
            <a:spLocks noGrp="1"/>
          </p:cNvSpPr>
          <p:nvPr>
            <p:ph idx="1"/>
          </p:nvPr>
        </p:nvSpPr>
        <p:spPr>
          <a:xfrm>
            <a:off x="251520" y="1815667"/>
            <a:ext cx="8640960" cy="2778956"/>
          </a:xfrm>
        </p:spPr>
        <p:txBody>
          <a:bodyPr/>
          <a:lstStyle>
            <a:lvl5pPr>
              <a:buFont typeface="Arial" pitchFamily="34" charset="0"/>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Footer Placeholder 4">
            <a:extLst>
              <a:ext uri="{FF2B5EF4-FFF2-40B4-BE49-F238E27FC236}">
                <a16:creationId xmlns:a16="http://schemas.microsoft.com/office/drawing/2014/main" id="{9DEF5F3C-668D-BF65-8AEF-9AB3D40CB74F}"/>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9621B9CB-1EE6-0D5D-4D0C-4C84B5A79110}"/>
              </a:ext>
            </a:extLst>
          </p:cNvPr>
          <p:cNvSpPr>
            <a:spLocks noGrp="1"/>
          </p:cNvSpPr>
          <p:nvPr>
            <p:ph type="sldNum" sz="quarter" idx="11"/>
          </p:nvPr>
        </p:nvSpPr>
        <p:spPr/>
        <p:txBody>
          <a:bodyPr/>
          <a:lstStyle>
            <a:lvl1pPr>
              <a:defRPr/>
            </a:lvl1pPr>
          </a:lstStyle>
          <a:p>
            <a:fld id="{5D8811AE-D86F-3447-9EDD-9291F064BECA}" type="slidenum">
              <a:rPr lang="en-GB" altLang="en-US"/>
              <a:pPr/>
              <a:t>‹#›</a:t>
            </a:fld>
            <a:endParaRPr lang="en-GB" altLang="en-US"/>
          </a:p>
        </p:txBody>
      </p:sp>
      <p:sp>
        <p:nvSpPr>
          <p:cNvPr id="6" name="Date Placeholder 6">
            <a:extLst>
              <a:ext uri="{FF2B5EF4-FFF2-40B4-BE49-F238E27FC236}">
                <a16:creationId xmlns:a16="http://schemas.microsoft.com/office/drawing/2014/main" id="{9F21F2AF-AB8C-296B-C2EB-1ACB6020A807}"/>
              </a:ext>
            </a:extLst>
          </p:cNvPr>
          <p:cNvSpPr>
            <a:spLocks noGrp="1"/>
          </p:cNvSpPr>
          <p:nvPr>
            <p:ph type="dt" sz="half" idx="12"/>
          </p:nvPr>
        </p:nvSpPr>
        <p:spPr/>
        <p:txBody>
          <a:bodyPr/>
          <a:lstStyle>
            <a:lvl1pPr>
              <a:defRPr/>
            </a:lvl1pPr>
          </a:lstStyle>
          <a:p>
            <a:pPr>
              <a:defRPr/>
            </a:pPr>
            <a:fld id="{3E63E966-7667-2B41-8895-D88EF7F17965}" type="datetime4">
              <a:rPr lang="en-GB"/>
              <a:pPr>
                <a:defRPr/>
              </a:pPr>
              <a:t>25 November 2023</a:t>
            </a:fld>
            <a:endParaRPr lang="en-GB" dirty="0"/>
          </a:p>
        </p:txBody>
      </p:sp>
    </p:spTree>
    <p:extLst>
      <p:ext uri="{BB962C8B-B14F-4D97-AF65-F5344CB8AC3E}">
        <p14:creationId xmlns:p14="http://schemas.microsoft.com/office/powerpoint/2010/main" val="148403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97565"/>
            <a:ext cx="8640960" cy="3697058"/>
          </a:xfrm>
        </p:spPr>
        <p:txBody>
          <a:bodyPr/>
          <a:lstStyle>
            <a:lvl5pPr>
              <a:buFont typeface="Arial" pitchFamily="34" charset="0"/>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Footer Placeholder 4">
            <a:extLst>
              <a:ext uri="{FF2B5EF4-FFF2-40B4-BE49-F238E27FC236}">
                <a16:creationId xmlns:a16="http://schemas.microsoft.com/office/drawing/2014/main" id="{5BEAD00F-F9D4-A122-B7C1-1FF883BCFC7C}"/>
              </a:ext>
            </a:extLst>
          </p:cNvPr>
          <p:cNvSpPr>
            <a:spLocks noGrp="1"/>
          </p:cNvSpPr>
          <p:nvPr>
            <p:ph type="ftr" sz="quarter" idx="10"/>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F79F5134-6103-7142-AABB-D71101D2DFE1}"/>
              </a:ext>
            </a:extLst>
          </p:cNvPr>
          <p:cNvSpPr>
            <a:spLocks noGrp="1"/>
          </p:cNvSpPr>
          <p:nvPr>
            <p:ph type="sldNum" sz="quarter" idx="11"/>
          </p:nvPr>
        </p:nvSpPr>
        <p:spPr/>
        <p:txBody>
          <a:bodyPr/>
          <a:lstStyle>
            <a:lvl1pPr>
              <a:defRPr/>
            </a:lvl1pPr>
          </a:lstStyle>
          <a:p>
            <a:fld id="{E3FA2498-1295-824B-B1BB-769236ADE2B6}" type="slidenum">
              <a:rPr lang="en-GB" altLang="en-US"/>
              <a:pPr/>
              <a:t>‹#›</a:t>
            </a:fld>
            <a:endParaRPr lang="en-GB" altLang="en-US"/>
          </a:p>
        </p:txBody>
      </p:sp>
      <p:sp>
        <p:nvSpPr>
          <p:cNvPr id="5" name="Date Placeholder 6">
            <a:extLst>
              <a:ext uri="{FF2B5EF4-FFF2-40B4-BE49-F238E27FC236}">
                <a16:creationId xmlns:a16="http://schemas.microsoft.com/office/drawing/2014/main" id="{2A1170F3-90FD-B790-6C16-CAC94D2CBCFE}"/>
              </a:ext>
            </a:extLst>
          </p:cNvPr>
          <p:cNvSpPr>
            <a:spLocks noGrp="1"/>
          </p:cNvSpPr>
          <p:nvPr>
            <p:ph type="dt" sz="half" idx="12"/>
          </p:nvPr>
        </p:nvSpPr>
        <p:spPr/>
        <p:txBody>
          <a:bodyPr/>
          <a:lstStyle>
            <a:lvl1pPr>
              <a:defRPr/>
            </a:lvl1pPr>
          </a:lstStyle>
          <a:p>
            <a:pPr>
              <a:defRPr/>
            </a:pPr>
            <a:fld id="{9990319E-4A33-994A-B2F3-7FA820235A91}" type="datetime4">
              <a:rPr lang="en-GB"/>
              <a:pPr>
                <a:defRPr/>
              </a:pPr>
              <a:t>25 November 2023</a:t>
            </a:fld>
            <a:endParaRPr lang="en-GB" dirty="0"/>
          </a:p>
        </p:txBody>
      </p:sp>
    </p:spTree>
    <p:extLst>
      <p:ext uri="{BB962C8B-B14F-4D97-AF65-F5344CB8AC3E}">
        <p14:creationId xmlns:p14="http://schemas.microsoft.com/office/powerpoint/2010/main" val="16762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59583"/>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4648200" y="1059583"/>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Footer Placeholder 4">
            <a:extLst>
              <a:ext uri="{FF2B5EF4-FFF2-40B4-BE49-F238E27FC236}">
                <a16:creationId xmlns:a16="http://schemas.microsoft.com/office/drawing/2014/main" id="{2E36AB44-BA32-9C8B-8662-A760D4B94C6B}"/>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3F576367-CD5A-E1AF-7924-2CA75FF16237}"/>
              </a:ext>
            </a:extLst>
          </p:cNvPr>
          <p:cNvSpPr>
            <a:spLocks noGrp="1"/>
          </p:cNvSpPr>
          <p:nvPr>
            <p:ph type="sldNum" sz="quarter" idx="11"/>
          </p:nvPr>
        </p:nvSpPr>
        <p:spPr/>
        <p:txBody>
          <a:bodyPr/>
          <a:lstStyle>
            <a:lvl1pPr>
              <a:defRPr/>
            </a:lvl1pPr>
          </a:lstStyle>
          <a:p>
            <a:fld id="{676AAD55-33B0-5B40-AFD6-8288F3EB9515}" type="slidenum">
              <a:rPr lang="en-GB" altLang="en-US"/>
              <a:pPr/>
              <a:t>‹#›</a:t>
            </a:fld>
            <a:endParaRPr lang="en-GB" altLang="en-US"/>
          </a:p>
        </p:txBody>
      </p:sp>
      <p:sp>
        <p:nvSpPr>
          <p:cNvPr id="6" name="Date Placeholder 6">
            <a:extLst>
              <a:ext uri="{FF2B5EF4-FFF2-40B4-BE49-F238E27FC236}">
                <a16:creationId xmlns:a16="http://schemas.microsoft.com/office/drawing/2014/main" id="{616B9E7E-0C2B-3E34-EF7F-166810289663}"/>
              </a:ext>
            </a:extLst>
          </p:cNvPr>
          <p:cNvSpPr>
            <a:spLocks noGrp="1"/>
          </p:cNvSpPr>
          <p:nvPr>
            <p:ph type="dt" sz="half" idx="12"/>
          </p:nvPr>
        </p:nvSpPr>
        <p:spPr/>
        <p:txBody>
          <a:bodyPr/>
          <a:lstStyle>
            <a:lvl1pPr>
              <a:defRPr/>
            </a:lvl1pPr>
          </a:lstStyle>
          <a:p>
            <a:pPr>
              <a:defRPr/>
            </a:pPr>
            <a:fld id="{5209C5EF-00EA-6F42-8A37-FB398D1DC698}" type="datetime4">
              <a:rPr lang="en-GB"/>
              <a:pPr>
                <a:defRPr/>
              </a:pPr>
              <a:t>25 November 2023</a:t>
            </a:fld>
            <a:endParaRPr lang="en-GB" dirty="0"/>
          </a:p>
        </p:txBody>
      </p:sp>
    </p:spTree>
    <p:extLst>
      <p:ext uri="{BB962C8B-B14F-4D97-AF65-F5344CB8AC3E}">
        <p14:creationId xmlns:p14="http://schemas.microsoft.com/office/powerpoint/2010/main" val="85245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51570"/>
            <a:ext cx="5486400" cy="3132348"/>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GB" noProof="0"/>
              <a:t>Click icon to add picture</a:t>
            </a:r>
          </a:p>
        </p:txBody>
      </p:sp>
      <p:sp>
        <p:nvSpPr>
          <p:cNvPr id="4" name="Text Placeholder 3"/>
          <p:cNvSpPr>
            <a:spLocks noGrp="1"/>
          </p:cNvSpPr>
          <p:nvPr>
            <p:ph type="body" sz="half" idx="2"/>
          </p:nvPr>
        </p:nvSpPr>
        <p:spPr>
          <a:xfrm>
            <a:off x="1792288" y="4083919"/>
            <a:ext cx="5486400" cy="49122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 name="Footer Placeholder 4">
            <a:extLst>
              <a:ext uri="{FF2B5EF4-FFF2-40B4-BE49-F238E27FC236}">
                <a16:creationId xmlns:a16="http://schemas.microsoft.com/office/drawing/2014/main" id="{731A0630-F9F7-7F68-4D96-8843A207906C}"/>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E983297-DB42-D3D1-1BB2-3C574DD9CCC3}"/>
              </a:ext>
            </a:extLst>
          </p:cNvPr>
          <p:cNvSpPr>
            <a:spLocks noGrp="1"/>
          </p:cNvSpPr>
          <p:nvPr>
            <p:ph type="sldNum" sz="quarter" idx="11"/>
          </p:nvPr>
        </p:nvSpPr>
        <p:spPr/>
        <p:txBody>
          <a:bodyPr/>
          <a:lstStyle>
            <a:lvl1pPr>
              <a:defRPr/>
            </a:lvl1pPr>
          </a:lstStyle>
          <a:p>
            <a:fld id="{84BA896C-CC4C-294D-B5AB-9354213FE5FB}" type="slidenum">
              <a:rPr lang="en-GB" altLang="en-US"/>
              <a:pPr/>
              <a:t>‹#›</a:t>
            </a:fld>
            <a:endParaRPr lang="en-GB" altLang="en-US"/>
          </a:p>
        </p:txBody>
      </p:sp>
      <p:sp>
        <p:nvSpPr>
          <p:cNvPr id="6" name="Date Placeholder 6">
            <a:extLst>
              <a:ext uri="{FF2B5EF4-FFF2-40B4-BE49-F238E27FC236}">
                <a16:creationId xmlns:a16="http://schemas.microsoft.com/office/drawing/2014/main" id="{B10F3E70-70FE-7520-9F27-2ECA09F08CD9}"/>
              </a:ext>
            </a:extLst>
          </p:cNvPr>
          <p:cNvSpPr>
            <a:spLocks noGrp="1"/>
          </p:cNvSpPr>
          <p:nvPr>
            <p:ph type="dt" sz="half" idx="12"/>
          </p:nvPr>
        </p:nvSpPr>
        <p:spPr/>
        <p:txBody>
          <a:bodyPr/>
          <a:lstStyle>
            <a:lvl1pPr>
              <a:defRPr/>
            </a:lvl1pPr>
          </a:lstStyle>
          <a:p>
            <a:pPr>
              <a:defRPr/>
            </a:pPr>
            <a:fld id="{AAA55A42-1886-384E-8FB3-A2C71FD61127}" type="datetime4">
              <a:rPr lang="en-GB"/>
              <a:pPr>
                <a:defRPr/>
              </a:pPr>
              <a:t>25 November 2023</a:t>
            </a:fld>
            <a:endParaRPr lang="en-GB" dirty="0"/>
          </a:p>
        </p:txBody>
      </p:sp>
    </p:spTree>
    <p:extLst>
      <p:ext uri="{BB962C8B-B14F-4D97-AF65-F5344CB8AC3E}">
        <p14:creationId xmlns:p14="http://schemas.microsoft.com/office/powerpoint/2010/main" val="373588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3ED8F178-4780-4A80-2E43-3C4B5262436C}"/>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833FC0E5-440A-C173-A455-1ED159811FE5}"/>
              </a:ext>
            </a:extLst>
          </p:cNvPr>
          <p:cNvSpPr>
            <a:spLocks noGrp="1"/>
          </p:cNvSpPr>
          <p:nvPr>
            <p:ph type="sldNum" sz="quarter" idx="11"/>
          </p:nvPr>
        </p:nvSpPr>
        <p:spPr/>
        <p:txBody>
          <a:bodyPr/>
          <a:lstStyle>
            <a:lvl1pPr>
              <a:defRPr/>
            </a:lvl1pPr>
          </a:lstStyle>
          <a:p>
            <a:fld id="{11DA7977-0C6B-FE47-AFB8-53556AE4E248}" type="slidenum">
              <a:rPr lang="en-GB" altLang="en-US"/>
              <a:pPr/>
              <a:t>‹#›</a:t>
            </a:fld>
            <a:endParaRPr lang="en-GB" altLang="en-US"/>
          </a:p>
        </p:txBody>
      </p:sp>
      <p:sp>
        <p:nvSpPr>
          <p:cNvPr id="4" name="Date Placeholder 6">
            <a:extLst>
              <a:ext uri="{FF2B5EF4-FFF2-40B4-BE49-F238E27FC236}">
                <a16:creationId xmlns:a16="http://schemas.microsoft.com/office/drawing/2014/main" id="{A95A33A4-C1B5-FE43-8DA7-130B3371B909}"/>
              </a:ext>
            </a:extLst>
          </p:cNvPr>
          <p:cNvSpPr>
            <a:spLocks noGrp="1"/>
          </p:cNvSpPr>
          <p:nvPr>
            <p:ph type="dt" sz="half" idx="12"/>
          </p:nvPr>
        </p:nvSpPr>
        <p:spPr/>
        <p:txBody>
          <a:bodyPr/>
          <a:lstStyle>
            <a:lvl1pPr>
              <a:defRPr/>
            </a:lvl1pPr>
          </a:lstStyle>
          <a:p>
            <a:pPr>
              <a:defRPr/>
            </a:pPr>
            <a:fld id="{C71F69B9-08D2-6D4C-998F-CF7AC6632B9E}" type="datetime4">
              <a:rPr lang="en-GB"/>
              <a:pPr>
                <a:defRPr/>
              </a:pPr>
              <a:t>25 November 2023</a:t>
            </a:fld>
            <a:endParaRPr lang="en-GB" dirty="0"/>
          </a:p>
        </p:txBody>
      </p:sp>
    </p:spTree>
    <p:extLst>
      <p:ext uri="{BB962C8B-B14F-4D97-AF65-F5344CB8AC3E}">
        <p14:creationId xmlns:p14="http://schemas.microsoft.com/office/powerpoint/2010/main" val="334548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417428F-F9BC-754F-0EAA-CA7C10F8511D}"/>
              </a:ext>
            </a:extLst>
          </p:cNvPr>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Text Placeholder 2">
            <a:extLst>
              <a:ext uri="{FF2B5EF4-FFF2-40B4-BE49-F238E27FC236}">
                <a16:creationId xmlns:a16="http://schemas.microsoft.com/office/drawing/2014/main" id="{DCD640EA-A139-E0C5-4CC7-18213E6C31F8}"/>
              </a:ext>
            </a:extLst>
          </p:cNvPr>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7" descr="logo-ltr.tif">
            <a:extLst>
              <a:ext uri="{FF2B5EF4-FFF2-40B4-BE49-F238E27FC236}">
                <a16:creationId xmlns:a16="http://schemas.microsoft.com/office/drawing/2014/main" id="{D2F2CCD2-344A-434F-2FCA-9F25FF0303CC}"/>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50825" y="214313"/>
            <a:ext cx="1944688"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03D63F9E-A7B3-F6FC-E658-F68EFE632ED4}"/>
              </a:ext>
            </a:extLst>
          </p:cNvPr>
          <p:cNvCxnSpPr/>
          <p:nvPr userDrawn="1"/>
        </p:nvCxnSpPr>
        <p:spPr>
          <a:xfrm>
            <a:off x="250825" y="809625"/>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5BC593-B76A-3DFF-B307-D89AAA153466}"/>
              </a:ext>
            </a:extLst>
          </p:cNvPr>
          <p:cNvCxnSpPr/>
          <p:nvPr userDrawn="1"/>
        </p:nvCxnSpPr>
        <p:spPr>
          <a:xfrm>
            <a:off x="250825" y="4624388"/>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1" name="Picture 11" descr="address.gif">
            <a:extLst>
              <a:ext uri="{FF2B5EF4-FFF2-40B4-BE49-F238E27FC236}">
                <a16:creationId xmlns:a16="http://schemas.microsoft.com/office/drawing/2014/main" id="{F3A14CF8-62D4-9074-C4C1-696A78157FBC}"/>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400925" y="4677966"/>
            <a:ext cx="14922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AE33A037-5FA2-C0AA-DFA3-4911EA041038}"/>
              </a:ext>
            </a:extLst>
          </p:cNvPr>
          <p:cNvSpPr>
            <a:spLocks noGrp="1"/>
          </p:cNvSpPr>
          <p:nvPr>
            <p:ph type="ftr" sz="quarter" idx="3"/>
          </p:nvPr>
        </p:nvSpPr>
        <p:spPr>
          <a:xfrm>
            <a:off x="128588" y="4685110"/>
            <a:ext cx="3867150" cy="273844"/>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D42FFD9C-ABDA-A8D9-5A0E-96A13F1C4259}"/>
              </a:ext>
            </a:extLst>
          </p:cNvPr>
          <p:cNvSpPr>
            <a:spLocks noGrp="1"/>
          </p:cNvSpPr>
          <p:nvPr>
            <p:ph type="sldNum" sz="quarter" idx="4"/>
          </p:nvPr>
        </p:nvSpPr>
        <p:spPr>
          <a:xfrm>
            <a:off x="4211639" y="4688682"/>
            <a:ext cx="720725" cy="273844"/>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defRPr>
            </a:lvl1pPr>
          </a:lstStyle>
          <a:p>
            <a:fld id="{256C1D04-49DD-1641-9A3D-D19DE6A41944}" type="slidenum">
              <a:rPr lang="en-GB" altLang="en-US"/>
              <a:pPr/>
              <a:t>‹#›</a:t>
            </a:fld>
            <a:endParaRPr lang="en-GB" altLang="en-US"/>
          </a:p>
        </p:txBody>
      </p:sp>
      <p:sp>
        <p:nvSpPr>
          <p:cNvPr id="20" name="Date Placeholder 6">
            <a:extLst>
              <a:ext uri="{FF2B5EF4-FFF2-40B4-BE49-F238E27FC236}">
                <a16:creationId xmlns:a16="http://schemas.microsoft.com/office/drawing/2014/main" id="{B33295C8-4295-2C2F-22F0-A06B8D5F00E9}"/>
              </a:ext>
            </a:extLst>
          </p:cNvPr>
          <p:cNvSpPr>
            <a:spLocks noGrp="1"/>
          </p:cNvSpPr>
          <p:nvPr>
            <p:ph type="dt" sz="half" idx="2"/>
          </p:nvPr>
        </p:nvSpPr>
        <p:spPr>
          <a:xfrm>
            <a:off x="6732588" y="465535"/>
            <a:ext cx="2133600" cy="273844"/>
          </a:xfrm>
          <a:prstGeom prst="rect">
            <a:avLst/>
          </a:prstGeom>
        </p:spPr>
        <p:txBody>
          <a:bodyPr/>
          <a:lstStyle>
            <a:lvl1pPr algn="r" fontAlgn="auto">
              <a:spcBef>
                <a:spcPts val="0"/>
              </a:spcBef>
              <a:spcAft>
                <a:spcPts val="0"/>
              </a:spcAft>
              <a:defRPr sz="900">
                <a:solidFill>
                  <a:srgbClr val="898989"/>
                </a:solidFill>
                <a:latin typeface="Arial" pitchFamily="34" charset="0"/>
                <a:cs typeface="Arial" pitchFamily="34" charset="0"/>
              </a:defRPr>
            </a:lvl1pPr>
          </a:lstStyle>
          <a:p>
            <a:pPr>
              <a:defRPr/>
            </a:pPr>
            <a:fld id="{960423F1-677A-4649-BC6D-5256DEFCC995}" type="datetime4">
              <a:rPr lang="en-GB"/>
              <a:pPr>
                <a:defRPr/>
              </a:pPr>
              <a:t>25 November 2023</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willleeney/ug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DC0D02-52E4-FA12-37B0-EFDAC31CEA2A}"/>
              </a:ext>
            </a:extLst>
          </p:cNvPr>
          <p:cNvSpPr/>
          <p:nvPr/>
        </p:nvSpPr>
        <p:spPr>
          <a:xfrm>
            <a:off x="251520" y="843558"/>
            <a:ext cx="3240360" cy="37444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white lines and dots&#10;&#10;Description automatically generated">
            <a:extLst>
              <a:ext uri="{FF2B5EF4-FFF2-40B4-BE49-F238E27FC236}">
                <a16:creationId xmlns:a16="http://schemas.microsoft.com/office/drawing/2014/main" id="{4CC2B114-6FEA-23A7-D0C2-7E1ED2A67355}"/>
              </a:ext>
            </a:extLst>
          </p:cNvPr>
          <p:cNvPicPr>
            <a:picLocks noChangeAspect="1"/>
          </p:cNvPicPr>
          <p:nvPr/>
        </p:nvPicPr>
        <p:blipFill>
          <a:blip r:embed="rId3"/>
          <a:stretch>
            <a:fillRect/>
          </a:stretch>
        </p:blipFill>
        <p:spPr>
          <a:xfrm>
            <a:off x="357225" y="1119549"/>
            <a:ext cx="3028950" cy="3274540"/>
          </a:xfrm>
          <a:prstGeom prst="rect">
            <a:avLst/>
          </a:prstGeom>
          <a:noFill/>
        </p:spPr>
      </p:pic>
      <p:sp>
        <p:nvSpPr>
          <p:cNvPr id="5" name="Slide Number Placeholder 4">
            <a:extLst>
              <a:ext uri="{FF2B5EF4-FFF2-40B4-BE49-F238E27FC236}">
                <a16:creationId xmlns:a16="http://schemas.microsoft.com/office/drawing/2014/main" id="{EA0DA335-D703-71DA-F9CE-486980F94429}"/>
              </a:ext>
            </a:extLst>
          </p:cNvPr>
          <p:cNvSpPr>
            <a:spLocks noGrp="1"/>
          </p:cNvSpPr>
          <p:nvPr>
            <p:ph type="sldNum" sz="quarter" idx="11"/>
          </p:nvPr>
        </p:nvSpPr>
        <p:spPr>
          <a:xfrm>
            <a:off x="4301729" y="4688682"/>
            <a:ext cx="540544" cy="273844"/>
          </a:xfrm>
        </p:spPr>
        <p:txBody>
          <a:bodyPr wrap="square"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450"/>
              </a:spcAft>
            </a:pPr>
            <a:fld id="{AC02FC23-E20E-7F43-96BB-D88FB055CE72}" type="slidenum">
              <a:rPr lang="en-GB" altLang="en-US">
                <a:solidFill>
                  <a:srgbClr val="898989"/>
                </a:solidFill>
              </a:rPr>
              <a:pPr eaLnBrk="1" hangingPunct="1">
                <a:spcAft>
                  <a:spcPts val="450"/>
                </a:spcAft>
              </a:pPr>
              <a:t>1</a:t>
            </a:fld>
            <a:endParaRPr lang="en-GB" altLang="en-US">
              <a:solidFill>
                <a:srgbClr val="898989"/>
              </a:solidFill>
            </a:endParaRPr>
          </a:p>
        </p:txBody>
      </p:sp>
      <p:sp>
        <p:nvSpPr>
          <p:cNvPr id="8" name="Title 1">
            <a:extLst>
              <a:ext uri="{FF2B5EF4-FFF2-40B4-BE49-F238E27FC236}">
                <a16:creationId xmlns:a16="http://schemas.microsoft.com/office/drawing/2014/main" id="{2BF5EA6F-5FD4-EE91-232B-5F3F13DD7C01}"/>
              </a:ext>
            </a:extLst>
          </p:cNvPr>
          <p:cNvSpPr txBox="1">
            <a:spLocks/>
          </p:cNvSpPr>
          <p:nvPr/>
        </p:nvSpPr>
        <p:spPr>
          <a:xfrm>
            <a:off x="3597585" y="1251976"/>
            <a:ext cx="5294895" cy="2268252"/>
          </a:xfrm>
          <a:prstGeom prst="rect">
            <a:avLst/>
          </a:prstGeom>
        </p:spPr>
        <p:txBody>
          <a:bodyPr/>
          <a:lstStyle>
            <a:lvl1pPr algn="l" rtl="0" eaLnBrk="1" fontAlgn="base" hangingPunct="1">
              <a:spcBef>
                <a:spcPct val="0"/>
              </a:spcBef>
              <a:spcAft>
                <a:spcPct val="0"/>
              </a:spcAft>
              <a:defRPr sz="32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9A1D2B"/>
                </a:solidFill>
                <a:latin typeface="Arial" charset="0"/>
                <a:cs typeface="Arial" charset="0"/>
              </a:defRPr>
            </a:lvl2pPr>
            <a:lvl3pPr algn="l" rtl="0" eaLnBrk="1" fontAlgn="base" hangingPunct="1">
              <a:spcBef>
                <a:spcPct val="0"/>
              </a:spcBef>
              <a:spcAft>
                <a:spcPct val="0"/>
              </a:spcAft>
              <a:defRPr sz="3200">
                <a:solidFill>
                  <a:srgbClr val="9A1D2B"/>
                </a:solidFill>
                <a:latin typeface="Arial" charset="0"/>
                <a:cs typeface="Arial" charset="0"/>
              </a:defRPr>
            </a:lvl3pPr>
            <a:lvl4pPr algn="l" rtl="0" eaLnBrk="1" fontAlgn="base" hangingPunct="1">
              <a:spcBef>
                <a:spcPct val="0"/>
              </a:spcBef>
              <a:spcAft>
                <a:spcPct val="0"/>
              </a:spcAft>
              <a:defRPr sz="3200">
                <a:solidFill>
                  <a:srgbClr val="9A1D2B"/>
                </a:solidFill>
                <a:latin typeface="Arial" charset="0"/>
                <a:cs typeface="Arial" charset="0"/>
              </a:defRPr>
            </a:lvl4pPr>
            <a:lvl5pPr algn="l" rtl="0" eaLnBrk="1" fontAlgn="base" hangingPunct="1">
              <a:spcBef>
                <a:spcPct val="0"/>
              </a:spcBef>
              <a:spcAft>
                <a:spcPct val="0"/>
              </a:spcAft>
              <a:defRPr sz="3200">
                <a:solidFill>
                  <a:srgbClr val="9A1D2B"/>
                </a:solidFill>
                <a:latin typeface="Arial" charset="0"/>
                <a:cs typeface="Arial" charset="0"/>
              </a:defRPr>
            </a:lvl5pPr>
            <a:lvl6pPr marL="457200" algn="l" rtl="0" eaLnBrk="1" fontAlgn="base" hangingPunct="1">
              <a:spcBef>
                <a:spcPct val="0"/>
              </a:spcBef>
              <a:spcAft>
                <a:spcPct val="0"/>
              </a:spcAft>
              <a:defRPr sz="3200">
                <a:solidFill>
                  <a:srgbClr val="9A1D2B"/>
                </a:solidFill>
                <a:latin typeface="Arial" charset="0"/>
                <a:cs typeface="Arial" charset="0"/>
              </a:defRPr>
            </a:lvl6pPr>
            <a:lvl7pPr marL="914400" algn="l" rtl="0" eaLnBrk="1" fontAlgn="base" hangingPunct="1">
              <a:spcBef>
                <a:spcPct val="0"/>
              </a:spcBef>
              <a:spcAft>
                <a:spcPct val="0"/>
              </a:spcAft>
              <a:defRPr sz="3200">
                <a:solidFill>
                  <a:srgbClr val="9A1D2B"/>
                </a:solidFill>
                <a:latin typeface="Arial" charset="0"/>
                <a:cs typeface="Arial" charset="0"/>
              </a:defRPr>
            </a:lvl7pPr>
            <a:lvl8pPr marL="1371600" algn="l" rtl="0" eaLnBrk="1" fontAlgn="base" hangingPunct="1">
              <a:spcBef>
                <a:spcPct val="0"/>
              </a:spcBef>
              <a:spcAft>
                <a:spcPct val="0"/>
              </a:spcAft>
              <a:defRPr sz="3200">
                <a:solidFill>
                  <a:srgbClr val="9A1D2B"/>
                </a:solidFill>
                <a:latin typeface="Arial" charset="0"/>
                <a:cs typeface="Arial" charset="0"/>
              </a:defRPr>
            </a:lvl8pPr>
            <a:lvl9pPr marL="1828800" algn="l" rtl="0" eaLnBrk="1" fontAlgn="base" hangingPunct="1">
              <a:spcBef>
                <a:spcPct val="0"/>
              </a:spcBef>
              <a:spcAft>
                <a:spcPct val="0"/>
              </a:spcAft>
              <a:defRPr sz="3200">
                <a:solidFill>
                  <a:srgbClr val="9A1D2B"/>
                </a:solidFill>
                <a:latin typeface="Arial" charset="0"/>
                <a:cs typeface="Arial" charset="0"/>
              </a:defRPr>
            </a:lvl9pPr>
          </a:lstStyle>
          <a:p>
            <a:r>
              <a:rPr lang="en-US" sz="2400" dirty="0"/>
              <a:t>Uncertainty in GNN Learning Evaluations: The Importance of a Consistent Benchmark in Community Detection</a:t>
            </a:r>
          </a:p>
        </p:txBody>
      </p:sp>
      <p:sp>
        <p:nvSpPr>
          <p:cNvPr id="9" name="Content Placeholder 8">
            <a:extLst>
              <a:ext uri="{FF2B5EF4-FFF2-40B4-BE49-F238E27FC236}">
                <a16:creationId xmlns:a16="http://schemas.microsoft.com/office/drawing/2014/main" id="{A93ECD06-2387-16FB-F7A7-39D47FB58F1B}"/>
              </a:ext>
            </a:extLst>
          </p:cNvPr>
          <p:cNvSpPr>
            <a:spLocks noGrp="1"/>
          </p:cNvSpPr>
          <p:nvPr>
            <p:ph sz="half" idx="2"/>
          </p:nvPr>
        </p:nvSpPr>
        <p:spPr>
          <a:xfrm>
            <a:off x="3597585" y="2931790"/>
            <a:ext cx="4693232" cy="477019"/>
          </a:xfrm>
        </p:spPr>
        <p:txBody>
          <a:bodyPr/>
          <a:lstStyle/>
          <a:p>
            <a:pPr marL="0" indent="0">
              <a:buNone/>
            </a:pPr>
            <a:r>
              <a:rPr lang="en-US" dirty="0"/>
              <a:t>William Leeney and Ryan McConville</a:t>
            </a:r>
          </a:p>
        </p:txBody>
      </p:sp>
    </p:spTree>
  </p:cSld>
  <p:clrMapOvr>
    <a:masterClrMapping/>
  </p:clrMapOvr>
  <mc:AlternateContent xmlns:mc="http://schemas.openxmlformats.org/markup-compatibility/2006" xmlns:p14="http://schemas.microsoft.com/office/powerpoint/2010/main">
    <mc:Choice Requires="p14">
      <p:transition spd="slow" p14:dur="2000" advTm="716"/>
    </mc:Choice>
    <mc:Fallback xmlns="">
      <p:transition spd="slow" advTm="7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F4A624-9C41-4162-C4FB-F9F621054905}"/>
              </a:ext>
            </a:extLst>
          </p:cNvPr>
          <p:cNvSpPr>
            <a:spLocks noGrp="1"/>
          </p:cNvSpPr>
          <p:nvPr>
            <p:ph type="sldNum" sz="quarter" idx="11"/>
          </p:nvPr>
        </p:nvSpPr>
        <p:spPr>
          <a:xfrm>
            <a:off x="4301729" y="4688682"/>
            <a:ext cx="540544" cy="273844"/>
          </a:xfrm>
        </p:spPr>
        <p:txBody>
          <a:bodyPr wrap="square" anchor="ctr">
            <a:normAutofit/>
          </a:bodyPr>
          <a:lstStyle/>
          <a:p>
            <a:pPr>
              <a:spcAft>
                <a:spcPts val="450"/>
              </a:spcAft>
            </a:pPr>
            <a:fld id="{676AAD55-33B0-5B40-AFD6-8288F3EB9515}" type="slidenum">
              <a:rPr lang="en-GB" altLang="en-US" smtClean="0"/>
              <a:pPr>
                <a:spcAft>
                  <a:spcPts val="450"/>
                </a:spcAft>
              </a:pPr>
              <a:t>2</a:t>
            </a:fld>
            <a:endParaRPr lang="en-GB" altLang="en-US"/>
          </a:p>
        </p:txBody>
      </p:sp>
      <p:pic>
        <p:nvPicPr>
          <p:cNvPr id="12" name="Picture 11" descr="A drawing of a diagram&#10;&#10;Description automatically generated">
            <a:extLst>
              <a:ext uri="{FF2B5EF4-FFF2-40B4-BE49-F238E27FC236}">
                <a16:creationId xmlns:a16="http://schemas.microsoft.com/office/drawing/2014/main" id="{2D601EF5-968F-6512-798F-BECB06B4E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502548"/>
            <a:ext cx="5616623" cy="3108600"/>
          </a:xfrm>
          <a:prstGeom prst="rect">
            <a:avLst/>
          </a:prstGeom>
        </p:spPr>
      </p:pic>
      <p:sp>
        <p:nvSpPr>
          <p:cNvPr id="16" name="Date Placeholder 5">
            <a:extLst>
              <a:ext uri="{FF2B5EF4-FFF2-40B4-BE49-F238E27FC236}">
                <a16:creationId xmlns:a16="http://schemas.microsoft.com/office/drawing/2014/main" id="{B6FB01FD-3A6E-3CE3-21EA-CE7776E088DE}"/>
              </a:ext>
            </a:extLst>
          </p:cNvPr>
          <p:cNvSpPr>
            <a:spLocks noGrp="1"/>
          </p:cNvSpPr>
          <p:nvPr>
            <p:ph type="dt" sz="half" idx="12"/>
          </p:nvPr>
        </p:nvSpPr>
        <p:spPr>
          <a:xfrm>
            <a:off x="6444208" y="528182"/>
            <a:ext cx="2410552" cy="284541"/>
          </a:xfrm>
        </p:spPr>
        <p:txBody>
          <a:bodyPr>
            <a:normAutofit/>
          </a:bodyPr>
          <a:lstStyle/>
          <a:p>
            <a:pPr>
              <a:spcAft>
                <a:spcPts val="450"/>
              </a:spcAft>
              <a:defRPr/>
            </a:pPr>
            <a:r>
              <a:rPr lang="en-US" dirty="0"/>
              <a:t>Uncertainty in GNN Learning Evaluations</a:t>
            </a:r>
            <a:endParaRPr lang="en-GB" dirty="0"/>
          </a:p>
        </p:txBody>
      </p:sp>
      <p:sp>
        <p:nvSpPr>
          <p:cNvPr id="3" name="Title 1">
            <a:extLst>
              <a:ext uri="{FF2B5EF4-FFF2-40B4-BE49-F238E27FC236}">
                <a16:creationId xmlns:a16="http://schemas.microsoft.com/office/drawing/2014/main" id="{47D935C1-771B-06E3-C231-0A02F5EE29D3}"/>
              </a:ext>
            </a:extLst>
          </p:cNvPr>
          <p:cNvSpPr txBox="1">
            <a:spLocks/>
          </p:cNvSpPr>
          <p:nvPr/>
        </p:nvSpPr>
        <p:spPr bwMode="auto">
          <a:xfrm>
            <a:off x="251520" y="812723"/>
            <a:ext cx="8851374" cy="53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fontScale="97500"/>
          </a:bodyPr>
          <a:lst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a:lstStyle>
          <a:p>
            <a:r>
              <a:rPr lang="en-US" dirty="0"/>
              <a:t>Community Detection with GNNs</a:t>
            </a:r>
          </a:p>
        </p:txBody>
      </p:sp>
    </p:spTree>
    <p:extLst>
      <p:ext uri="{BB962C8B-B14F-4D97-AF65-F5344CB8AC3E}">
        <p14:creationId xmlns:p14="http://schemas.microsoft.com/office/powerpoint/2010/main" val="508968679"/>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F9CD82A-ADCC-9460-75D7-C818C438DA5D}"/>
              </a:ext>
            </a:extLst>
          </p:cNvPr>
          <p:cNvSpPr>
            <a:spLocks noGrp="1"/>
          </p:cNvSpPr>
          <p:nvPr>
            <p:ph type="sldNum" sz="quarter" idx="11"/>
          </p:nvPr>
        </p:nvSpPr>
        <p:spPr>
          <a:xfrm>
            <a:off x="4301729" y="4688682"/>
            <a:ext cx="540544" cy="273844"/>
          </a:xfrm>
        </p:spPr>
        <p:txBody>
          <a:bodyPr wrap="square" anchor="ctr">
            <a:normAutofit/>
          </a:bodyPr>
          <a:lstStyle/>
          <a:p>
            <a:pPr>
              <a:spcAft>
                <a:spcPts val="450"/>
              </a:spcAft>
            </a:pPr>
            <a:fld id="{5D8811AE-D86F-3447-9EDD-9291F064BECA}" type="slidenum">
              <a:rPr lang="en-GB" altLang="en-US" smtClean="0"/>
              <a:pPr>
                <a:spcAft>
                  <a:spcPts val="450"/>
                </a:spcAft>
              </a:pPr>
              <a:t>3</a:t>
            </a:fld>
            <a:endParaRPr lang="en-GB" altLang="en-US"/>
          </a:p>
        </p:txBody>
      </p:sp>
      <p:sp>
        <p:nvSpPr>
          <p:cNvPr id="13" name="Date Placeholder 5">
            <a:extLst>
              <a:ext uri="{FF2B5EF4-FFF2-40B4-BE49-F238E27FC236}">
                <a16:creationId xmlns:a16="http://schemas.microsoft.com/office/drawing/2014/main" id="{0006659C-E608-7AB9-38C1-96CA805CD48D}"/>
              </a:ext>
            </a:extLst>
          </p:cNvPr>
          <p:cNvSpPr>
            <a:spLocks noGrp="1"/>
          </p:cNvSpPr>
          <p:nvPr>
            <p:ph type="dt" sz="half" idx="12"/>
          </p:nvPr>
        </p:nvSpPr>
        <p:spPr>
          <a:xfrm>
            <a:off x="6444208" y="528182"/>
            <a:ext cx="2410552" cy="284541"/>
          </a:xfrm>
        </p:spPr>
        <p:txBody>
          <a:bodyPr>
            <a:normAutofit/>
          </a:bodyPr>
          <a:lstStyle/>
          <a:p>
            <a:pPr>
              <a:spcAft>
                <a:spcPts val="450"/>
              </a:spcAft>
              <a:defRPr/>
            </a:pPr>
            <a:r>
              <a:rPr lang="en-US" dirty="0"/>
              <a:t>Uncertainty in GNN Learning Evaluations</a:t>
            </a:r>
            <a:endParaRPr lang="en-GB" dirty="0"/>
          </a:p>
        </p:txBody>
      </p:sp>
      <p:pic>
        <p:nvPicPr>
          <p:cNvPr id="20" name="Picture 19" descr="A graph of different colored lines&#10;&#10;Description automatically generated">
            <a:extLst>
              <a:ext uri="{FF2B5EF4-FFF2-40B4-BE49-F238E27FC236}">
                <a16:creationId xmlns:a16="http://schemas.microsoft.com/office/drawing/2014/main" id="{84260E28-12B1-B990-6161-56F9A968A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906781"/>
            <a:ext cx="4623915" cy="3675337"/>
          </a:xfrm>
          <a:prstGeom prst="rect">
            <a:avLst/>
          </a:prstGeom>
        </p:spPr>
      </p:pic>
      <p:pic>
        <p:nvPicPr>
          <p:cNvPr id="23" name="Picture 22" descr="A group of black and red drawings&#10;&#10;Description automatically generated">
            <a:extLst>
              <a:ext uri="{FF2B5EF4-FFF2-40B4-BE49-F238E27FC236}">
                <a16:creationId xmlns:a16="http://schemas.microsoft.com/office/drawing/2014/main" id="{F8A2950D-F1F6-BD45-6064-D8EF78994B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1472474"/>
            <a:ext cx="3232187" cy="3077166"/>
          </a:xfrm>
          <a:prstGeom prst="rect">
            <a:avLst/>
          </a:prstGeom>
        </p:spPr>
      </p:pic>
      <p:sp>
        <p:nvSpPr>
          <p:cNvPr id="3" name="Title 1">
            <a:extLst>
              <a:ext uri="{FF2B5EF4-FFF2-40B4-BE49-F238E27FC236}">
                <a16:creationId xmlns:a16="http://schemas.microsoft.com/office/drawing/2014/main" id="{917C60F0-6B21-729F-2373-F382186E3CC1}"/>
              </a:ext>
            </a:extLst>
          </p:cNvPr>
          <p:cNvSpPr txBox="1">
            <a:spLocks/>
          </p:cNvSpPr>
          <p:nvPr/>
        </p:nvSpPr>
        <p:spPr bwMode="auto">
          <a:xfrm>
            <a:off x="251520" y="812723"/>
            <a:ext cx="8851374" cy="53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fontScale="97500"/>
          </a:bodyPr>
          <a:lst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a:lstStyle>
          <a:p>
            <a:r>
              <a:rPr lang="en-US" dirty="0"/>
              <a:t>What is the Problem?</a:t>
            </a:r>
          </a:p>
        </p:txBody>
      </p:sp>
    </p:spTree>
    <p:extLst>
      <p:ext uri="{BB962C8B-B14F-4D97-AF65-F5344CB8AC3E}">
        <p14:creationId xmlns:p14="http://schemas.microsoft.com/office/powerpoint/2010/main" val="3821852140"/>
      </p:ext>
    </p:extLst>
  </p:cSld>
  <p:clrMapOvr>
    <a:masterClrMapping/>
  </p:clrMapOvr>
  <mc:AlternateContent xmlns:mc="http://schemas.openxmlformats.org/markup-compatibility/2006" xmlns:p14="http://schemas.microsoft.com/office/powerpoint/2010/main">
    <mc:Choice Requires="p14">
      <p:transition spd="slow" p14:dur="2000" advTm="124"/>
    </mc:Choice>
    <mc:Fallback xmlns="">
      <p:transition spd="slow" advTm="1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5A4EB711-2767-E54A-F259-6EE07FEA31E8}"/>
                  </a:ext>
                </a:extLst>
              </p:cNvPr>
              <p:cNvSpPr>
                <a:spLocks noGrp="1"/>
              </p:cNvSpPr>
              <p:nvPr>
                <p:ph idx="1"/>
              </p:nvPr>
            </p:nvSpPr>
            <p:spPr>
              <a:xfrm>
                <a:off x="253976" y="1613742"/>
                <a:ext cx="3502256" cy="2639072"/>
              </a:xfrm>
            </p:spPr>
            <p:txBody>
              <a:bodyPr/>
              <a:lstStyle/>
              <a:p>
                <a:pPr>
                  <a:buFont typeface="Wingdings" pitchFamily="2" charset="2"/>
                  <a:buChar char="§"/>
                </a:pPr>
                <a14:m>
                  <m:oMath xmlns:m="http://schemas.openxmlformats.org/officeDocument/2006/math">
                    <m:r>
                      <a:rPr lang="en-US" sz="1800" i="1">
                        <a:latin typeface="Cambria Math" panose="02040503050406030204" pitchFamily="18" charset="0"/>
                      </a:rPr>
                      <m:t>𝑊</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m:t>
                        </m:r>
                        <m:r>
                          <a:rPr lang="el-GR" sz="1800" i="1">
                            <a:latin typeface="Cambria Math" panose="02040503050406030204" pitchFamily="18" charset="0"/>
                            <a:ea typeface="Cambria Math" panose="02040503050406030204" pitchFamily="18" charset="0"/>
                          </a:rPr>
                          <m:t>𝒯</m:t>
                        </m:r>
                        <m:r>
                          <a:rPr lang="en-US" sz="1800" i="1">
                            <a:latin typeface="Cambria Math" panose="02040503050406030204" pitchFamily="18" charset="0"/>
                            <a:ea typeface="Cambria Math" panose="02040503050406030204" pitchFamily="18" charset="0"/>
                          </a:rPr>
                          <m:t>|</m:t>
                        </m:r>
                      </m:den>
                    </m:f>
                    <m:r>
                      <a:rPr lang="en-US" sz="1800">
                        <a:latin typeface="Cambria Math" panose="02040503050406030204" pitchFamily="18" charset="0"/>
                      </a:rPr>
                      <m:t> </m:t>
                    </m:r>
                    <m:nary>
                      <m:naryPr>
                        <m:chr m:val="∑"/>
                        <m:limLoc m:val="subSup"/>
                        <m:supHide m:val="on"/>
                        <m:ctrlPr>
                          <a:rPr lang="en-US" sz="1800" i="1">
                            <a:latin typeface="Cambria Math" panose="02040503050406030204" pitchFamily="18" charset="0"/>
                          </a:rPr>
                        </m:ctrlPr>
                      </m:naryPr>
                      <m:sub>
                        <m:r>
                          <m:rPr>
                            <m:brk m:alnAt="9"/>
                          </m:rPr>
                          <a:rPr lang="en-US" sz="1800" i="1">
                            <a:latin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𝒯</m:t>
                        </m:r>
                      </m:sub>
                      <m:sup/>
                      <m:e>
                        <m:r>
                          <a:rPr lang="en-US" sz="1800" i="1">
                            <a:latin typeface="Cambria Math" panose="02040503050406030204" pitchFamily="18" charset="0"/>
                            <a:ea typeface="Cambria Math" panose="02040503050406030204" pitchFamily="18" charset="0"/>
                          </a:rPr>
                          <m:t>1− </m:t>
                        </m:r>
                        <m:f>
                          <m:fPr>
                            <m:ctrlPr>
                              <a:rPr lang="en-US" sz="1800" i="1">
                                <a:latin typeface="Cambria Math" panose="02040503050406030204" pitchFamily="18" charset="0"/>
                              </a:rPr>
                            </m:ctrlPr>
                          </m:fPr>
                          <m:num>
                            <m:r>
                              <a:rPr lang="en-US" sz="1800" i="1">
                                <a:latin typeface="Cambria Math" panose="02040503050406030204" pitchFamily="18" charset="0"/>
                              </a:rPr>
                              <m:t>12</m:t>
                            </m:r>
                            <m:r>
                              <a:rPr lang="en-US" sz="1800" i="1">
                                <a:latin typeface="Cambria Math" panose="02040503050406030204" pitchFamily="18" charset="0"/>
                              </a:rPr>
                              <m:t>𝑆</m:t>
                            </m:r>
                          </m:num>
                          <m:den>
                            <m:sSup>
                              <m:sSupPr>
                                <m:ctrlPr>
                                  <a:rPr lang="en-US" sz="1800" i="1">
                                    <a:latin typeface="Cambria Math" panose="02040503050406030204" pitchFamily="18" charset="0"/>
                                  </a:rPr>
                                </m:ctrlPr>
                              </m:sSupPr>
                              <m:e>
                                <m:r>
                                  <a:rPr lang="en-US" sz="1800" i="1">
                                    <a:latin typeface="Cambria Math" panose="02040503050406030204" pitchFamily="18" charset="0"/>
                                  </a:rPr>
                                  <m:t>𝑛</m:t>
                                </m:r>
                              </m:e>
                              <m:sup>
                                <m:r>
                                  <a:rPr lang="en-US" sz="1800" i="1">
                                    <a:latin typeface="Cambria Math" panose="02040503050406030204" pitchFamily="18" charset="0"/>
                                  </a:rPr>
                                  <m:t>2</m:t>
                                </m:r>
                              </m:sup>
                            </m:s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𝑎</m:t>
                                </m:r>
                              </m:e>
                              <m:sup>
                                <m:r>
                                  <a:rPr lang="en-US" sz="1800" i="1">
                                    <a:latin typeface="Cambria Math" panose="02040503050406030204" pitchFamily="18" charset="0"/>
                                  </a:rPr>
                                  <m:t>3</m:t>
                                </m:r>
                              </m:sup>
                            </m:sSup>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den>
                        </m:f>
                      </m:e>
                    </m:nary>
                  </m:oMath>
                </a14:m>
                <a:endParaRPr lang="en-US" sz="1800" dirty="0"/>
              </a:p>
              <a:p>
                <a:pPr>
                  <a:buFont typeface="Wingdings" pitchFamily="2" charset="2"/>
                  <a:buChar char="§"/>
                </a:pPr>
                <a14:m>
                  <m:oMath xmlns:m="http://schemas.openxmlformats.org/officeDocument/2006/math">
                    <m:r>
                      <a:rPr lang="en-US" sz="1350" i="1">
                        <a:latin typeface="Cambria Math" panose="02040503050406030204" pitchFamily="18" charset="0"/>
                      </a:rPr>
                      <m:t>𝑎</m:t>
                    </m:r>
                    <m:r>
                      <a:rPr lang="en-US" sz="1350" i="1">
                        <a:latin typeface="Cambria Math" panose="02040503050406030204" pitchFamily="18" charset="0"/>
                      </a:rPr>
                      <m:t>: </m:t>
                    </m:r>
                  </m:oMath>
                </a14:m>
                <a:r>
                  <a:rPr lang="en-US" sz="1350" dirty="0"/>
                  <a:t>number of algorithms </a:t>
                </a:r>
              </a:p>
              <a:p>
                <a:pPr>
                  <a:buFont typeface="Wingdings" pitchFamily="2" charset="2"/>
                  <a:buChar char="§"/>
                </a:pPr>
                <a14:m>
                  <m:oMath xmlns:m="http://schemas.openxmlformats.org/officeDocument/2006/math">
                    <m:r>
                      <a:rPr lang="en-US" sz="1350" i="1">
                        <a:latin typeface="Cambria Math" panose="02040503050406030204" pitchFamily="18" charset="0"/>
                      </a:rPr>
                      <m:t>𝑛</m:t>
                    </m:r>
                    <m:r>
                      <a:rPr lang="en-US" sz="1350">
                        <a:latin typeface="Cambria Math" panose="02040503050406030204" pitchFamily="18" charset="0"/>
                      </a:rPr>
                      <m:t>: </m:t>
                    </m:r>
                  </m:oMath>
                </a14:m>
                <a:r>
                  <a:rPr lang="en-US" sz="1350" dirty="0"/>
                  <a:t>number of random seeds</a:t>
                </a:r>
              </a:p>
              <a:p>
                <a:pPr>
                  <a:buFont typeface="Wingdings" pitchFamily="2" charset="2"/>
                  <a:buChar char="§"/>
                </a:pPr>
                <a14:m>
                  <m:oMath xmlns:m="http://schemas.openxmlformats.org/officeDocument/2006/math">
                    <m:r>
                      <a:rPr lang="en-US" sz="1350" i="1">
                        <a:latin typeface="Cambria Math" panose="02040503050406030204" pitchFamily="18" charset="0"/>
                      </a:rPr>
                      <m:t>𝑆</m:t>
                    </m:r>
                    <m:r>
                      <a:rPr lang="en-US" sz="1350">
                        <a:latin typeface="Cambria Math" panose="02040503050406030204" pitchFamily="18" charset="0"/>
                      </a:rPr>
                      <m:t>:</m:t>
                    </m:r>
                    <m:r>
                      <m:rPr>
                        <m:sty m:val="p"/>
                      </m:rPr>
                      <a:rPr lang="en-US" sz="1350">
                        <a:latin typeface="Cambria Math" panose="02040503050406030204" pitchFamily="18" charset="0"/>
                      </a:rPr>
                      <m:t>s</m:t>
                    </m:r>
                  </m:oMath>
                </a14:m>
                <a:r>
                  <a:rPr lang="en-US" sz="1350" dirty="0"/>
                  <a:t>um of squared deviations from mean rank over each random seed.</a:t>
                </a:r>
              </a:p>
              <a:p>
                <a:pPr>
                  <a:buFont typeface="Wingdings" pitchFamily="2" charset="2"/>
                  <a:buChar char="§"/>
                </a:pPr>
                <a14:m>
                  <m:oMath xmlns:m="http://schemas.openxmlformats.org/officeDocument/2006/math">
                    <m:r>
                      <a:rPr lang="en-US" sz="1350" i="1">
                        <a:latin typeface="Cambria Math" panose="02040503050406030204" pitchFamily="18" charset="0"/>
                      </a:rPr>
                      <m:t>𝑡</m:t>
                    </m:r>
                    <m:r>
                      <a:rPr lang="en-US" sz="1350" i="1">
                        <a:latin typeface="Cambria Math" panose="02040503050406030204" pitchFamily="18" charset="0"/>
                      </a:rPr>
                      <m:t> ∈</m:t>
                    </m:r>
                    <m:sSup>
                      <m:sSupPr>
                        <m:ctrlPr>
                          <a:rPr lang="en-US" sz="1350" i="1">
                            <a:latin typeface="Cambria Math" panose="02040503050406030204" pitchFamily="18" charset="0"/>
                            <a:ea typeface="Cambria Math" panose="02040503050406030204" pitchFamily="18" charset="0"/>
                          </a:rPr>
                        </m:ctrlPr>
                      </m:sSupPr>
                      <m:e>
                        <m:r>
                          <a:rPr lang="en-US" sz="1350" i="1">
                            <a:latin typeface="Cambria Math" panose="02040503050406030204" pitchFamily="18" charset="0"/>
                            <a:ea typeface="Cambria Math" panose="02040503050406030204" pitchFamily="18" charset="0"/>
                          </a:rPr>
                          <m:t>ℝ</m:t>
                        </m:r>
                      </m:e>
                      <m:sup>
                        <m:r>
                          <a:rPr lang="en-US" sz="1350" i="1">
                            <a:latin typeface="Cambria Math" panose="02040503050406030204" pitchFamily="18" charset="0"/>
                            <a:ea typeface="Cambria Math" panose="02040503050406030204" pitchFamily="18" charset="0"/>
                          </a:rPr>
                          <m:t>𝑛</m:t>
                        </m:r>
                        <m:r>
                          <a:rPr lang="en-US" sz="1350" i="1">
                            <a:latin typeface="Cambria Math" panose="02040503050406030204" pitchFamily="18" charset="0"/>
                            <a:ea typeface="Cambria Math" panose="02040503050406030204" pitchFamily="18" charset="0"/>
                          </a:rPr>
                          <m:t>×</m:t>
                        </m:r>
                        <m:r>
                          <a:rPr lang="en-US" sz="1350" i="1">
                            <a:latin typeface="Cambria Math" panose="02040503050406030204" pitchFamily="18" charset="0"/>
                            <a:ea typeface="Cambria Math" panose="02040503050406030204" pitchFamily="18" charset="0"/>
                          </a:rPr>
                          <m:t>𝑎</m:t>
                        </m:r>
                      </m:sup>
                    </m:sSup>
                    <m:r>
                      <a:rPr lang="en-US" sz="1350" i="1">
                        <a:latin typeface="Cambria Math" panose="02040503050406030204" pitchFamily="18" charset="0"/>
                        <a:ea typeface="Cambria Math" panose="02040503050406030204" pitchFamily="18" charset="0"/>
                      </a:rPr>
                      <m:t>: </m:t>
                    </m:r>
                  </m:oMath>
                </a14:m>
                <a:r>
                  <a:rPr lang="en-US" sz="1350" dirty="0"/>
                  <a:t>test ranking matrix of single dataset on single metric</a:t>
                </a:r>
              </a:p>
              <a:p>
                <a:pPr>
                  <a:buFont typeface="Wingdings" pitchFamily="2" charset="2"/>
                  <a:buChar char="§"/>
                </a:pPr>
                <a14:m>
                  <m:oMath xmlns:m="http://schemas.openxmlformats.org/officeDocument/2006/math">
                    <m:r>
                      <a:rPr lang="en-US" sz="1350" i="1">
                        <a:latin typeface="Cambria Math" panose="02040503050406030204" pitchFamily="18" charset="0"/>
                        <a:ea typeface="Cambria Math" panose="02040503050406030204" pitchFamily="18" charset="0"/>
                      </a:rPr>
                      <m:t>𝒯</m:t>
                    </m:r>
                    <m:r>
                      <a:rPr lang="en-US" sz="1350" i="1">
                        <a:latin typeface="Cambria Math" panose="02040503050406030204" pitchFamily="18" charset="0"/>
                        <a:ea typeface="Cambria Math" panose="02040503050406030204" pitchFamily="18" charset="0"/>
                      </a:rPr>
                      <m:t>: </m:t>
                    </m:r>
                  </m:oMath>
                </a14:m>
                <a:r>
                  <a:rPr lang="en-US" sz="1350" dirty="0"/>
                  <a:t>tests on every dataset and every metric. </a:t>
                </a:r>
              </a:p>
              <a:p>
                <a:endParaRPr lang="en-US" dirty="0"/>
              </a:p>
            </p:txBody>
          </p:sp>
        </mc:Choice>
        <mc:Fallback xmlns="">
          <p:sp>
            <p:nvSpPr>
              <p:cNvPr id="13" name="Content Placeholder 2">
                <a:extLst>
                  <a:ext uri="{FF2B5EF4-FFF2-40B4-BE49-F238E27FC236}">
                    <a16:creationId xmlns:a16="http://schemas.microsoft.com/office/drawing/2014/main" id="{5A4EB711-2767-E54A-F259-6EE07FEA31E8}"/>
                  </a:ext>
                </a:extLst>
              </p:cNvPr>
              <p:cNvSpPr>
                <a:spLocks noGrp="1" noRot="1" noChangeAspect="1" noMove="1" noResize="1" noEditPoints="1" noAdjustHandles="1" noChangeArrowheads="1" noChangeShapeType="1" noTextEdit="1"/>
              </p:cNvSpPr>
              <p:nvPr>
                <p:ph idx="1"/>
              </p:nvPr>
            </p:nvSpPr>
            <p:spPr>
              <a:xfrm>
                <a:off x="253976" y="1613742"/>
                <a:ext cx="3502256" cy="2639072"/>
              </a:xfrm>
              <a:blipFill>
                <a:blip r:embed="rId3"/>
                <a:stretch>
                  <a:fillRect l="-1449" t="-1387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987A86F-62FA-C34B-B5A1-66FCCCCCAB68}"/>
              </a:ext>
            </a:extLst>
          </p:cNvPr>
          <p:cNvSpPr>
            <a:spLocks noGrp="1"/>
          </p:cNvSpPr>
          <p:nvPr>
            <p:ph type="sldNum" sz="quarter" idx="11"/>
          </p:nvPr>
        </p:nvSpPr>
        <p:spPr>
          <a:xfrm>
            <a:off x="4301729" y="4688682"/>
            <a:ext cx="540544" cy="273844"/>
          </a:xfrm>
        </p:spPr>
        <p:txBody>
          <a:bodyPr wrap="square" anchor="ctr">
            <a:normAutofit/>
          </a:bodyPr>
          <a:lstStyle/>
          <a:p>
            <a:pPr>
              <a:spcAft>
                <a:spcPts val="450"/>
              </a:spcAft>
            </a:pPr>
            <a:fld id="{84BA896C-CC4C-294D-B5AB-9354213FE5FB}" type="slidenum">
              <a:rPr lang="en-GB" altLang="en-US" smtClean="0"/>
              <a:pPr>
                <a:spcAft>
                  <a:spcPts val="450"/>
                </a:spcAft>
              </a:pPr>
              <a:t>4</a:t>
            </a:fld>
            <a:endParaRPr lang="en-GB" altLang="en-US"/>
          </a:p>
        </p:txBody>
      </p:sp>
      <p:sp>
        <p:nvSpPr>
          <p:cNvPr id="14" name="Date Placeholder 5">
            <a:extLst>
              <a:ext uri="{FF2B5EF4-FFF2-40B4-BE49-F238E27FC236}">
                <a16:creationId xmlns:a16="http://schemas.microsoft.com/office/drawing/2014/main" id="{65A60CA7-81F4-45D5-7F0E-649A5C5FDFA5}"/>
              </a:ext>
            </a:extLst>
          </p:cNvPr>
          <p:cNvSpPr>
            <a:spLocks noGrp="1"/>
          </p:cNvSpPr>
          <p:nvPr>
            <p:ph type="dt" sz="half" idx="12"/>
          </p:nvPr>
        </p:nvSpPr>
        <p:spPr>
          <a:xfrm>
            <a:off x="6444208" y="528182"/>
            <a:ext cx="2410552" cy="284541"/>
          </a:xfrm>
        </p:spPr>
        <p:txBody>
          <a:bodyPr>
            <a:normAutofit/>
          </a:bodyPr>
          <a:lstStyle/>
          <a:p>
            <a:pPr>
              <a:spcAft>
                <a:spcPts val="450"/>
              </a:spcAft>
              <a:defRPr/>
            </a:pPr>
            <a:r>
              <a:rPr lang="en-US" dirty="0"/>
              <a:t>Uncertainty in GNN Learning Evaluations</a:t>
            </a:r>
            <a:endParaRPr lang="en-GB" dirty="0"/>
          </a:p>
        </p:txBody>
      </p:sp>
      <p:pic>
        <p:nvPicPr>
          <p:cNvPr id="19" name="Picture 18" descr="A screenshot of a computer&#10;&#10;Description automatically generated">
            <a:extLst>
              <a:ext uri="{FF2B5EF4-FFF2-40B4-BE49-F238E27FC236}">
                <a16:creationId xmlns:a16="http://schemas.microsoft.com/office/drawing/2014/main" id="{52C95918-4F7B-2769-4353-6CEF5F139B6D}"/>
              </a:ext>
            </a:extLst>
          </p:cNvPr>
          <p:cNvPicPr>
            <a:picLocks noChangeAspect="1"/>
          </p:cNvPicPr>
          <p:nvPr/>
        </p:nvPicPr>
        <p:blipFill rotWithShape="1">
          <a:blip r:embed="rId4">
            <a:extLst>
              <a:ext uri="{28A0092B-C50C-407E-A947-70E740481C1C}">
                <a14:useLocalDpi xmlns:a14="http://schemas.microsoft.com/office/drawing/2010/main" val="0"/>
              </a:ext>
            </a:extLst>
          </a:blip>
          <a:srcRect l="-1" r="64962" b="86399"/>
          <a:stretch/>
        </p:blipFill>
        <p:spPr>
          <a:xfrm>
            <a:off x="3756232" y="1729706"/>
            <a:ext cx="5256584" cy="1973799"/>
          </a:xfrm>
          <a:prstGeom prst="rect">
            <a:avLst/>
          </a:prstGeom>
          <a:ln w="38100">
            <a:solidFill>
              <a:schemeClr val="tx1"/>
            </a:solidFill>
          </a:ln>
        </p:spPr>
      </p:pic>
      <p:sp>
        <p:nvSpPr>
          <p:cNvPr id="2" name="Title 1">
            <a:extLst>
              <a:ext uri="{FF2B5EF4-FFF2-40B4-BE49-F238E27FC236}">
                <a16:creationId xmlns:a16="http://schemas.microsoft.com/office/drawing/2014/main" id="{5BF8D00C-D3F0-6C20-6BD8-1D82DDAB9A38}"/>
              </a:ext>
            </a:extLst>
          </p:cNvPr>
          <p:cNvSpPr>
            <a:spLocks noGrp="1"/>
          </p:cNvSpPr>
          <p:nvPr>
            <p:ph type="title"/>
          </p:nvPr>
        </p:nvSpPr>
        <p:spPr>
          <a:xfrm>
            <a:off x="251520" y="812723"/>
            <a:ext cx="8851374" cy="533214"/>
          </a:xfrm>
        </p:spPr>
        <p:txBody>
          <a:bodyPr>
            <a:normAutofit/>
          </a:bodyPr>
          <a:lstStyle/>
          <a:p>
            <a:r>
              <a:rPr lang="en-US" dirty="0"/>
              <a:t>A Solution: W Randomness Coefficient</a:t>
            </a:r>
          </a:p>
        </p:txBody>
      </p:sp>
    </p:spTree>
    <p:extLst>
      <p:ext uri="{BB962C8B-B14F-4D97-AF65-F5344CB8AC3E}">
        <p14:creationId xmlns:p14="http://schemas.microsoft.com/office/powerpoint/2010/main" val="2429508812"/>
      </p:ext>
    </p:extLst>
  </p:cSld>
  <p:clrMapOvr>
    <a:masterClrMapping/>
  </p:clrMapOvr>
  <mc:AlternateContent xmlns:mc="http://schemas.openxmlformats.org/markup-compatibility/2006" xmlns:p14="http://schemas.microsoft.com/office/powerpoint/2010/main">
    <mc:Choice Requires="p14">
      <p:transition spd="slow" p14:dur="2000" advTm="122"/>
    </mc:Choice>
    <mc:Fallback xmlns="">
      <p:transition spd="slow" advTm="1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A6C8B4F3-29DA-33CE-54CF-0BB5BF70E1E0}"/>
              </a:ext>
            </a:extLst>
          </p:cNvPr>
          <p:cNvSpPr>
            <a:spLocks noGrp="1"/>
          </p:cNvSpPr>
          <p:nvPr>
            <p:ph idx="1"/>
          </p:nvPr>
        </p:nvSpPr>
        <p:spPr>
          <a:xfrm>
            <a:off x="435919" y="1534054"/>
            <a:ext cx="3137725" cy="3053919"/>
          </a:xfrm>
        </p:spPr>
        <p:txBody>
          <a:bodyPr/>
          <a:lstStyle/>
          <a:p>
            <a:pPr marL="214313" indent="-214313">
              <a:buFont typeface="Wingdings" pitchFamily="2" charset="2"/>
              <a:buChar char="§"/>
            </a:pPr>
            <a:r>
              <a:rPr lang="en-US" sz="1350" dirty="0"/>
              <a:t>Methods: DAEGC, DMON, DGI, CAGC, GRACE, MVGRL, BGRL, SUBLIME, VGAER</a:t>
            </a:r>
          </a:p>
          <a:p>
            <a:pPr marL="214313" indent="-214313">
              <a:buFont typeface="Wingdings" pitchFamily="2" charset="2"/>
              <a:buChar char="§"/>
            </a:pPr>
            <a:r>
              <a:rPr lang="en-US" sz="1350" dirty="0"/>
              <a:t>Metrics: NMI, F1, Modularity, Conductance</a:t>
            </a:r>
          </a:p>
          <a:p>
            <a:pPr marL="214313" indent="-214313">
              <a:buFont typeface="Wingdings" pitchFamily="2" charset="2"/>
              <a:buChar char="§"/>
            </a:pPr>
            <a:r>
              <a:rPr lang="en-US" sz="1350" dirty="0"/>
              <a:t>Datasets: AMAC, AMAP, BAT, CITESEER, CORA, UAT, EAT, TEXAS, WISC, CORNELL, DBLP</a:t>
            </a:r>
          </a:p>
          <a:p>
            <a:pPr marL="214313" indent="-214313">
              <a:buFont typeface="Wingdings" pitchFamily="2" charset="2"/>
              <a:buChar char="§"/>
            </a:pPr>
            <a:r>
              <a:rPr lang="en-US" sz="1350" dirty="0"/>
              <a:t>Experiment: Default Hyperparameters Vs Hyperparameter Optimisation </a:t>
            </a:r>
          </a:p>
          <a:p>
            <a:pPr marL="214313" indent="-214313">
              <a:buFont typeface="Wingdings" pitchFamily="2" charset="2"/>
              <a:buChar char="§"/>
            </a:pPr>
            <a:r>
              <a:rPr lang="en-US" sz="1350" dirty="0"/>
              <a:t>Results: W Randomness Coefficient and Average Framework Comparison Rank </a:t>
            </a:r>
          </a:p>
        </p:txBody>
      </p:sp>
      <p:sp>
        <p:nvSpPr>
          <p:cNvPr id="16" name="Footer Placeholder 3">
            <a:extLst>
              <a:ext uri="{FF2B5EF4-FFF2-40B4-BE49-F238E27FC236}">
                <a16:creationId xmlns:a16="http://schemas.microsoft.com/office/drawing/2014/main" id="{F81A05AC-ED15-D969-5FA6-3792A147252B}"/>
              </a:ext>
            </a:extLst>
          </p:cNvPr>
          <p:cNvSpPr>
            <a:spLocks noGrp="1"/>
          </p:cNvSpPr>
          <p:nvPr>
            <p:ph type="ftr" sz="quarter" idx="10"/>
          </p:nvPr>
        </p:nvSpPr>
        <p:spPr>
          <a:xfrm>
            <a:off x="251520" y="4703764"/>
            <a:ext cx="2900363" cy="273844"/>
          </a:xfrm>
        </p:spPr>
        <p:txBody>
          <a:bodyPr/>
          <a:lstStyle/>
          <a:p>
            <a:pPr>
              <a:defRPr/>
            </a:pPr>
            <a:r>
              <a:rPr lang="en-US" dirty="0">
                <a:hlinkClick r:id="rId3"/>
              </a:rPr>
              <a:t>https://github.com/willleeney/ugle</a:t>
            </a:r>
            <a:r>
              <a:rPr lang="en-US" dirty="0"/>
              <a:t> </a:t>
            </a:r>
          </a:p>
          <a:p>
            <a:pPr>
              <a:defRPr/>
            </a:pPr>
            <a:endParaRPr lang="en-GB" dirty="0"/>
          </a:p>
        </p:txBody>
      </p:sp>
      <p:sp>
        <p:nvSpPr>
          <p:cNvPr id="5" name="Slide Number Placeholder 4">
            <a:extLst>
              <a:ext uri="{FF2B5EF4-FFF2-40B4-BE49-F238E27FC236}">
                <a16:creationId xmlns:a16="http://schemas.microsoft.com/office/drawing/2014/main" id="{C67098F3-D54E-3B69-2038-2148E9F19E8F}"/>
              </a:ext>
            </a:extLst>
          </p:cNvPr>
          <p:cNvSpPr>
            <a:spLocks noGrp="1"/>
          </p:cNvSpPr>
          <p:nvPr>
            <p:ph type="sldNum" sz="quarter" idx="11"/>
          </p:nvPr>
        </p:nvSpPr>
        <p:spPr>
          <a:xfrm>
            <a:off x="4301729" y="4688682"/>
            <a:ext cx="540544" cy="273844"/>
          </a:xfrm>
        </p:spPr>
        <p:txBody>
          <a:bodyPr wrap="square" anchor="ctr">
            <a:normAutofit/>
          </a:bodyPr>
          <a:lstStyle/>
          <a:p>
            <a:pPr>
              <a:spcAft>
                <a:spcPts val="450"/>
              </a:spcAft>
            </a:pPr>
            <a:fld id="{84BA896C-CC4C-294D-B5AB-9354213FE5FB}" type="slidenum">
              <a:rPr lang="en-GB" altLang="en-US" smtClean="0"/>
              <a:pPr>
                <a:spcAft>
                  <a:spcPts val="450"/>
                </a:spcAft>
              </a:pPr>
              <a:t>5</a:t>
            </a:fld>
            <a:endParaRPr lang="en-GB" altLang="en-US"/>
          </a:p>
        </p:txBody>
      </p:sp>
      <p:graphicFrame>
        <p:nvGraphicFramePr>
          <p:cNvPr id="10" name="Table 9">
            <a:extLst>
              <a:ext uri="{FF2B5EF4-FFF2-40B4-BE49-F238E27FC236}">
                <a16:creationId xmlns:a16="http://schemas.microsoft.com/office/drawing/2014/main" id="{0E27B466-E6C6-8328-7756-62A440B7736E}"/>
              </a:ext>
            </a:extLst>
          </p:cNvPr>
          <p:cNvGraphicFramePr>
            <a:graphicFrameLocks noGrp="1"/>
          </p:cNvGraphicFramePr>
          <p:nvPr>
            <p:extLst>
              <p:ext uri="{D42A27DB-BD31-4B8C-83A1-F6EECF244321}">
                <p14:modId xmlns:p14="http://schemas.microsoft.com/office/powerpoint/2010/main" val="2777237005"/>
              </p:ext>
            </p:extLst>
          </p:nvPr>
        </p:nvGraphicFramePr>
        <p:xfrm>
          <a:off x="3573644" y="1594646"/>
          <a:ext cx="5256584" cy="2819400"/>
        </p:xfrm>
        <a:graphic>
          <a:graphicData uri="http://schemas.openxmlformats.org/drawingml/2006/table">
            <a:tbl>
              <a:tblPr firstRow="1" bandRow="1">
                <a:tableStyleId>{21E4AEA4-8DFA-4A89-87EB-49C32662AFE0}</a:tableStyleId>
              </a:tblPr>
              <a:tblGrid>
                <a:gridCol w="2206766">
                  <a:extLst>
                    <a:ext uri="{9D8B030D-6E8A-4147-A177-3AD203B41FA5}">
                      <a16:colId xmlns:a16="http://schemas.microsoft.com/office/drawing/2014/main" val="3442745423"/>
                    </a:ext>
                  </a:extLst>
                </a:gridCol>
                <a:gridCol w="3049818">
                  <a:extLst>
                    <a:ext uri="{9D8B030D-6E8A-4147-A177-3AD203B41FA5}">
                      <a16:colId xmlns:a16="http://schemas.microsoft.com/office/drawing/2014/main" val="632389154"/>
                    </a:ext>
                  </a:extLst>
                </a:gridCol>
              </a:tblGrid>
              <a:tr h="228600">
                <a:tc>
                  <a:txBody>
                    <a:bodyPr/>
                    <a:lstStyle/>
                    <a:p>
                      <a:pPr algn="ctr"/>
                      <a:r>
                        <a:rPr lang="en-US" sz="1100" dirty="0">
                          <a:solidFill>
                            <a:schemeClr val="tx1"/>
                          </a:solidFill>
                        </a:rPr>
                        <a:t>Resource</a:t>
                      </a:r>
                    </a:p>
                  </a:txBody>
                  <a:tcPr marL="68580" marR="68580" marT="34290" marB="34290" anchor="ctr"/>
                </a:tc>
                <a:tc>
                  <a:txBody>
                    <a:bodyPr/>
                    <a:lstStyle/>
                    <a:p>
                      <a:pPr algn="ctr"/>
                      <a:r>
                        <a:rPr lang="en-US" sz="1100" dirty="0">
                          <a:solidFill>
                            <a:schemeClr val="tx1"/>
                          </a:solidFill>
                        </a:rPr>
                        <a:t>Allocation</a:t>
                      </a:r>
                    </a:p>
                  </a:txBody>
                  <a:tcPr marL="68580" marR="68580" marT="34290" marB="34290" anchor="ctr"/>
                </a:tc>
                <a:extLst>
                  <a:ext uri="{0D108BD9-81ED-4DB2-BD59-A6C34878D82A}">
                    <a16:rowId xmlns:a16="http://schemas.microsoft.com/office/drawing/2014/main" val="2420744188"/>
                  </a:ext>
                </a:extLst>
              </a:tr>
              <a:tr h="228600">
                <a:tc>
                  <a:txBody>
                    <a:bodyPr/>
                    <a:lstStyle/>
                    <a:p>
                      <a:pPr algn="ctr"/>
                      <a:r>
                        <a:rPr lang="en-US" sz="1100" dirty="0" err="1">
                          <a:solidFill>
                            <a:schemeClr val="tx1"/>
                          </a:solidFill>
                        </a:rPr>
                        <a:t>Optimiser</a:t>
                      </a:r>
                      <a:endParaRPr lang="en-US" sz="1100" dirty="0">
                        <a:solidFill>
                          <a:schemeClr val="tx1"/>
                        </a:solidFill>
                      </a:endParaRPr>
                    </a:p>
                  </a:txBody>
                  <a:tcPr marL="68580" marR="68580" marT="34290" marB="34290" anchor="ctr"/>
                </a:tc>
                <a:tc>
                  <a:txBody>
                    <a:bodyPr/>
                    <a:lstStyle/>
                    <a:p>
                      <a:pPr algn="ctr"/>
                      <a:r>
                        <a:rPr lang="en-US" sz="1100" dirty="0">
                          <a:solidFill>
                            <a:schemeClr val="tx1"/>
                          </a:solidFill>
                        </a:rPr>
                        <a:t>Adam</a:t>
                      </a:r>
                    </a:p>
                  </a:txBody>
                  <a:tcPr marL="68580" marR="68580" marT="34290" marB="34290" anchor="ctr"/>
                </a:tc>
                <a:extLst>
                  <a:ext uri="{0D108BD9-81ED-4DB2-BD59-A6C34878D82A}">
                    <a16:rowId xmlns:a16="http://schemas.microsoft.com/office/drawing/2014/main" val="1091079080"/>
                  </a:ext>
                </a:extLst>
              </a:tr>
              <a:tr h="228600">
                <a:tc>
                  <a:txBody>
                    <a:bodyPr/>
                    <a:lstStyle/>
                    <a:p>
                      <a:pPr algn="ctr"/>
                      <a:r>
                        <a:rPr lang="en-US" sz="1100" dirty="0">
                          <a:solidFill>
                            <a:schemeClr val="tx1"/>
                          </a:solidFill>
                        </a:rPr>
                        <a:t>HPO</a:t>
                      </a:r>
                    </a:p>
                  </a:txBody>
                  <a:tcPr marL="68580" marR="68580" marT="34290" marB="34290" anchor="ctr"/>
                </a:tc>
                <a:tc>
                  <a:txBody>
                    <a:bodyPr/>
                    <a:lstStyle/>
                    <a:p>
                      <a:pPr algn="ctr"/>
                      <a:r>
                        <a:rPr lang="en-US" sz="1100" dirty="0">
                          <a:solidFill>
                            <a:schemeClr val="tx1"/>
                          </a:solidFill>
                        </a:rPr>
                        <a:t>MOTPE</a:t>
                      </a:r>
                    </a:p>
                  </a:txBody>
                  <a:tcPr marL="68580" marR="68580" marT="34290" marB="34290" anchor="ctr"/>
                </a:tc>
                <a:extLst>
                  <a:ext uri="{0D108BD9-81ED-4DB2-BD59-A6C34878D82A}">
                    <a16:rowId xmlns:a16="http://schemas.microsoft.com/office/drawing/2014/main" val="2464350707"/>
                  </a:ext>
                </a:extLst>
              </a:tr>
              <a:tr h="228600">
                <a:tc>
                  <a:txBody>
                    <a:bodyPr/>
                    <a:lstStyle/>
                    <a:p>
                      <a:pPr algn="ctr"/>
                      <a:r>
                        <a:rPr lang="en-US" sz="1100" dirty="0">
                          <a:solidFill>
                            <a:schemeClr val="tx1"/>
                          </a:solidFill>
                        </a:rPr>
                        <a:t>Max Epochs</a:t>
                      </a:r>
                    </a:p>
                  </a:txBody>
                  <a:tcPr marL="68580" marR="68580" marT="34290" marB="34290" anchor="ctr"/>
                </a:tc>
                <a:tc>
                  <a:txBody>
                    <a:bodyPr/>
                    <a:lstStyle/>
                    <a:p>
                      <a:pPr algn="ctr"/>
                      <a:r>
                        <a:rPr lang="en-US" sz="1100" dirty="0">
                          <a:solidFill>
                            <a:schemeClr val="tx1"/>
                          </a:solidFill>
                        </a:rPr>
                        <a:t>5000</a:t>
                      </a:r>
                    </a:p>
                  </a:txBody>
                  <a:tcPr marL="68580" marR="68580" marT="34290" marB="34290" anchor="ctr"/>
                </a:tc>
                <a:extLst>
                  <a:ext uri="{0D108BD9-81ED-4DB2-BD59-A6C34878D82A}">
                    <a16:rowId xmlns:a16="http://schemas.microsoft.com/office/drawing/2014/main" val="2485884382"/>
                  </a:ext>
                </a:extLst>
              </a:tr>
              <a:tr h="228600">
                <a:tc>
                  <a:txBody>
                    <a:bodyPr/>
                    <a:lstStyle/>
                    <a:p>
                      <a:pPr algn="ctr"/>
                      <a:r>
                        <a:rPr lang="en-US" sz="1100" dirty="0">
                          <a:solidFill>
                            <a:schemeClr val="tx1"/>
                          </a:solidFill>
                        </a:rPr>
                        <a:t>Max HP Trials</a:t>
                      </a:r>
                    </a:p>
                  </a:txBody>
                  <a:tcPr marL="68580" marR="68580" marT="34290" marB="34290" anchor="ctr"/>
                </a:tc>
                <a:tc>
                  <a:txBody>
                    <a:bodyPr/>
                    <a:lstStyle/>
                    <a:p>
                      <a:pPr algn="ctr"/>
                      <a:r>
                        <a:rPr lang="en-US" sz="1100" dirty="0">
                          <a:solidFill>
                            <a:schemeClr val="tx1"/>
                          </a:solidFill>
                        </a:rPr>
                        <a:t>300</a:t>
                      </a:r>
                    </a:p>
                  </a:txBody>
                  <a:tcPr marL="68580" marR="68580" marT="34290" marB="34290" anchor="ctr"/>
                </a:tc>
                <a:extLst>
                  <a:ext uri="{0D108BD9-81ED-4DB2-BD59-A6C34878D82A}">
                    <a16:rowId xmlns:a16="http://schemas.microsoft.com/office/drawing/2014/main" val="3793174438"/>
                  </a:ext>
                </a:extLst>
              </a:tr>
              <a:tr h="388620">
                <a:tc>
                  <a:txBody>
                    <a:bodyPr/>
                    <a:lstStyle/>
                    <a:p>
                      <a:pPr algn="ctr"/>
                      <a:r>
                        <a:rPr lang="en-US" sz="1100" dirty="0">
                          <a:solidFill>
                            <a:schemeClr val="tx1"/>
                          </a:solidFill>
                        </a:rPr>
                        <a:t>Training/Validation/Testing Split</a:t>
                      </a:r>
                    </a:p>
                  </a:txBody>
                  <a:tcPr marL="68580" marR="68580" marT="34290" marB="34290" anchor="ctr"/>
                </a:tc>
                <a:tc>
                  <a:txBody>
                    <a:bodyPr/>
                    <a:lstStyle/>
                    <a:p>
                      <a:pPr algn="ctr"/>
                      <a:r>
                        <a:rPr lang="en-US" sz="1100" dirty="0">
                          <a:solidFill>
                            <a:schemeClr val="tx1"/>
                          </a:solidFill>
                        </a:rPr>
                        <a:t>0.64/0.16/0.2</a:t>
                      </a:r>
                    </a:p>
                  </a:txBody>
                  <a:tcPr marL="68580" marR="68580" marT="34290" marB="34290" anchor="ctr"/>
                </a:tc>
                <a:extLst>
                  <a:ext uri="{0D108BD9-81ED-4DB2-BD59-A6C34878D82A}">
                    <a16:rowId xmlns:a16="http://schemas.microsoft.com/office/drawing/2014/main" val="2281378902"/>
                  </a:ext>
                </a:extLst>
              </a:tr>
              <a:tr h="388620">
                <a:tc>
                  <a:txBody>
                    <a:bodyPr/>
                    <a:lstStyle/>
                    <a:p>
                      <a:pPr algn="ctr"/>
                      <a:r>
                        <a:rPr lang="en-US" sz="1100" dirty="0">
                          <a:solidFill>
                            <a:schemeClr val="tx1"/>
                          </a:solidFill>
                        </a:rPr>
                        <a:t>Random Seeds</a:t>
                      </a:r>
                    </a:p>
                  </a:txBody>
                  <a:tcPr marL="68580" marR="68580" marT="34290" marB="34290" anchor="ctr"/>
                </a:tc>
                <a:tc>
                  <a:txBody>
                    <a:bodyPr/>
                    <a:lstStyle/>
                    <a:p>
                      <a:pPr algn="ctr"/>
                      <a:r>
                        <a:rPr lang="en-US" sz="1100" dirty="0">
                          <a:solidFill>
                            <a:schemeClr val="tx1"/>
                          </a:solidFill>
                        </a:rPr>
                        <a:t>[42, 24, 976, 12345, 98765, 7, 856, 90, 672, 785]</a:t>
                      </a:r>
                    </a:p>
                  </a:txBody>
                  <a:tcPr marL="68580" marR="68580" marT="34290" marB="34290" anchor="ctr"/>
                </a:tc>
                <a:extLst>
                  <a:ext uri="{0D108BD9-81ED-4DB2-BD59-A6C34878D82A}">
                    <a16:rowId xmlns:a16="http://schemas.microsoft.com/office/drawing/2014/main" val="633200745"/>
                  </a:ext>
                </a:extLst>
              </a:tr>
              <a:tr h="228600">
                <a:tc>
                  <a:txBody>
                    <a:bodyPr/>
                    <a:lstStyle/>
                    <a:p>
                      <a:pPr algn="ctr"/>
                      <a:r>
                        <a:rPr lang="en-US" sz="1100" dirty="0">
                          <a:solidFill>
                            <a:schemeClr val="tx1"/>
                          </a:solidFill>
                        </a:rPr>
                        <a:t>Patience</a:t>
                      </a:r>
                    </a:p>
                  </a:txBody>
                  <a:tcPr marL="68580" marR="68580" marT="34290" marB="34290" anchor="ctr"/>
                </a:tc>
                <a:tc>
                  <a:txBody>
                    <a:bodyPr/>
                    <a:lstStyle/>
                    <a:p>
                      <a:pPr algn="ctr"/>
                      <a:r>
                        <a:rPr lang="en-US" sz="1100" dirty="0">
                          <a:solidFill>
                            <a:schemeClr val="tx1"/>
                          </a:solidFill>
                        </a:rPr>
                        <a:t>[25, 100, 500, 1000]</a:t>
                      </a:r>
                    </a:p>
                  </a:txBody>
                  <a:tcPr marL="68580" marR="68580" marT="34290" marB="34290" anchor="ctr"/>
                </a:tc>
                <a:extLst>
                  <a:ext uri="{0D108BD9-81ED-4DB2-BD59-A6C34878D82A}">
                    <a16:rowId xmlns:a16="http://schemas.microsoft.com/office/drawing/2014/main" val="3993958989"/>
                  </a:ext>
                </a:extLst>
              </a:tr>
              <a:tr h="388620">
                <a:tc>
                  <a:txBody>
                    <a:bodyPr/>
                    <a:lstStyle/>
                    <a:p>
                      <a:pPr algn="ctr"/>
                      <a:r>
                        <a:rPr lang="en-US" sz="1100" dirty="0">
                          <a:solidFill>
                            <a:schemeClr val="tx1"/>
                          </a:solidFill>
                        </a:rPr>
                        <a:t>Learning Rate</a:t>
                      </a:r>
                    </a:p>
                  </a:txBody>
                  <a:tcPr marL="68580" marR="68580" marT="34290" marB="34290" anchor="ctr"/>
                </a:tc>
                <a:tc>
                  <a:txBody>
                    <a:bodyPr/>
                    <a:lstStyle/>
                    <a:p>
                      <a:pPr algn="ctr"/>
                      <a:r>
                        <a:rPr lang="en-US" sz="1100" dirty="0">
                          <a:solidFill>
                            <a:schemeClr val="tx1"/>
                          </a:solidFill>
                        </a:rPr>
                        <a:t>[0.05, 0.01, 0.005, 0.001, 0.0005, 0.0001]</a:t>
                      </a:r>
                    </a:p>
                  </a:txBody>
                  <a:tcPr marL="68580" marR="68580" marT="34290" marB="34290" anchor="ctr"/>
                </a:tc>
                <a:extLst>
                  <a:ext uri="{0D108BD9-81ED-4DB2-BD59-A6C34878D82A}">
                    <a16:rowId xmlns:a16="http://schemas.microsoft.com/office/drawing/2014/main" val="4252846962"/>
                  </a:ext>
                </a:extLst>
              </a:tr>
              <a:tr h="228600">
                <a:tc>
                  <a:txBody>
                    <a:bodyPr/>
                    <a:lstStyle/>
                    <a:p>
                      <a:pPr algn="ctr"/>
                      <a:r>
                        <a:rPr lang="en-US" sz="1100" dirty="0">
                          <a:solidFill>
                            <a:schemeClr val="tx1"/>
                          </a:solidFill>
                        </a:rPr>
                        <a:t>Decay Rate</a:t>
                      </a:r>
                    </a:p>
                  </a:txBody>
                  <a:tcPr marL="68580" marR="68580" marT="34290" marB="34290" anchor="ctr"/>
                </a:tc>
                <a:tc>
                  <a:txBody>
                    <a:bodyPr/>
                    <a:lstStyle/>
                    <a:p>
                      <a:pPr algn="ctr"/>
                      <a:r>
                        <a:rPr lang="en-US" sz="1100" dirty="0">
                          <a:solidFill>
                            <a:schemeClr val="tx1"/>
                          </a:solidFill>
                        </a:rPr>
                        <a:t>[0, 0.05, 0.005, 0.0005]</a:t>
                      </a:r>
                    </a:p>
                  </a:txBody>
                  <a:tcPr marL="68580" marR="68580" marT="34290" marB="34290" anchor="ctr"/>
                </a:tc>
                <a:extLst>
                  <a:ext uri="{0D108BD9-81ED-4DB2-BD59-A6C34878D82A}">
                    <a16:rowId xmlns:a16="http://schemas.microsoft.com/office/drawing/2014/main" val="1283826163"/>
                  </a:ext>
                </a:extLst>
              </a:tr>
            </a:tbl>
          </a:graphicData>
        </a:graphic>
      </p:graphicFrame>
      <p:sp>
        <p:nvSpPr>
          <p:cNvPr id="13" name="Date Placeholder 5">
            <a:extLst>
              <a:ext uri="{FF2B5EF4-FFF2-40B4-BE49-F238E27FC236}">
                <a16:creationId xmlns:a16="http://schemas.microsoft.com/office/drawing/2014/main" id="{2359A548-5D9F-980E-3BD6-042028BB4AF1}"/>
              </a:ext>
            </a:extLst>
          </p:cNvPr>
          <p:cNvSpPr>
            <a:spLocks noGrp="1"/>
          </p:cNvSpPr>
          <p:nvPr>
            <p:ph type="dt" sz="half" idx="12"/>
          </p:nvPr>
        </p:nvSpPr>
        <p:spPr>
          <a:xfrm>
            <a:off x="6444208" y="528182"/>
            <a:ext cx="2410552" cy="284541"/>
          </a:xfrm>
        </p:spPr>
        <p:txBody>
          <a:bodyPr>
            <a:normAutofit/>
          </a:bodyPr>
          <a:lstStyle/>
          <a:p>
            <a:pPr>
              <a:spcAft>
                <a:spcPts val="450"/>
              </a:spcAft>
              <a:defRPr/>
            </a:pPr>
            <a:r>
              <a:rPr lang="en-US" dirty="0"/>
              <a:t>Uncertainty in GNN Learning Evaluations</a:t>
            </a:r>
            <a:endParaRPr lang="en-GB" dirty="0"/>
          </a:p>
        </p:txBody>
      </p:sp>
      <p:sp>
        <p:nvSpPr>
          <p:cNvPr id="4" name="Title 1">
            <a:extLst>
              <a:ext uri="{FF2B5EF4-FFF2-40B4-BE49-F238E27FC236}">
                <a16:creationId xmlns:a16="http://schemas.microsoft.com/office/drawing/2014/main" id="{E931571E-4C46-97CF-4125-9A1F85E4EE42}"/>
              </a:ext>
            </a:extLst>
          </p:cNvPr>
          <p:cNvSpPr txBox="1">
            <a:spLocks/>
          </p:cNvSpPr>
          <p:nvPr/>
        </p:nvSpPr>
        <p:spPr bwMode="auto">
          <a:xfrm>
            <a:off x="251520" y="812723"/>
            <a:ext cx="8851374" cy="53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fontScale="97500"/>
          </a:bodyPr>
          <a:lst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a:lstStyle>
          <a:p>
            <a:r>
              <a:rPr lang="en-US" dirty="0"/>
              <a:t>Investigation Framework</a:t>
            </a:r>
          </a:p>
        </p:txBody>
      </p:sp>
    </p:spTree>
    <p:extLst>
      <p:ext uri="{BB962C8B-B14F-4D97-AF65-F5344CB8AC3E}">
        <p14:creationId xmlns:p14="http://schemas.microsoft.com/office/powerpoint/2010/main" val="72080978"/>
      </p:ext>
    </p:extLst>
  </p:cSld>
  <p:clrMapOvr>
    <a:masterClrMapping/>
  </p:clrMapOvr>
  <mc:AlternateContent xmlns:mc="http://schemas.openxmlformats.org/markup-compatibility/2006" xmlns:p14="http://schemas.microsoft.com/office/powerpoint/2010/main">
    <mc:Choice Requires="p14">
      <p:transition spd="slow" p14:dur="2000" advTm="82"/>
    </mc:Choice>
    <mc:Fallback xmlns="">
      <p:transition spd="slow" advTm="8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599947D-C970-DB3C-206C-4423CEE68FA8}"/>
              </a:ext>
            </a:extLst>
          </p:cNvPr>
          <p:cNvSpPr>
            <a:spLocks noGrp="1"/>
          </p:cNvSpPr>
          <p:nvPr>
            <p:ph type="sldNum" sz="quarter" idx="11"/>
          </p:nvPr>
        </p:nvSpPr>
        <p:spPr/>
        <p:txBody>
          <a:bodyPr/>
          <a:lstStyle/>
          <a:p>
            <a:fld id="{5D8811AE-D86F-3447-9EDD-9291F064BECA}" type="slidenum">
              <a:rPr lang="en-GB" altLang="en-US" smtClean="0"/>
              <a:pPr/>
              <a:t>6</a:t>
            </a:fld>
            <a:endParaRPr lang="en-GB" altLang="en-US"/>
          </a:p>
        </p:txBody>
      </p:sp>
      <p:sp>
        <p:nvSpPr>
          <p:cNvPr id="7" name="Date Placeholder 5">
            <a:extLst>
              <a:ext uri="{FF2B5EF4-FFF2-40B4-BE49-F238E27FC236}">
                <a16:creationId xmlns:a16="http://schemas.microsoft.com/office/drawing/2014/main" id="{FDFF8C9B-1448-AD0A-1B7C-2D8DCA0210E5}"/>
              </a:ext>
            </a:extLst>
          </p:cNvPr>
          <p:cNvSpPr>
            <a:spLocks noGrp="1"/>
          </p:cNvSpPr>
          <p:nvPr>
            <p:ph type="dt" sz="half" idx="12"/>
          </p:nvPr>
        </p:nvSpPr>
        <p:spPr>
          <a:xfrm>
            <a:off x="6444208" y="528182"/>
            <a:ext cx="2410552" cy="284541"/>
          </a:xfrm>
        </p:spPr>
        <p:txBody>
          <a:bodyPr>
            <a:normAutofit/>
          </a:bodyPr>
          <a:lstStyle/>
          <a:p>
            <a:pPr>
              <a:spcAft>
                <a:spcPts val="450"/>
              </a:spcAft>
              <a:defRPr/>
            </a:pPr>
            <a:r>
              <a:rPr lang="en-US" dirty="0"/>
              <a:t>Uncertainty in GNN Learning Evaluations</a:t>
            </a:r>
            <a:endParaRPr lang="en-GB" dirty="0"/>
          </a:p>
        </p:txBody>
      </p:sp>
      <p:sp>
        <p:nvSpPr>
          <p:cNvPr id="18" name="Title 1">
            <a:extLst>
              <a:ext uri="{FF2B5EF4-FFF2-40B4-BE49-F238E27FC236}">
                <a16:creationId xmlns:a16="http://schemas.microsoft.com/office/drawing/2014/main" id="{6F565463-E40E-BB2F-27E2-812981BAC47C}"/>
              </a:ext>
            </a:extLst>
          </p:cNvPr>
          <p:cNvSpPr>
            <a:spLocks noGrp="1"/>
          </p:cNvSpPr>
          <p:nvPr>
            <p:ph type="title"/>
          </p:nvPr>
        </p:nvSpPr>
        <p:spPr>
          <a:xfrm>
            <a:off x="251520" y="812723"/>
            <a:ext cx="8851374" cy="533214"/>
          </a:xfrm>
        </p:spPr>
        <p:txBody>
          <a:bodyPr>
            <a:normAutofit fontScale="90000"/>
          </a:bodyPr>
          <a:lstStyle/>
          <a:p>
            <a:r>
              <a:rPr lang="en-US" dirty="0"/>
              <a:t>Algorithm F1 Score Rank Distribution Estimation Comparison on Cora</a:t>
            </a:r>
          </a:p>
        </p:txBody>
      </p:sp>
      <p:pic>
        <p:nvPicPr>
          <p:cNvPr id="20" name="Picture 19" descr="A group of black text&#10;&#10;Description automatically generated with medium confidence">
            <a:extLst>
              <a:ext uri="{FF2B5EF4-FFF2-40B4-BE49-F238E27FC236}">
                <a16:creationId xmlns:a16="http://schemas.microsoft.com/office/drawing/2014/main" id="{B46D1F66-BB50-7DA2-4D29-23DB86083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288" y="1707654"/>
            <a:ext cx="1200928" cy="2487201"/>
          </a:xfrm>
          <a:prstGeom prst="rect">
            <a:avLst/>
          </a:prstGeom>
        </p:spPr>
      </p:pic>
      <p:pic>
        <p:nvPicPr>
          <p:cNvPr id="26" name="Picture 25" descr="A graph of different colored lines&#10;&#10;Description automatically generated">
            <a:extLst>
              <a:ext uri="{FF2B5EF4-FFF2-40B4-BE49-F238E27FC236}">
                <a16:creationId xmlns:a16="http://schemas.microsoft.com/office/drawing/2014/main" id="{1E6C918F-CCC0-B9A5-0922-EF7BB6C7C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1344171"/>
            <a:ext cx="6316065" cy="3271147"/>
          </a:xfrm>
          <a:prstGeom prst="rect">
            <a:avLst/>
          </a:prstGeom>
        </p:spPr>
      </p:pic>
    </p:spTree>
    <p:extLst>
      <p:ext uri="{BB962C8B-B14F-4D97-AF65-F5344CB8AC3E}">
        <p14:creationId xmlns:p14="http://schemas.microsoft.com/office/powerpoint/2010/main" val="3269437194"/>
      </p:ext>
    </p:extLst>
  </p:cSld>
  <p:clrMapOvr>
    <a:masterClrMapping/>
  </p:clrMapOvr>
  <mc:AlternateContent xmlns:mc="http://schemas.openxmlformats.org/markup-compatibility/2006" xmlns:p14="http://schemas.microsoft.com/office/powerpoint/2010/main">
    <mc:Choice Requires="p14">
      <p:transition spd="slow" p14:dur="2000" advTm="8241"/>
    </mc:Choice>
    <mc:Fallback xmlns="">
      <p:transition spd="slow" advTm="824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91DC2F-91AC-1AC0-B9A6-1B0AE16E3B67}"/>
              </a:ext>
            </a:extLst>
          </p:cNvPr>
          <p:cNvSpPr>
            <a:spLocks noGrp="1"/>
          </p:cNvSpPr>
          <p:nvPr>
            <p:ph type="sldNum" sz="quarter" idx="11"/>
          </p:nvPr>
        </p:nvSpPr>
        <p:spPr/>
        <p:txBody>
          <a:bodyPr/>
          <a:lstStyle/>
          <a:p>
            <a:fld id="{5D8811AE-D86F-3447-9EDD-9291F064BECA}" type="slidenum">
              <a:rPr lang="en-GB" altLang="en-US" smtClean="0"/>
              <a:pPr/>
              <a:t>7</a:t>
            </a:fld>
            <a:endParaRPr lang="en-GB" altLang="en-US"/>
          </a:p>
        </p:txBody>
      </p:sp>
      <p:sp>
        <p:nvSpPr>
          <p:cNvPr id="7" name="Date Placeholder 5">
            <a:extLst>
              <a:ext uri="{FF2B5EF4-FFF2-40B4-BE49-F238E27FC236}">
                <a16:creationId xmlns:a16="http://schemas.microsoft.com/office/drawing/2014/main" id="{F0A05C23-7CFC-D82E-9C7C-442FCCF0EFFF}"/>
              </a:ext>
            </a:extLst>
          </p:cNvPr>
          <p:cNvSpPr>
            <a:spLocks noGrp="1"/>
          </p:cNvSpPr>
          <p:nvPr>
            <p:ph type="dt" sz="half" idx="12"/>
          </p:nvPr>
        </p:nvSpPr>
        <p:spPr>
          <a:xfrm>
            <a:off x="6444208" y="528182"/>
            <a:ext cx="2410552" cy="284541"/>
          </a:xfrm>
        </p:spPr>
        <p:txBody>
          <a:bodyPr>
            <a:normAutofit/>
          </a:bodyPr>
          <a:lstStyle/>
          <a:p>
            <a:pPr>
              <a:spcAft>
                <a:spcPts val="450"/>
              </a:spcAft>
              <a:defRPr/>
            </a:pPr>
            <a:r>
              <a:rPr lang="en-US" dirty="0"/>
              <a:t>Uncertainty in GNN Learning Evaluations</a:t>
            </a:r>
            <a:endParaRPr lang="en-GB" dirty="0"/>
          </a:p>
        </p:txBody>
      </p:sp>
      <p:graphicFrame>
        <p:nvGraphicFramePr>
          <p:cNvPr id="10" name="Content Placeholder 13">
            <a:extLst>
              <a:ext uri="{FF2B5EF4-FFF2-40B4-BE49-F238E27FC236}">
                <a16:creationId xmlns:a16="http://schemas.microsoft.com/office/drawing/2014/main" id="{0E6D000E-332B-02C2-2B75-12E7E60F9B1D}"/>
              </a:ext>
            </a:extLst>
          </p:cNvPr>
          <p:cNvGraphicFramePr>
            <a:graphicFrameLocks noGrp="1"/>
          </p:cNvGraphicFramePr>
          <p:nvPr>
            <p:ph idx="1"/>
            <p:extLst>
              <p:ext uri="{D42A27DB-BD31-4B8C-83A1-F6EECF244321}">
                <p14:modId xmlns:p14="http://schemas.microsoft.com/office/powerpoint/2010/main" val="3408078755"/>
              </p:ext>
            </p:extLst>
          </p:nvPr>
        </p:nvGraphicFramePr>
        <p:xfrm>
          <a:off x="395536" y="915566"/>
          <a:ext cx="8459223" cy="3600398"/>
        </p:xfrm>
        <a:graphic>
          <a:graphicData uri="http://schemas.openxmlformats.org/drawingml/2006/table">
            <a:tbl>
              <a:tblPr firstRow="1" bandRow="1">
                <a:tableStyleId>{9D7B26C5-4107-4FEC-AEDC-1716B250A1EF}</a:tableStyleId>
              </a:tblPr>
              <a:tblGrid>
                <a:gridCol w="2819741">
                  <a:extLst>
                    <a:ext uri="{9D8B030D-6E8A-4147-A177-3AD203B41FA5}">
                      <a16:colId xmlns:a16="http://schemas.microsoft.com/office/drawing/2014/main" val="3260749224"/>
                    </a:ext>
                  </a:extLst>
                </a:gridCol>
                <a:gridCol w="2819741">
                  <a:extLst>
                    <a:ext uri="{9D8B030D-6E8A-4147-A177-3AD203B41FA5}">
                      <a16:colId xmlns:a16="http://schemas.microsoft.com/office/drawing/2014/main" val="614149175"/>
                    </a:ext>
                  </a:extLst>
                </a:gridCol>
                <a:gridCol w="2819741">
                  <a:extLst>
                    <a:ext uri="{9D8B030D-6E8A-4147-A177-3AD203B41FA5}">
                      <a16:colId xmlns:a16="http://schemas.microsoft.com/office/drawing/2014/main" val="2443954069"/>
                    </a:ext>
                  </a:extLst>
                </a:gridCol>
              </a:tblGrid>
              <a:tr h="1269962">
                <a:tc>
                  <a:txBody>
                    <a:bodyPr/>
                    <a:lstStyle/>
                    <a:p>
                      <a:pPr algn="ctr"/>
                      <a:endParaRPr lang="en-US" sz="2400" b="0" dirty="0">
                        <a:solidFill>
                          <a:schemeClr val="tx1"/>
                        </a:solidFill>
                      </a:endParaRPr>
                    </a:p>
                  </a:txBody>
                  <a:tcPr marL="68580" marR="68580" marT="34290" marB="34290" anchor="ctr"/>
                </a:tc>
                <a:tc>
                  <a:txBody>
                    <a:bodyPr/>
                    <a:lstStyle/>
                    <a:p>
                      <a:pPr algn="ctr"/>
                      <a:r>
                        <a:rPr lang="en-US" sz="2400" dirty="0">
                          <a:solidFill>
                            <a:schemeClr val="tx1"/>
                          </a:solidFill>
                        </a:rPr>
                        <a:t>Default HPs</a:t>
                      </a:r>
                    </a:p>
                  </a:txBody>
                  <a:tcPr marL="68580" marR="68580" marT="34290" marB="34290" anchor="ctr"/>
                </a:tc>
                <a:tc>
                  <a:txBody>
                    <a:bodyPr/>
                    <a:lstStyle/>
                    <a:p>
                      <a:pPr algn="ctr"/>
                      <a:r>
                        <a:rPr lang="en-US" sz="2400" dirty="0">
                          <a:solidFill>
                            <a:schemeClr val="tx1"/>
                          </a:solidFill>
                        </a:rPr>
                        <a:t>HPO</a:t>
                      </a:r>
                    </a:p>
                  </a:txBody>
                  <a:tcPr marL="68580" marR="68580" marT="34290" marB="34290" anchor="ctr"/>
                </a:tc>
                <a:extLst>
                  <a:ext uri="{0D108BD9-81ED-4DB2-BD59-A6C34878D82A}">
                    <a16:rowId xmlns:a16="http://schemas.microsoft.com/office/drawing/2014/main" val="3528778191"/>
                  </a:ext>
                </a:extLst>
              </a:tr>
              <a:tr h="1060474">
                <a:tc>
                  <a:txBody>
                    <a:bodyPr/>
                    <a:lstStyle/>
                    <a:p>
                      <a:pPr algn="ctr"/>
                      <a:r>
                        <a:rPr lang="en-US" sz="2000" dirty="0"/>
                        <a:t>W Randomness Coefficient </a:t>
                      </a:r>
                    </a:p>
                  </a:txBody>
                  <a:tcPr marL="68580" marR="68580" marT="34290" marB="34290" anchor="ctr"/>
                </a:tc>
                <a:tc>
                  <a:txBody>
                    <a:bodyPr/>
                    <a:lstStyle/>
                    <a:p>
                      <a:pPr algn="ctr"/>
                      <a:r>
                        <a:rPr lang="en-US" sz="3600" dirty="0">
                          <a:solidFill>
                            <a:srgbClr val="00B050"/>
                          </a:solidFill>
                        </a:rPr>
                        <a:t>0.476</a:t>
                      </a:r>
                    </a:p>
                  </a:txBody>
                  <a:tcPr marL="68580" marR="68580" marT="34290" marB="34290" anchor="ctr"/>
                </a:tc>
                <a:tc>
                  <a:txBody>
                    <a:bodyPr/>
                    <a:lstStyle/>
                    <a:p>
                      <a:pPr algn="ctr"/>
                      <a:r>
                        <a:rPr lang="en-US" sz="3600" dirty="0"/>
                        <a:t>0.489</a:t>
                      </a:r>
                    </a:p>
                  </a:txBody>
                  <a:tcPr marL="68580" marR="68580" marT="34290" marB="34290" anchor="ctr"/>
                </a:tc>
                <a:extLst>
                  <a:ext uri="{0D108BD9-81ED-4DB2-BD59-A6C34878D82A}">
                    <a16:rowId xmlns:a16="http://schemas.microsoft.com/office/drawing/2014/main" val="2114622033"/>
                  </a:ext>
                </a:extLst>
              </a:tr>
              <a:tr h="1269962">
                <a:tc>
                  <a:txBody>
                    <a:bodyPr/>
                    <a:lstStyle/>
                    <a:p>
                      <a:pPr algn="ctr"/>
                      <a:r>
                        <a:rPr lang="en-US" sz="2000" dirty="0"/>
                        <a:t>Framework Comparison Rank</a:t>
                      </a:r>
                    </a:p>
                  </a:txBody>
                  <a:tcPr marL="68580" marR="68580" marT="34290" marB="34290" anchor="ctr"/>
                </a:tc>
                <a:tc>
                  <a:txBody>
                    <a:bodyPr/>
                    <a:lstStyle/>
                    <a:p>
                      <a:pPr algn="ctr"/>
                      <a:r>
                        <a:rPr lang="en-US" sz="3600" dirty="0"/>
                        <a:t>1.829</a:t>
                      </a:r>
                    </a:p>
                  </a:txBody>
                  <a:tcPr marL="68580" marR="68580" marT="34290" marB="34290" anchor="ctr"/>
                </a:tc>
                <a:tc>
                  <a:txBody>
                    <a:bodyPr/>
                    <a:lstStyle/>
                    <a:p>
                      <a:pPr algn="ctr"/>
                      <a:r>
                        <a:rPr lang="en-US" sz="3600" dirty="0">
                          <a:solidFill>
                            <a:srgbClr val="00B050"/>
                          </a:solidFill>
                        </a:rPr>
                        <a:t>1.171</a:t>
                      </a:r>
                    </a:p>
                  </a:txBody>
                  <a:tcPr marL="68580" marR="68580" marT="34290" marB="34290" anchor="ctr"/>
                </a:tc>
                <a:extLst>
                  <a:ext uri="{0D108BD9-81ED-4DB2-BD59-A6C34878D82A}">
                    <a16:rowId xmlns:a16="http://schemas.microsoft.com/office/drawing/2014/main" val="1337295235"/>
                  </a:ext>
                </a:extLst>
              </a:tr>
            </a:tbl>
          </a:graphicData>
        </a:graphic>
      </p:graphicFrame>
      <p:sp>
        <p:nvSpPr>
          <p:cNvPr id="4" name="Title 1">
            <a:extLst>
              <a:ext uri="{FF2B5EF4-FFF2-40B4-BE49-F238E27FC236}">
                <a16:creationId xmlns:a16="http://schemas.microsoft.com/office/drawing/2014/main" id="{74BB55E4-2D96-B829-089E-E8F0C81D3F51}"/>
              </a:ext>
            </a:extLst>
          </p:cNvPr>
          <p:cNvSpPr>
            <a:spLocks noGrp="1"/>
          </p:cNvSpPr>
          <p:nvPr>
            <p:ph type="title"/>
          </p:nvPr>
        </p:nvSpPr>
        <p:spPr>
          <a:xfrm>
            <a:off x="1043608" y="1203598"/>
            <a:ext cx="4320480" cy="584848"/>
          </a:xfrm>
        </p:spPr>
        <p:txBody>
          <a:bodyPr>
            <a:normAutofit/>
          </a:bodyPr>
          <a:lstStyle/>
          <a:p>
            <a:r>
              <a:rPr lang="en-US" b="1" dirty="0"/>
              <a:t>Results</a:t>
            </a:r>
            <a:endParaRPr lang="en-US" sz="2800" b="1" dirty="0"/>
          </a:p>
        </p:txBody>
      </p:sp>
    </p:spTree>
    <p:extLst>
      <p:ext uri="{BB962C8B-B14F-4D97-AF65-F5344CB8AC3E}">
        <p14:creationId xmlns:p14="http://schemas.microsoft.com/office/powerpoint/2010/main" val="2754098435"/>
      </p:ext>
    </p:extLst>
  </p:cSld>
  <p:clrMapOvr>
    <a:masterClrMapping/>
  </p:clrMapOvr>
  <mc:AlternateContent xmlns:mc="http://schemas.openxmlformats.org/markup-compatibility/2006" xmlns:p14="http://schemas.microsoft.com/office/powerpoint/2010/main">
    <mc:Choice Requires="p14">
      <p:transition spd="slow" p14:dur="2000" advTm="92"/>
    </mc:Choice>
    <mc:Fallback xmlns="">
      <p:transition spd="slow" advTm="9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8954D8-03A6-374C-B9CF-AECD439A6869}"/>
                  </a:ext>
                </a:extLst>
              </p:cNvPr>
              <p:cNvSpPr>
                <a:spLocks noGrp="1"/>
              </p:cNvSpPr>
              <p:nvPr>
                <p:ph idx="1"/>
              </p:nvPr>
            </p:nvSpPr>
            <p:spPr>
              <a:xfrm>
                <a:off x="280120" y="1539629"/>
                <a:ext cx="8574640" cy="2697089"/>
              </a:xfrm>
            </p:spPr>
            <p:txBody>
              <a:bodyPr/>
              <a:lstStyle/>
              <a:p>
                <a:pPr>
                  <a:lnSpc>
                    <a:spcPct val="150000"/>
                  </a:lnSpc>
                </a:pPr>
                <a:r>
                  <a:rPr lang="en-US" dirty="0"/>
                  <a:t>HPO matters: Always carry out a consistent evaluation</a:t>
                </a:r>
              </a:p>
              <a:p>
                <a:pPr>
                  <a:lnSpc>
                    <a:spcPct val="150000"/>
                  </a:lnSpc>
                </a:pPr>
                <a:r>
                  <a:rPr lang="en-US" dirty="0"/>
                  <a:t>Trustworthy results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Usability in real-world applications.</a:t>
                </a:r>
              </a:p>
              <a:p>
                <a:pPr>
                  <a:lnSpc>
                    <a:spcPct val="150000"/>
                  </a:lnSpc>
                </a:pPr>
                <a:r>
                  <a:rPr lang="en-US" dirty="0"/>
                  <a:t>W Randomness Coefficient applies to any ML experiment with non-deterministic algorithms</a:t>
                </a:r>
              </a:p>
            </p:txBody>
          </p:sp>
        </mc:Choice>
        <mc:Fallback xmlns="">
          <p:sp>
            <p:nvSpPr>
              <p:cNvPr id="14" name="Content Placeholder 2">
                <a:extLst>
                  <a:ext uri="{FF2B5EF4-FFF2-40B4-BE49-F238E27FC236}">
                    <a16:creationId xmlns:a16="http://schemas.microsoft.com/office/drawing/2014/main" id="{6D8954D8-03A6-374C-B9CF-AECD439A6869}"/>
                  </a:ext>
                </a:extLst>
              </p:cNvPr>
              <p:cNvSpPr>
                <a:spLocks noGrp="1" noRot="1" noChangeAspect="1" noMove="1" noResize="1" noEditPoints="1" noAdjustHandles="1" noChangeArrowheads="1" noChangeShapeType="1" noTextEdit="1"/>
              </p:cNvSpPr>
              <p:nvPr>
                <p:ph idx="1"/>
              </p:nvPr>
            </p:nvSpPr>
            <p:spPr>
              <a:xfrm>
                <a:off x="280120" y="1539629"/>
                <a:ext cx="8574640" cy="2697089"/>
              </a:xfrm>
              <a:blipFill>
                <a:blip r:embed="rId3"/>
                <a:stretch>
                  <a:fillRect l="-103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ADB360E7-F988-727A-C0D2-B7B2959FF5BA}"/>
              </a:ext>
            </a:extLst>
          </p:cNvPr>
          <p:cNvSpPr>
            <a:spLocks noGrp="1"/>
          </p:cNvSpPr>
          <p:nvPr>
            <p:ph type="sldNum" sz="quarter" idx="11"/>
          </p:nvPr>
        </p:nvSpPr>
        <p:spPr>
          <a:xfrm>
            <a:off x="4301729" y="4688682"/>
            <a:ext cx="540544" cy="273844"/>
          </a:xfrm>
        </p:spPr>
        <p:txBody>
          <a:bodyPr wrap="square" anchor="ctr">
            <a:normAutofit/>
          </a:bodyPr>
          <a:lstStyle/>
          <a:p>
            <a:pPr>
              <a:spcAft>
                <a:spcPts val="450"/>
              </a:spcAft>
            </a:pPr>
            <a:fld id="{84BA896C-CC4C-294D-B5AB-9354213FE5FB}" type="slidenum">
              <a:rPr lang="en-GB" altLang="en-US" smtClean="0"/>
              <a:pPr>
                <a:spcAft>
                  <a:spcPts val="450"/>
                </a:spcAft>
              </a:pPr>
              <a:t>8</a:t>
            </a:fld>
            <a:endParaRPr lang="en-GB" altLang="en-US"/>
          </a:p>
        </p:txBody>
      </p:sp>
      <p:sp>
        <p:nvSpPr>
          <p:cNvPr id="8" name="Title 1">
            <a:extLst>
              <a:ext uri="{FF2B5EF4-FFF2-40B4-BE49-F238E27FC236}">
                <a16:creationId xmlns:a16="http://schemas.microsoft.com/office/drawing/2014/main" id="{D896E56E-DA3A-16CD-BA82-EAEEC17B5EEE}"/>
              </a:ext>
            </a:extLst>
          </p:cNvPr>
          <p:cNvSpPr>
            <a:spLocks noGrp="1"/>
          </p:cNvSpPr>
          <p:nvPr>
            <p:ph type="title"/>
          </p:nvPr>
        </p:nvSpPr>
        <p:spPr>
          <a:xfrm>
            <a:off x="274192" y="821058"/>
            <a:ext cx="6480720" cy="533214"/>
          </a:xfrm>
        </p:spPr>
        <p:txBody>
          <a:bodyPr/>
          <a:lstStyle/>
          <a:p>
            <a:r>
              <a:rPr lang="en-US" dirty="0"/>
              <a:t>Conclusions</a:t>
            </a:r>
          </a:p>
        </p:txBody>
      </p:sp>
      <p:sp>
        <p:nvSpPr>
          <p:cNvPr id="10" name="Date Placeholder 5">
            <a:extLst>
              <a:ext uri="{FF2B5EF4-FFF2-40B4-BE49-F238E27FC236}">
                <a16:creationId xmlns:a16="http://schemas.microsoft.com/office/drawing/2014/main" id="{AB7AE70F-8533-D6FC-0AA8-ACEDCEFD5CCF}"/>
              </a:ext>
            </a:extLst>
          </p:cNvPr>
          <p:cNvSpPr>
            <a:spLocks noGrp="1"/>
          </p:cNvSpPr>
          <p:nvPr>
            <p:ph type="dt" sz="half" idx="12"/>
          </p:nvPr>
        </p:nvSpPr>
        <p:spPr>
          <a:xfrm>
            <a:off x="6444208" y="528182"/>
            <a:ext cx="2410552" cy="284541"/>
          </a:xfrm>
        </p:spPr>
        <p:txBody>
          <a:bodyPr>
            <a:normAutofit/>
          </a:bodyPr>
          <a:lstStyle/>
          <a:p>
            <a:pPr>
              <a:spcAft>
                <a:spcPts val="450"/>
              </a:spcAft>
              <a:defRPr/>
            </a:pPr>
            <a:r>
              <a:rPr lang="en-US" dirty="0"/>
              <a:t>Uncertainty in GNN Learning Evaluations</a:t>
            </a:r>
            <a:endParaRPr lang="en-GB" dirty="0"/>
          </a:p>
        </p:txBody>
      </p:sp>
    </p:spTree>
    <p:extLst>
      <p:ext uri="{BB962C8B-B14F-4D97-AF65-F5344CB8AC3E}">
        <p14:creationId xmlns:p14="http://schemas.microsoft.com/office/powerpoint/2010/main" val="3933283797"/>
      </p:ext>
    </p:extLst>
  </p:cSld>
  <p:clrMapOvr>
    <a:masterClrMapping/>
  </p:clrMapOvr>
  <mc:AlternateContent xmlns:mc="http://schemas.openxmlformats.org/markup-compatibility/2006" xmlns:p14="http://schemas.microsoft.com/office/powerpoint/2010/main">
    <mc:Choice Requires="p14">
      <p:transition spd="slow" p14:dur="2000" advTm="728"/>
    </mc:Choice>
    <mc:Fallback xmlns="">
      <p:transition spd="slow" advTm="72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B2348B05-7D03-7CE9-42CB-FA16E4962FE3}"/>
              </a:ext>
            </a:extLst>
          </p:cNvPr>
          <p:cNvSpPr>
            <a:spLocks noGrp="1"/>
          </p:cNvSpPr>
          <p:nvPr>
            <p:ph idx="1"/>
          </p:nvPr>
        </p:nvSpPr>
        <p:spPr>
          <a:xfrm>
            <a:off x="284312" y="1534054"/>
            <a:ext cx="8570448" cy="3081264"/>
          </a:xfrm>
        </p:spPr>
        <p:txBody>
          <a:bodyPr/>
          <a:lstStyle/>
          <a:p>
            <a:pPr>
              <a:lnSpc>
                <a:spcPct val="150000"/>
              </a:lnSpc>
            </a:pPr>
            <a:r>
              <a:rPr lang="en-US" dirty="0"/>
              <a:t>I’m on the Job Market - Thesis Deadline April 2024</a:t>
            </a:r>
          </a:p>
          <a:p>
            <a:pPr>
              <a:lnSpc>
                <a:spcPct val="150000"/>
              </a:lnSpc>
            </a:pPr>
            <a:r>
              <a:rPr lang="en-US" dirty="0"/>
              <a:t>Areas of Expertise: GNNs, Unsupervised Learning, Federated Learning</a:t>
            </a:r>
          </a:p>
          <a:p>
            <a:pPr>
              <a:lnSpc>
                <a:spcPct val="150000"/>
              </a:lnSpc>
            </a:pPr>
            <a:r>
              <a:rPr lang="en-US" dirty="0"/>
              <a:t>Twitter: @</a:t>
            </a:r>
            <a:r>
              <a:rPr lang="en-US" dirty="0" err="1"/>
              <a:t>WillLeeney</a:t>
            </a:r>
            <a:endParaRPr lang="en-US" dirty="0"/>
          </a:p>
        </p:txBody>
      </p:sp>
      <p:sp>
        <p:nvSpPr>
          <p:cNvPr id="5" name="Slide Number Placeholder 4">
            <a:extLst>
              <a:ext uri="{FF2B5EF4-FFF2-40B4-BE49-F238E27FC236}">
                <a16:creationId xmlns:a16="http://schemas.microsoft.com/office/drawing/2014/main" id="{DD0BA44D-F813-A5B8-D255-0F2259E4731D}"/>
              </a:ext>
            </a:extLst>
          </p:cNvPr>
          <p:cNvSpPr>
            <a:spLocks noGrp="1"/>
          </p:cNvSpPr>
          <p:nvPr>
            <p:ph type="sldNum" sz="quarter" idx="11"/>
          </p:nvPr>
        </p:nvSpPr>
        <p:spPr>
          <a:xfrm>
            <a:off x="4301729" y="4688682"/>
            <a:ext cx="540544" cy="273844"/>
          </a:xfrm>
        </p:spPr>
        <p:txBody>
          <a:bodyPr wrap="square" anchor="ctr">
            <a:normAutofit/>
          </a:bodyPr>
          <a:lstStyle/>
          <a:p>
            <a:pPr>
              <a:spcAft>
                <a:spcPts val="450"/>
              </a:spcAft>
            </a:pPr>
            <a:fld id="{84BA896C-CC4C-294D-B5AB-9354213FE5FB}" type="slidenum">
              <a:rPr lang="en-GB" altLang="en-US" smtClean="0"/>
              <a:pPr>
                <a:spcAft>
                  <a:spcPts val="450"/>
                </a:spcAft>
              </a:pPr>
              <a:t>9</a:t>
            </a:fld>
            <a:endParaRPr lang="en-GB" altLang="en-US"/>
          </a:p>
        </p:txBody>
      </p:sp>
      <p:sp>
        <p:nvSpPr>
          <p:cNvPr id="10" name="Date Placeholder 5">
            <a:extLst>
              <a:ext uri="{FF2B5EF4-FFF2-40B4-BE49-F238E27FC236}">
                <a16:creationId xmlns:a16="http://schemas.microsoft.com/office/drawing/2014/main" id="{74CE453C-6C8F-224A-AAC3-BC4B62CD71E9}"/>
              </a:ext>
            </a:extLst>
          </p:cNvPr>
          <p:cNvSpPr>
            <a:spLocks noGrp="1"/>
          </p:cNvSpPr>
          <p:nvPr>
            <p:ph type="dt" sz="half" idx="12"/>
          </p:nvPr>
        </p:nvSpPr>
        <p:spPr>
          <a:xfrm>
            <a:off x="6444208" y="528182"/>
            <a:ext cx="2410552" cy="284541"/>
          </a:xfrm>
        </p:spPr>
        <p:txBody>
          <a:bodyPr>
            <a:normAutofit/>
          </a:bodyPr>
          <a:lstStyle/>
          <a:p>
            <a:pPr>
              <a:spcAft>
                <a:spcPts val="450"/>
              </a:spcAft>
              <a:defRPr/>
            </a:pPr>
            <a:r>
              <a:rPr lang="en-US" dirty="0"/>
              <a:t>Uncertainty in GNN Learning Evaluations</a:t>
            </a:r>
            <a:endParaRPr lang="en-GB" dirty="0"/>
          </a:p>
        </p:txBody>
      </p:sp>
      <p:sp>
        <p:nvSpPr>
          <p:cNvPr id="4" name="Title 1">
            <a:extLst>
              <a:ext uri="{FF2B5EF4-FFF2-40B4-BE49-F238E27FC236}">
                <a16:creationId xmlns:a16="http://schemas.microsoft.com/office/drawing/2014/main" id="{A58CC26F-5625-5FFA-820F-B151F2754391}"/>
              </a:ext>
            </a:extLst>
          </p:cNvPr>
          <p:cNvSpPr>
            <a:spLocks noGrp="1"/>
          </p:cNvSpPr>
          <p:nvPr>
            <p:ph type="title"/>
          </p:nvPr>
        </p:nvSpPr>
        <p:spPr>
          <a:xfrm>
            <a:off x="251520" y="812723"/>
            <a:ext cx="8851374" cy="533214"/>
          </a:xfrm>
        </p:spPr>
        <p:txBody>
          <a:bodyPr>
            <a:normAutofit/>
          </a:bodyPr>
          <a:lstStyle/>
          <a:p>
            <a:r>
              <a:rPr lang="en-US" dirty="0"/>
              <a:t>Questions?</a:t>
            </a:r>
          </a:p>
        </p:txBody>
      </p:sp>
    </p:spTree>
    <p:extLst>
      <p:ext uri="{BB962C8B-B14F-4D97-AF65-F5344CB8AC3E}">
        <p14:creationId xmlns:p14="http://schemas.microsoft.com/office/powerpoint/2010/main" val="2876596280"/>
      </p:ext>
    </p:extLst>
  </p:cSld>
  <p:clrMapOvr>
    <a:masterClrMapping/>
  </p:clrMapOvr>
  <mc:AlternateContent xmlns:mc="http://schemas.openxmlformats.org/markup-compatibility/2006" xmlns:p14="http://schemas.microsoft.com/office/powerpoint/2010/main">
    <mc:Choice Requires="p14">
      <p:transition spd="slow" p14:dur="2000" advTm="3184"/>
    </mc:Choice>
    <mc:Fallback xmlns="">
      <p:transition spd="slow" advTm="318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3526</TotalTime>
  <Words>1439</Words>
  <Application>Microsoft Macintosh PowerPoint</Application>
  <PresentationFormat>On-screen Show (16:9)</PresentationFormat>
  <Paragraphs>147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Wingdings</vt:lpstr>
      <vt:lpstr>Office Theme</vt:lpstr>
      <vt:lpstr>PowerPoint Presentation</vt:lpstr>
      <vt:lpstr>PowerPoint Presentation</vt:lpstr>
      <vt:lpstr>PowerPoint Presentation</vt:lpstr>
      <vt:lpstr>A Solution: W Randomness Coefficient</vt:lpstr>
      <vt:lpstr>PowerPoint Presentation</vt:lpstr>
      <vt:lpstr>Algorithm F1 Score Rank Distribution Estimation Comparison on Cora</vt:lpstr>
      <vt:lpstr>Results</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Leeney</dc:creator>
  <cp:lastModifiedBy>Will Leeney</cp:lastModifiedBy>
  <cp:revision>6</cp:revision>
  <dcterms:created xsi:type="dcterms:W3CDTF">2023-11-09T12:44:01Z</dcterms:created>
  <dcterms:modified xsi:type="dcterms:W3CDTF">2023-11-25T18:53:49Z</dcterms:modified>
</cp:coreProperties>
</file>