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000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*Amongst independent variables</a:t>
            </a:r>
          </a:p>
          <a:p>
            <a:pPr lvl="0">
              <a:spcBef>
                <a:spcPts val="0"/>
              </a:spcBef>
              <a:buNone/>
            </a:pPr>
            <a:r>
              <a:rPr lang="en"/>
              <a:t>The more innings a pitcher is likely to throw, the higher his salary is expected to be, as well as the more chances he has to strike out and walk batters.</a:t>
            </a:r>
          </a:p>
          <a:p>
            <a:pPr lvl="0">
              <a:spcBef>
                <a:spcPts val="0"/>
              </a:spcBef>
              <a:buNone/>
            </a:pPr>
            <a:r>
              <a:t/>
            </a:r>
            <a:endParaRPr/>
          </a:p>
          <a:p>
            <a:pPr lvl="0">
              <a:spcBef>
                <a:spcPts val="0"/>
              </a:spcBef>
              <a:buNone/>
            </a:pPr>
            <a:r>
              <a:rPr lang="en"/>
              <a:t>Also talk about the correlation amongst variable besides K’s, BB, and Salary</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Determinants of a winning pitcher</a:t>
            </a:r>
          </a:p>
        </p:txBody>
      </p:sp>
      <p:sp>
        <p:nvSpPr>
          <p:cNvPr id="55" name="Shape 55"/>
          <p:cNvSpPr txBox="1"/>
          <p:nvPr>
            <p:ph idx="1" type="subTitle"/>
          </p:nvPr>
        </p:nvSpPr>
        <p:spPr>
          <a:xfrm>
            <a:off x="3529200" y="3034325"/>
            <a:ext cx="5303100" cy="911100"/>
          </a:xfrm>
          <a:prstGeom prst="rect">
            <a:avLst/>
          </a:prstGeom>
        </p:spPr>
        <p:txBody>
          <a:bodyPr anchorCtr="0" anchor="t" bIns="91425" lIns="91425" rIns="91425" tIns="91425">
            <a:noAutofit/>
          </a:bodyPr>
          <a:lstStyle/>
          <a:p>
            <a:pPr lvl="0">
              <a:spcBef>
                <a:spcPts val="0"/>
              </a:spcBef>
              <a:buNone/>
            </a:pPr>
            <a:r>
              <a:rPr lang="en"/>
              <a:t>By, William, Mohammed, and Tyler</a:t>
            </a:r>
          </a:p>
        </p:txBody>
      </p:sp>
      <p:pic>
        <p:nvPicPr>
          <p:cNvPr descr="baseball_stats.jpg" id="56" name="Shape 56"/>
          <p:cNvPicPr preferRelativeResize="0"/>
          <p:nvPr/>
        </p:nvPicPr>
        <p:blipFill>
          <a:blip r:embed="rId3">
            <a:alphaModFix/>
          </a:blip>
          <a:stretch>
            <a:fillRect/>
          </a:stretch>
        </p:blipFill>
        <p:spPr>
          <a:xfrm>
            <a:off x="570450" y="2236775"/>
            <a:ext cx="2571750" cy="217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Correlation</a:t>
            </a:r>
            <a:r>
              <a:rPr lang="en"/>
              <a:t> matrix between Variables explained</a:t>
            </a:r>
          </a:p>
        </p:txBody>
      </p:sp>
      <p:sp>
        <p:nvSpPr>
          <p:cNvPr id="122" name="Shape 122"/>
          <p:cNvSpPr txBox="1"/>
          <p:nvPr>
            <p:ph idx="1" type="body"/>
          </p:nvPr>
        </p:nvSpPr>
        <p:spPr>
          <a:xfrm>
            <a:off x="311700" y="1157375"/>
            <a:ext cx="28641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t/>
            </a:r>
            <a:endParaRPr/>
          </a:p>
          <a:p>
            <a:pPr lvl="0">
              <a:spcBef>
                <a:spcPts val="0"/>
              </a:spcBef>
              <a:buNone/>
            </a:pPr>
            <a:r>
              <a:rPr lang="en"/>
              <a:t>ERA &amp; WHIP are negatively correlated with WINS</a:t>
            </a:r>
          </a:p>
          <a:p>
            <a:pPr lvl="0">
              <a:spcBef>
                <a:spcPts val="0"/>
              </a:spcBef>
              <a:buNone/>
            </a:pPr>
            <a:r>
              <a:t/>
            </a:r>
            <a:endParaRPr/>
          </a:p>
          <a:p>
            <a:pPr lvl="0">
              <a:spcBef>
                <a:spcPts val="0"/>
              </a:spcBef>
              <a:buNone/>
            </a:pPr>
            <a:r>
              <a:t/>
            </a:r>
            <a:endParaRPr/>
          </a:p>
          <a:p>
            <a:pPr lvl="0">
              <a:spcBef>
                <a:spcPts val="0"/>
              </a:spcBef>
              <a:buNone/>
            </a:pPr>
            <a:r>
              <a:rPr lang="en"/>
              <a:t>corrplot()</a:t>
            </a:r>
          </a:p>
        </p:txBody>
      </p:sp>
      <p:pic>
        <p:nvPicPr>
          <p:cNvPr descr="Corrected plot.jpeg" id="123" name="Shape 123"/>
          <p:cNvPicPr preferRelativeResize="0"/>
          <p:nvPr/>
        </p:nvPicPr>
        <p:blipFill>
          <a:blip r:embed="rId3">
            <a:alphaModFix/>
          </a:blip>
          <a:stretch>
            <a:fillRect/>
          </a:stretch>
        </p:blipFill>
        <p:spPr>
          <a:xfrm>
            <a:off x="3328200" y="1170125"/>
            <a:ext cx="5457825" cy="33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37750"/>
            <a:ext cx="8520600" cy="572700"/>
          </a:xfrm>
          <a:prstGeom prst="rect">
            <a:avLst/>
          </a:prstGeom>
        </p:spPr>
        <p:txBody>
          <a:bodyPr anchorCtr="0" anchor="t" bIns="91425" lIns="91425" rIns="91425" tIns="91425">
            <a:noAutofit/>
          </a:bodyPr>
          <a:lstStyle/>
          <a:p>
            <a:pPr lvl="0">
              <a:spcBef>
                <a:spcPts val="0"/>
              </a:spcBef>
              <a:buNone/>
            </a:pPr>
            <a:r>
              <a:rPr lang="en"/>
              <a:t>Excluding: ERA and WHIP (w ~ psal+ip+BB+k)</a:t>
            </a:r>
          </a:p>
          <a:p>
            <a:pPr lvl="0">
              <a:spcBef>
                <a:spcPts val="0"/>
              </a:spcBef>
              <a:buNone/>
            </a:pPr>
            <a:r>
              <a:t/>
            </a:r>
            <a:endParaRPr/>
          </a:p>
        </p:txBody>
      </p:sp>
      <p:sp>
        <p:nvSpPr>
          <p:cNvPr id="129" name="Shape 129"/>
          <p:cNvSpPr txBox="1"/>
          <p:nvPr>
            <p:ph idx="1" type="body"/>
          </p:nvPr>
        </p:nvSpPr>
        <p:spPr>
          <a:xfrm>
            <a:off x="338700" y="810450"/>
            <a:ext cx="8466600" cy="718500"/>
          </a:xfrm>
          <a:prstGeom prst="rect">
            <a:avLst/>
          </a:prstGeom>
        </p:spPr>
        <p:txBody>
          <a:bodyPr anchorCtr="0" anchor="t" bIns="91425" lIns="91425" rIns="91425" tIns="91425">
            <a:noAutofit/>
          </a:bodyPr>
          <a:lstStyle/>
          <a:p>
            <a:pPr lvl="0">
              <a:spcBef>
                <a:spcPts val="0"/>
              </a:spcBef>
              <a:buNone/>
            </a:pPr>
            <a:r>
              <a:rPr b="1" lang="en"/>
              <a:t>Not statistically significant to our model, therefore not a </a:t>
            </a:r>
            <a:r>
              <a:rPr b="1" lang="en"/>
              <a:t>determinant</a:t>
            </a:r>
            <a:r>
              <a:rPr b="1" lang="en"/>
              <a:t> of whether a pitcher wins a game.</a:t>
            </a:r>
          </a:p>
        </p:txBody>
      </p:sp>
      <p:sp>
        <p:nvSpPr>
          <p:cNvPr id="130" name="Shape 130"/>
          <p:cNvSpPr txBox="1"/>
          <p:nvPr/>
        </p:nvSpPr>
        <p:spPr>
          <a:xfrm>
            <a:off x="391075" y="1593575"/>
            <a:ext cx="3729000" cy="3394500"/>
          </a:xfrm>
          <a:prstGeom prst="rect">
            <a:avLst/>
          </a:prstGeom>
          <a:solidFill>
            <a:srgbClr val="FFFFFF"/>
          </a:solidFill>
          <a:ln>
            <a:noFill/>
          </a:ln>
        </p:spPr>
        <p:txBody>
          <a:bodyPr anchorCtr="0" anchor="t" bIns="91425" lIns="91425" rIns="91425" tIns="91425">
            <a:noAutofit/>
          </a:bodyPr>
          <a:lstStyle/>
          <a:p>
            <a:pPr lvl="0">
              <a:spcBef>
                <a:spcPts val="0"/>
              </a:spcBef>
              <a:buClr>
                <a:schemeClr val="dk1"/>
              </a:buClr>
              <a:buSzPct val="110000"/>
              <a:buFont typeface="Arial"/>
              <a:buNone/>
            </a:pPr>
            <a:r>
              <a:rPr lang="en" sz="1000"/>
              <a:t>Call:</a:t>
            </a:r>
          </a:p>
          <a:p>
            <a:pPr lvl="0">
              <a:spcBef>
                <a:spcPts val="0"/>
              </a:spcBef>
              <a:buClr>
                <a:schemeClr val="dk1"/>
              </a:buClr>
              <a:buSzPct val="110000"/>
              <a:buFont typeface="Arial"/>
              <a:buNone/>
            </a:pPr>
            <a:r>
              <a:rPr lang="en" sz="1000"/>
              <a:t>lm(formula = wins_d ~ pSal_d + IP_d + ks_d + bb_d)</a:t>
            </a:r>
          </a:p>
          <a:p>
            <a:pPr lvl="0">
              <a:spcBef>
                <a:spcPts val="0"/>
              </a:spcBef>
              <a:buClr>
                <a:schemeClr val="dk1"/>
              </a:buClr>
              <a:buFont typeface="Arial"/>
              <a:buNone/>
            </a:pPr>
            <a:r>
              <a:t/>
            </a:r>
            <a:endParaRPr sz="1000"/>
          </a:p>
          <a:p>
            <a:pPr lvl="0">
              <a:spcBef>
                <a:spcPts val="0"/>
              </a:spcBef>
              <a:buClr>
                <a:schemeClr val="dk1"/>
              </a:buClr>
              <a:buSzPct val="110000"/>
              <a:buFont typeface="Arial"/>
              <a:buNone/>
            </a:pPr>
            <a:r>
              <a:rPr lang="en" sz="1000"/>
              <a:t>Residuals:</a:t>
            </a:r>
          </a:p>
          <a:p>
            <a:pPr lvl="0">
              <a:spcBef>
                <a:spcPts val="0"/>
              </a:spcBef>
              <a:buClr>
                <a:schemeClr val="dk1"/>
              </a:buClr>
              <a:buSzPct val="110000"/>
              <a:buFont typeface="Arial"/>
              <a:buNone/>
            </a:pPr>
            <a:r>
              <a:rPr lang="en" sz="1000"/>
              <a:t>    Min      1Q  Median      3Q     Max </a:t>
            </a:r>
          </a:p>
          <a:p>
            <a:pPr lvl="0">
              <a:spcBef>
                <a:spcPts val="0"/>
              </a:spcBef>
              <a:buClr>
                <a:schemeClr val="dk1"/>
              </a:buClr>
              <a:buSzPct val="110000"/>
              <a:buFont typeface="Arial"/>
              <a:buNone/>
            </a:pPr>
            <a:r>
              <a:rPr lang="en" sz="1000"/>
              <a:t>-6.0235 -1.1530 -0.0256  0.9669  7.4926 </a:t>
            </a:r>
          </a:p>
          <a:p>
            <a:pPr lvl="0">
              <a:spcBef>
                <a:spcPts val="0"/>
              </a:spcBef>
              <a:buClr>
                <a:schemeClr val="dk1"/>
              </a:buClr>
              <a:buFont typeface="Arial"/>
              <a:buNone/>
            </a:pPr>
            <a:r>
              <a:t/>
            </a:r>
            <a:endParaRPr sz="1000"/>
          </a:p>
          <a:p>
            <a:pPr lvl="0">
              <a:spcBef>
                <a:spcPts val="0"/>
              </a:spcBef>
              <a:buClr>
                <a:schemeClr val="dk1"/>
              </a:buClr>
              <a:buSzPct val="110000"/>
              <a:buFont typeface="Arial"/>
              <a:buNone/>
            </a:pPr>
            <a:r>
              <a:rPr lang="en" sz="1000"/>
              <a:t>Coefficients:</a:t>
            </a:r>
          </a:p>
          <a:p>
            <a:pPr lvl="0">
              <a:spcBef>
                <a:spcPts val="0"/>
              </a:spcBef>
              <a:buClr>
                <a:schemeClr val="dk1"/>
              </a:buClr>
              <a:buSzPct val="110000"/>
              <a:buFont typeface="Arial"/>
              <a:buNone/>
            </a:pPr>
            <a:r>
              <a:rPr lang="en" sz="1000"/>
              <a:t>              Estimate Std. Error t value Pr(&gt;|t|)    </a:t>
            </a:r>
          </a:p>
          <a:p>
            <a:pPr lvl="0">
              <a:spcBef>
                <a:spcPts val="0"/>
              </a:spcBef>
              <a:buClr>
                <a:schemeClr val="dk1"/>
              </a:buClr>
              <a:buSzPct val="110000"/>
              <a:buFont typeface="Arial"/>
              <a:buNone/>
            </a:pPr>
            <a:r>
              <a:rPr lang="en" sz="1000"/>
              <a:t>(Intercept) -7.517e-01  1.702e-01  -4.416  1.3e-05 ***</a:t>
            </a:r>
          </a:p>
          <a:p>
            <a:pPr lvl="0">
              <a:spcBef>
                <a:spcPts val="0"/>
              </a:spcBef>
              <a:buClr>
                <a:schemeClr val="dk1"/>
              </a:buClr>
              <a:buSzPct val="110000"/>
              <a:buFont typeface="Arial"/>
              <a:buNone/>
            </a:pPr>
            <a:r>
              <a:rPr lang="en" sz="1000"/>
              <a:t>pSal_d       4.906e-08  1.983e-08   2.475  0.01375 *  </a:t>
            </a:r>
          </a:p>
          <a:p>
            <a:pPr lvl="0">
              <a:spcBef>
                <a:spcPts val="0"/>
              </a:spcBef>
              <a:buClr>
                <a:schemeClr val="dk1"/>
              </a:buClr>
              <a:buSzPct val="110000"/>
              <a:buFont typeface="Arial"/>
              <a:buNone/>
            </a:pPr>
            <a:r>
              <a:rPr lang="en" sz="1000"/>
              <a:t>IP_d         5.958e-02  5.766e-03  10.333  &lt; 2e-16 ***</a:t>
            </a:r>
          </a:p>
          <a:p>
            <a:pPr lvl="0">
              <a:spcBef>
                <a:spcPts val="0"/>
              </a:spcBef>
              <a:buClr>
                <a:schemeClr val="dk1"/>
              </a:buClr>
              <a:buSzPct val="110000"/>
              <a:buFont typeface="Arial"/>
              <a:buNone/>
            </a:pPr>
            <a:r>
              <a:rPr lang="en" sz="1000"/>
              <a:t>ks_d         1.682e-02  5.497e-03   3.059  0.00237 ** </a:t>
            </a:r>
          </a:p>
          <a:p>
            <a:pPr lvl="0">
              <a:spcBef>
                <a:spcPts val="0"/>
              </a:spcBef>
              <a:buClr>
                <a:schemeClr val="dk1"/>
              </a:buClr>
              <a:buSzPct val="110000"/>
              <a:buFont typeface="Arial"/>
              <a:buNone/>
            </a:pPr>
            <a:r>
              <a:rPr lang="en" sz="1000"/>
              <a:t>bb_d        -2.897e-02  1.007e-02  -2.877  0.00423 ** </a:t>
            </a:r>
          </a:p>
          <a:p>
            <a:pPr lvl="0">
              <a:spcBef>
                <a:spcPts val="0"/>
              </a:spcBef>
              <a:buClr>
                <a:schemeClr val="dk1"/>
              </a:buClr>
              <a:buSzPct val="110000"/>
              <a:buFont typeface="Arial"/>
              <a:buNone/>
            </a:pPr>
            <a:r>
              <a:rPr lang="en" sz="1000"/>
              <a:t>---</a:t>
            </a:r>
          </a:p>
          <a:p>
            <a:pPr lvl="0">
              <a:spcBef>
                <a:spcPts val="0"/>
              </a:spcBef>
              <a:buClr>
                <a:schemeClr val="dk1"/>
              </a:buClr>
              <a:buSzPct val="110000"/>
              <a:buFont typeface="Arial"/>
              <a:buNone/>
            </a:pPr>
            <a:r>
              <a:rPr lang="en" sz="1000"/>
              <a:t>Signif. codes:  0 ‘***’ 0.001 ‘**’ 0.01 ‘*’ 0.05 ‘.’ 0.1 ‘ ’ 1</a:t>
            </a:r>
          </a:p>
          <a:p>
            <a:pPr lvl="0">
              <a:spcBef>
                <a:spcPts val="0"/>
              </a:spcBef>
              <a:buClr>
                <a:schemeClr val="dk1"/>
              </a:buClr>
              <a:buFont typeface="Arial"/>
              <a:buNone/>
            </a:pPr>
            <a:r>
              <a:t/>
            </a:r>
            <a:endParaRPr sz="1000"/>
          </a:p>
          <a:p>
            <a:pPr lvl="0">
              <a:spcBef>
                <a:spcPts val="0"/>
              </a:spcBef>
              <a:buClr>
                <a:schemeClr val="dk1"/>
              </a:buClr>
              <a:buSzPct val="110000"/>
              <a:buFont typeface="Arial"/>
              <a:buNone/>
            </a:pPr>
            <a:r>
              <a:rPr lang="en" sz="1000"/>
              <a:t>Residual standard error: 1.94 on 402 degrees of freedom</a:t>
            </a:r>
          </a:p>
          <a:p>
            <a:pPr lvl="0">
              <a:spcBef>
                <a:spcPts val="0"/>
              </a:spcBef>
              <a:buClr>
                <a:schemeClr val="dk1"/>
              </a:buClr>
              <a:buSzPct val="110000"/>
              <a:buFont typeface="Arial"/>
              <a:buNone/>
            </a:pPr>
            <a:r>
              <a:rPr lang="en" sz="1000"/>
              <a:t>Multiple </a:t>
            </a:r>
            <a:r>
              <a:rPr b="1" lang="en" sz="1100"/>
              <a:t>R-squared:  0.8231,</a:t>
            </a:r>
            <a:r>
              <a:rPr lang="en" sz="1000"/>
              <a:t>	</a:t>
            </a:r>
            <a:r>
              <a:rPr b="1" lang="en" sz="1000"/>
              <a:t>Adjusted R-squared:  0.8213 </a:t>
            </a:r>
          </a:p>
          <a:p>
            <a:pPr lvl="0">
              <a:spcBef>
                <a:spcPts val="0"/>
              </a:spcBef>
              <a:buClr>
                <a:schemeClr val="dk1"/>
              </a:buClr>
              <a:buSzPct val="110000"/>
              <a:buFont typeface="Arial"/>
              <a:buNone/>
            </a:pPr>
            <a:r>
              <a:rPr lang="en" sz="1000"/>
              <a:t>F-statistic: 467.6 on 4 and 402 DF,  p-value: &lt; 2.2e-16                                                                                                                                          </a:t>
            </a:r>
          </a:p>
          <a:p>
            <a:pPr lvl="0">
              <a:spcBef>
                <a:spcPts val="0"/>
              </a:spcBef>
              <a:buNone/>
            </a:pPr>
            <a:r>
              <a:rPr lang="en"/>
              <a:t>                                                                 </a:t>
            </a:r>
            <a:r>
              <a:rPr lang="en">
                <a:solidFill>
                  <a:schemeClr val="dk1"/>
                </a:solidFill>
              </a:rPr>
              <a:t>                                  </a:t>
            </a:r>
            <a:r>
              <a:rPr lang="en"/>
              <a:t>                                                                                </a:t>
            </a:r>
          </a:p>
        </p:txBody>
      </p:sp>
      <p:pic>
        <p:nvPicPr>
          <p:cNvPr descr="Linear regression 2.jpeg" id="131" name="Shape 131"/>
          <p:cNvPicPr preferRelativeResize="0"/>
          <p:nvPr/>
        </p:nvPicPr>
        <p:blipFill rotWithShape="1">
          <a:blip r:embed="rId3">
            <a:alphaModFix/>
          </a:blip>
          <a:srcRect b="5988" l="0" r="6646" t="0"/>
          <a:stretch/>
        </p:blipFill>
        <p:spPr>
          <a:xfrm>
            <a:off x="4213325" y="1297950"/>
            <a:ext cx="4272799" cy="324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0"/>
            <a:ext cx="8520600" cy="572700"/>
          </a:xfrm>
          <a:prstGeom prst="rect">
            <a:avLst/>
          </a:prstGeom>
        </p:spPr>
        <p:txBody>
          <a:bodyPr anchorCtr="0" anchor="t" bIns="91425" lIns="91425" rIns="91425" tIns="91425">
            <a:noAutofit/>
          </a:bodyPr>
          <a:lstStyle/>
          <a:p>
            <a:pPr lvl="0">
              <a:spcBef>
                <a:spcPts val="0"/>
              </a:spcBef>
              <a:buNone/>
            </a:pPr>
            <a:r>
              <a:rPr lang="en"/>
              <a:t>Hypothesis result</a:t>
            </a:r>
          </a:p>
        </p:txBody>
      </p:sp>
      <p:sp>
        <p:nvSpPr>
          <p:cNvPr id="137" name="Shape 137"/>
          <p:cNvSpPr txBox="1"/>
          <p:nvPr>
            <p:ph idx="1" type="body"/>
          </p:nvPr>
        </p:nvSpPr>
        <p:spPr>
          <a:xfrm>
            <a:off x="156225" y="572700"/>
            <a:ext cx="8796300" cy="4363500"/>
          </a:xfrm>
          <a:prstGeom prst="rect">
            <a:avLst/>
          </a:prstGeom>
          <a:solidFill>
            <a:srgbClr val="FFFFFF"/>
          </a:solidFill>
        </p:spPr>
        <p:txBody>
          <a:bodyPr anchorCtr="0" anchor="t" bIns="91425" lIns="91425" rIns="91425" tIns="91425">
            <a:noAutofit/>
          </a:bodyPr>
          <a:lstStyle/>
          <a:p>
            <a:pPr lvl="0">
              <a:spcBef>
                <a:spcPts val="0"/>
              </a:spcBef>
              <a:buNone/>
            </a:pPr>
            <a:r>
              <a:rPr lang="en"/>
              <a:t>Goodness fit R = 0.823  and </a:t>
            </a:r>
            <a:r>
              <a:rPr lang="en"/>
              <a:t>correlation</a:t>
            </a:r>
            <a:r>
              <a:rPr lang="en"/>
              <a:t> </a:t>
            </a:r>
            <a:r>
              <a:rPr lang="en"/>
              <a:t>coefficient</a:t>
            </a:r>
            <a:r>
              <a:rPr lang="en"/>
              <a:t>  r =0.907</a:t>
            </a:r>
          </a:p>
          <a:p>
            <a:pPr lvl="0">
              <a:spcBef>
                <a:spcPts val="0"/>
              </a:spcBef>
              <a:buNone/>
            </a:pPr>
            <a:r>
              <a:rPr lang="en"/>
              <a:t>This shows the Data is </a:t>
            </a:r>
            <a:r>
              <a:rPr b="1" lang="en"/>
              <a:t>strongly positively </a:t>
            </a:r>
            <a:r>
              <a:rPr b="1" lang="en"/>
              <a:t>correlated.</a:t>
            </a:r>
          </a:p>
          <a:p>
            <a:pPr lvl="0">
              <a:spcBef>
                <a:spcPts val="0"/>
              </a:spcBef>
              <a:buNone/>
            </a:pPr>
            <a:r>
              <a:t/>
            </a:r>
            <a:endParaRPr/>
          </a:p>
          <a:p>
            <a:pPr lvl="0">
              <a:spcBef>
                <a:spcPts val="0"/>
              </a:spcBef>
              <a:buNone/>
            </a:pPr>
            <a:r>
              <a:rPr lang="en"/>
              <a:t>The final eq:-</a:t>
            </a:r>
          </a:p>
          <a:p>
            <a:pPr lvl="0">
              <a:spcBef>
                <a:spcPts val="0"/>
              </a:spcBef>
              <a:buNone/>
            </a:pPr>
            <a:r>
              <a:rPr b="1" lang="en">
                <a:solidFill>
                  <a:srgbClr val="0000FF"/>
                </a:solidFill>
              </a:rPr>
              <a:t>y = -0.504 + (5.057e-08)xi+ 0.0604x1- 0.027x2 + 0.015x3 - 0.101x4 + 0.137x5</a:t>
            </a:r>
            <a:r>
              <a:rPr lang="en">
                <a:solidFill>
                  <a:srgbClr val="0000FF"/>
                </a:solidFill>
              </a:rPr>
              <a:t> </a:t>
            </a:r>
          </a:p>
          <a:p>
            <a:pPr lvl="0">
              <a:spcBef>
                <a:spcPts val="0"/>
              </a:spcBef>
              <a:buNone/>
            </a:pPr>
            <a:r>
              <a:rPr b="1" lang="en">
                <a:solidFill>
                  <a:srgbClr val="0000FF"/>
                </a:solidFill>
              </a:rPr>
              <a:t> </a:t>
            </a:r>
            <a:r>
              <a:rPr lang="en"/>
              <a:t>Based on the multiple regression done, we reject our NULL hypothesis that</a:t>
            </a:r>
          </a:p>
          <a:p>
            <a:pPr lvl="0">
              <a:spcBef>
                <a:spcPts val="0"/>
              </a:spcBef>
              <a:buClr>
                <a:schemeClr val="dk1"/>
              </a:buClr>
              <a:buSzPct val="61111"/>
              <a:buFont typeface="Arial"/>
              <a:buNone/>
            </a:pPr>
            <a:r>
              <a:rPr b="1" lang="en"/>
              <a:t>The dependent value is  explained by the independent values </a:t>
            </a:r>
          </a:p>
          <a:p>
            <a:pPr lvl="0">
              <a:spcBef>
                <a:spcPts val="0"/>
              </a:spcBef>
              <a:buNone/>
            </a:pPr>
            <a:r>
              <a:t/>
            </a:r>
            <a:endParaRPr/>
          </a:p>
          <a:p>
            <a:pPr lvl="0">
              <a:spcBef>
                <a:spcPts val="0"/>
              </a:spcBef>
              <a:buNone/>
            </a:pPr>
            <a:r>
              <a:t/>
            </a:r>
            <a:endParaRPr/>
          </a:p>
        </p:txBody>
      </p:sp>
      <p:pic>
        <p:nvPicPr>
          <p:cNvPr id="138" name="Shape 138"/>
          <p:cNvPicPr preferRelativeResize="0"/>
          <p:nvPr/>
        </p:nvPicPr>
        <p:blipFill>
          <a:blip r:embed="rId3">
            <a:alphaModFix/>
          </a:blip>
          <a:stretch>
            <a:fillRect/>
          </a:stretch>
        </p:blipFill>
        <p:spPr>
          <a:xfrm>
            <a:off x="478275" y="1502874"/>
            <a:ext cx="7248525" cy="466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Cross Validation without ERA and WHIP</a:t>
            </a:r>
          </a:p>
        </p:txBody>
      </p:sp>
      <p:sp>
        <p:nvSpPr>
          <p:cNvPr id="144" name="Shape 144"/>
          <p:cNvSpPr txBox="1"/>
          <p:nvPr>
            <p:ph idx="1" type="body"/>
          </p:nvPr>
        </p:nvSpPr>
        <p:spPr>
          <a:xfrm>
            <a:off x="311700" y="1152475"/>
            <a:ext cx="2505300" cy="3416400"/>
          </a:xfrm>
          <a:prstGeom prst="rect">
            <a:avLst/>
          </a:prstGeom>
        </p:spPr>
        <p:txBody>
          <a:bodyPr anchorCtr="0" anchor="t" bIns="91425" lIns="91425" rIns="91425" tIns="91425">
            <a:noAutofit/>
          </a:bodyPr>
          <a:lstStyle/>
          <a:p>
            <a:pPr lvl="0">
              <a:spcBef>
                <a:spcPts val="0"/>
              </a:spcBef>
              <a:buNone/>
            </a:pPr>
            <a:r>
              <a:rPr lang="en"/>
              <a:t>Finally we did a 3-fold cross validation to validate the model:</a:t>
            </a:r>
          </a:p>
          <a:p>
            <a:pPr lvl="0">
              <a:spcBef>
                <a:spcPts val="0"/>
              </a:spcBef>
              <a:buNone/>
            </a:pPr>
            <a:r>
              <a:t/>
            </a:r>
            <a:endParaRPr/>
          </a:p>
        </p:txBody>
      </p:sp>
      <p:pic>
        <p:nvPicPr>
          <p:cNvPr descr="Stattleship_CV_analysis.png" id="145" name="Shape 145"/>
          <p:cNvPicPr preferRelativeResize="0"/>
          <p:nvPr/>
        </p:nvPicPr>
        <p:blipFill>
          <a:blip r:embed="rId3">
            <a:alphaModFix/>
          </a:blip>
          <a:stretch>
            <a:fillRect/>
          </a:stretch>
        </p:blipFill>
        <p:spPr>
          <a:xfrm>
            <a:off x="154937" y="2701975"/>
            <a:ext cx="4467225" cy="1866900"/>
          </a:xfrm>
          <a:prstGeom prst="rect">
            <a:avLst/>
          </a:prstGeom>
          <a:noFill/>
          <a:ln>
            <a:noFill/>
          </a:ln>
        </p:spPr>
      </p:pic>
      <p:pic>
        <p:nvPicPr>
          <p:cNvPr descr="Stattleship_CV.jpeg" id="146" name="Shape 146"/>
          <p:cNvPicPr preferRelativeResize="0"/>
          <p:nvPr/>
        </p:nvPicPr>
        <p:blipFill>
          <a:blip r:embed="rId4">
            <a:alphaModFix/>
          </a:blip>
          <a:stretch>
            <a:fillRect/>
          </a:stretch>
        </p:blipFill>
        <p:spPr>
          <a:xfrm>
            <a:off x="3517750" y="977795"/>
            <a:ext cx="5626250" cy="3611804"/>
          </a:xfrm>
          <a:prstGeom prst="rect">
            <a:avLst/>
          </a:prstGeom>
          <a:noFill/>
          <a:ln>
            <a:noFill/>
          </a:ln>
        </p:spPr>
      </p:pic>
      <p:sp>
        <p:nvSpPr>
          <p:cNvPr id="147" name="Shape 147"/>
          <p:cNvSpPr txBox="1"/>
          <p:nvPr/>
        </p:nvSpPr>
        <p:spPr>
          <a:xfrm>
            <a:off x="7008625" y="4807000"/>
            <a:ext cx="5537700" cy="646200"/>
          </a:xfrm>
          <a:prstGeom prst="rect">
            <a:avLst/>
          </a:prstGeom>
          <a:noFill/>
          <a:ln>
            <a:noFill/>
          </a:ln>
        </p:spPr>
        <p:txBody>
          <a:bodyPr anchorCtr="0" anchor="t" bIns="91425" lIns="91425" rIns="91425" tIns="91425">
            <a:noAutofit/>
          </a:bodyPr>
          <a:lstStyle/>
          <a:p>
            <a:pPr lvl="0" rtl="0">
              <a:spcBef>
                <a:spcPts val="0"/>
              </a:spcBef>
              <a:buNone/>
            </a:pPr>
            <a:r>
              <a:rPr lang="en"/>
              <a:t>?cv.lm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Good model</a:t>
            </a:r>
            <a:r>
              <a:rPr lang="en"/>
              <a:t> &amp; Homoscedasticity ~ constant variance</a:t>
            </a:r>
          </a:p>
          <a:p>
            <a:pPr indent="457200" lvl="0" marL="2286000" rtl="0">
              <a:spcBef>
                <a:spcPts val="0"/>
              </a:spcBef>
              <a:buNone/>
            </a:pPr>
            <a:r>
              <a:rPr lang="en"/>
              <a:t> (W ~ pSal + IP + K + BB)</a:t>
            </a:r>
          </a:p>
        </p:txBody>
      </p:sp>
      <p:pic>
        <p:nvPicPr>
          <p:cNvPr descr="constant_variance.jpeg" id="153" name="Shape 153"/>
          <p:cNvPicPr preferRelativeResize="0"/>
          <p:nvPr/>
        </p:nvPicPr>
        <p:blipFill>
          <a:blip r:embed="rId3">
            <a:alphaModFix/>
          </a:blip>
          <a:stretch>
            <a:fillRect/>
          </a:stretch>
        </p:blipFill>
        <p:spPr>
          <a:xfrm>
            <a:off x="-10325" y="1354356"/>
            <a:ext cx="4546699" cy="2918767"/>
          </a:xfrm>
          <a:prstGeom prst="rect">
            <a:avLst/>
          </a:prstGeom>
          <a:noFill/>
          <a:ln>
            <a:noFill/>
          </a:ln>
        </p:spPr>
      </p:pic>
      <p:pic>
        <p:nvPicPr>
          <p:cNvPr descr="homoscedasticity.jpeg" id="154" name="Shape 154"/>
          <p:cNvPicPr preferRelativeResize="0"/>
          <p:nvPr/>
        </p:nvPicPr>
        <p:blipFill>
          <a:blip r:embed="rId4">
            <a:alphaModFix/>
          </a:blip>
          <a:stretch>
            <a:fillRect/>
          </a:stretch>
        </p:blipFill>
        <p:spPr>
          <a:xfrm>
            <a:off x="4536374" y="1315245"/>
            <a:ext cx="4607625" cy="2957879"/>
          </a:xfrm>
          <a:prstGeom prst="rect">
            <a:avLst/>
          </a:prstGeom>
          <a:noFill/>
          <a:ln>
            <a:noFill/>
          </a:ln>
        </p:spPr>
      </p:pic>
      <p:sp>
        <p:nvSpPr>
          <p:cNvPr id="155" name="Shape 155"/>
          <p:cNvSpPr txBox="1"/>
          <p:nvPr/>
        </p:nvSpPr>
        <p:spPr>
          <a:xfrm>
            <a:off x="471075" y="4405350"/>
            <a:ext cx="5537700" cy="646200"/>
          </a:xfrm>
          <a:prstGeom prst="rect">
            <a:avLst/>
          </a:prstGeom>
          <a:noFill/>
          <a:ln>
            <a:noFill/>
          </a:ln>
        </p:spPr>
        <p:txBody>
          <a:bodyPr anchorCtr="0" anchor="t" bIns="91425" lIns="91425" rIns="91425" tIns="91425">
            <a:noAutofit/>
          </a:bodyPr>
          <a:lstStyle/>
          <a:p>
            <a:pPr lvl="0">
              <a:spcBef>
                <a:spcPts val="0"/>
              </a:spcBef>
              <a:buNone/>
            </a:pPr>
            <a:r>
              <a:rPr lang="en"/>
              <a:t>The model correctly represents the trend of the data and the variance of the residual is constant.</a:t>
            </a:r>
          </a:p>
        </p:txBody>
      </p:sp>
      <p:sp>
        <p:nvSpPr>
          <p:cNvPr id="156" name="Shape 156"/>
          <p:cNvSpPr txBox="1"/>
          <p:nvPr/>
        </p:nvSpPr>
        <p:spPr>
          <a:xfrm>
            <a:off x="6364475" y="4730100"/>
            <a:ext cx="5537700" cy="646200"/>
          </a:xfrm>
          <a:prstGeom prst="rect">
            <a:avLst/>
          </a:prstGeom>
          <a:noFill/>
          <a:ln>
            <a:noFill/>
          </a:ln>
        </p:spPr>
        <p:txBody>
          <a:bodyPr anchorCtr="0" anchor="t" bIns="91425" lIns="91425" rIns="91425" tIns="91425">
            <a:noAutofit/>
          </a:bodyPr>
          <a:lstStyle/>
          <a:p>
            <a:pPr lvl="0">
              <a:spcBef>
                <a:spcPts val="0"/>
              </a:spcBef>
              <a:buNone/>
            </a:pPr>
            <a:r>
              <a:rPr lang="en"/>
              <a:t>?plot(lm())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Normality &amp; Influence of outliers</a:t>
            </a:r>
          </a:p>
          <a:p>
            <a:pPr indent="457200" lvl="0" marL="2286000">
              <a:spcBef>
                <a:spcPts val="0"/>
              </a:spcBef>
              <a:buNone/>
            </a:pPr>
            <a:r>
              <a:rPr lang="en"/>
              <a:t> (W ~ pSal + IP + K + BB)</a:t>
            </a:r>
          </a:p>
        </p:txBody>
      </p:sp>
      <p:pic>
        <p:nvPicPr>
          <p:cNvPr descr="Stattelship_normality.jpeg" id="162" name="Shape 162"/>
          <p:cNvPicPr preferRelativeResize="0"/>
          <p:nvPr/>
        </p:nvPicPr>
        <p:blipFill>
          <a:blip r:embed="rId3">
            <a:alphaModFix/>
          </a:blip>
          <a:stretch>
            <a:fillRect/>
          </a:stretch>
        </p:blipFill>
        <p:spPr>
          <a:xfrm>
            <a:off x="0" y="1436312"/>
            <a:ext cx="4640116" cy="2978749"/>
          </a:xfrm>
          <a:prstGeom prst="rect">
            <a:avLst/>
          </a:prstGeom>
          <a:noFill/>
          <a:ln>
            <a:noFill/>
          </a:ln>
        </p:spPr>
      </p:pic>
      <p:pic>
        <p:nvPicPr>
          <p:cNvPr descr="Outliers_influence.jpeg" id="163" name="Shape 163"/>
          <p:cNvPicPr preferRelativeResize="0"/>
          <p:nvPr/>
        </p:nvPicPr>
        <p:blipFill>
          <a:blip r:embed="rId4">
            <a:alphaModFix/>
          </a:blip>
          <a:stretch>
            <a:fillRect/>
          </a:stretch>
        </p:blipFill>
        <p:spPr>
          <a:xfrm>
            <a:off x="4499000" y="1440799"/>
            <a:ext cx="4626125" cy="2969775"/>
          </a:xfrm>
          <a:prstGeom prst="rect">
            <a:avLst/>
          </a:prstGeom>
          <a:noFill/>
          <a:ln>
            <a:noFill/>
          </a:ln>
        </p:spPr>
      </p:pic>
      <p:sp>
        <p:nvSpPr>
          <p:cNvPr id="164" name="Shape 164"/>
          <p:cNvSpPr txBox="1"/>
          <p:nvPr/>
        </p:nvSpPr>
        <p:spPr>
          <a:xfrm>
            <a:off x="528775" y="4576275"/>
            <a:ext cx="5537700" cy="646200"/>
          </a:xfrm>
          <a:prstGeom prst="rect">
            <a:avLst/>
          </a:prstGeom>
          <a:noFill/>
          <a:ln>
            <a:noFill/>
          </a:ln>
        </p:spPr>
        <p:txBody>
          <a:bodyPr anchorCtr="0" anchor="t" bIns="91425" lIns="91425" rIns="91425" tIns="91425">
            <a:noAutofit/>
          </a:bodyPr>
          <a:lstStyle/>
          <a:p>
            <a:pPr lvl="0">
              <a:spcBef>
                <a:spcPts val="0"/>
              </a:spcBef>
              <a:buNone/>
            </a:pPr>
            <a:r>
              <a:rPr lang="en"/>
              <a:t>The model’s distribution correspond mainly to a normal distribution and the outliers don’t have a great influence on the model.</a:t>
            </a:r>
          </a:p>
        </p:txBody>
      </p:sp>
      <p:sp>
        <p:nvSpPr>
          <p:cNvPr id="165" name="Shape 165"/>
          <p:cNvSpPr txBox="1"/>
          <p:nvPr/>
        </p:nvSpPr>
        <p:spPr>
          <a:xfrm>
            <a:off x="6364475" y="4730100"/>
            <a:ext cx="5537700" cy="646200"/>
          </a:xfrm>
          <a:prstGeom prst="rect">
            <a:avLst/>
          </a:prstGeom>
          <a:noFill/>
          <a:ln>
            <a:noFill/>
          </a:ln>
        </p:spPr>
        <p:txBody>
          <a:bodyPr anchorCtr="0" anchor="t" bIns="91425" lIns="91425" rIns="91425" tIns="91425">
            <a:noAutofit/>
          </a:bodyPr>
          <a:lstStyle/>
          <a:p>
            <a:pPr lvl="0" rtl="0">
              <a:spcBef>
                <a:spcPts val="0"/>
              </a:spcBef>
              <a:buNone/>
            </a:pPr>
            <a:r>
              <a:rPr lang="en"/>
              <a:t>plot(lm())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Even though our Goodness of fit measurement (Multiple R</a:t>
            </a:r>
            <a:r>
              <a:rPr baseline="30000" lang="en"/>
              <a:t>2</a:t>
            </a:r>
            <a:r>
              <a:rPr lang="en"/>
              <a:t>) is marginally better with our first model including ERA and WHIP (.8241) compared to our model with all significant values (.8231) by (.0002). Leaving out the variables makes our whole model statistically significant thus stating that at a at a 95% confidence level, Strikeouts, Walks, Innings Pitched, and Salary are good determinants on whether a pitcher is going to win a game.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5418300" cy="572700"/>
          </a:xfrm>
          <a:prstGeom prst="rect">
            <a:avLst/>
          </a:prstGeom>
        </p:spPr>
        <p:txBody>
          <a:bodyPr anchorCtr="0" anchor="t" bIns="91425" lIns="91425" rIns="91425" tIns="91425">
            <a:noAutofit/>
          </a:bodyPr>
          <a:lstStyle/>
          <a:p>
            <a:pPr lvl="0">
              <a:spcBef>
                <a:spcPts val="0"/>
              </a:spcBef>
              <a:buNone/>
            </a:pPr>
            <a:r>
              <a:rPr lang="en"/>
              <a:t>Workflow:</a:t>
            </a:r>
          </a:p>
        </p:txBody>
      </p:sp>
      <p:sp>
        <p:nvSpPr>
          <p:cNvPr id="62" name="Shape 62"/>
          <p:cNvSpPr txBox="1"/>
          <p:nvPr>
            <p:ph idx="1" type="body"/>
          </p:nvPr>
        </p:nvSpPr>
        <p:spPr>
          <a:xfrm>
            <a:off x="590550" y="1319850"/>
            <a:ext cx="4860600" cy="3185400"/>
          </a:xfrm>
          <a:prstGeom prst="rect">
            <a:avLst/>
          </a:prstGeom>
        </p:spPr>
        <p:txBody>
          <a:bodyPr anchorCtr="0" anchor="t" bIns="91425" lIns="91425" rIns="91425" tIns="91425">
            <a:noAutofit/>
          </a:bodyPr>
          <a:lstStyle/>
          <a:p>
            <a:pPr lvl="0">
              <a:spcBef>
                <a:spcPts val="0"/>
              </a:spcBef>
              <a:buNone/>
            </a:pPr>
            <a:r>
              <a:rPr b="1" lang="en" sz="2400">
                <a:solidFill>
                  <a:srgbClr val="000000"/>
                </a:solidFill>
              </a:rPr>
              <a:t>-Getting clean/</a:t>
            </a:r>
            <a:r>
              <a:rPr b="1" lang="en" sz="2400">
                <a:solidFill>
                  <a:srgbClr val="000000"/>
                </a:solidFill>
              </a:rPr>
              <a:t>cleaning</a:t>
            </a:r>
            <a:r>
              <a:rPr b="1" lang="en" sz="2400">
                <a:solidFill>
                  <a:srgbClr val="000000"/>
                </a:solidFill>
              </a:rPr>
              <a:t> the data</a:t>
            </a:r>
          </a:p>
          <a:p>
            <a:pPr lvl="0">
              <a:spcBef>
                <a:spcPts val="0"/>
              </a:spcBef>
              <a:buNone/>
            </a:pPr>
            <a:r>
              <a:rPr b="1" lang="en" sz="2400">
                <a:solidFill>
                  <a:srgbClr val="000000"/>
                </a:solidFill>
              </a:rPr>
              <a:t>-Exploring the variables</a:t>
            </a:r>
          </a:p>
          <a:p>
            <a:pPr lvl="0">
              <a:spcBef>
                <a:spcPts val="0"/>
              </a:spcBef>
              <a:buNone/>
            </a:pPr>
            <a:r>
              <a:rPr b="1" lang="en" sz="2400">
                <a:solidFill>
                  <a:srgbClr val="000000"/>
                </a:solidFill>
              </a:rPr>
              <a:t>-Modeling</a:t>
            </a:r>
          </a:p>
          <a:p>
            <a:pPr lvl="0">
              <a:spcBef>
                <a:spcPts val="0"/>
              </a:spcBef>
              <a:buNone/>
            </a:pPr>
            <a:r>
              <a:rPr b="1" lang="en" sz="2400">
                <a:solidFill>
                  <a:srgbClr val="000000"/>
                </a:solidFill>
              </a:rPr>
              <a:t>-Validating the model</a:t>
            </a:r>
          </a:p>
        </p:txBody>
      </p:sp>
      <p:pic>
        <p:nvPicPr>
          <p:cNvPr descr="baseball_big_data.jpg" id="63" name="Shape 63"/>
          <p:cNvPicPr preferRelativeResize="0"/>
          <p:nvPr/>
        </p:nvPicPr>
        <p:blipFill>
          <a:blip r:embed="rId3">
            <a:alphaModFix/>
          </a:blip>
          <a:stretch>
            <a:fillRect/>
          </a:stretch>
        </p:blipFill>
        <p:spPr>
          <a:xfrm>
            <a:off x="5667949" y="249150"/>
            <a:ext cx="3109200" cy="46451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Getting clean data</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data was taken from </a:t>
            </a:r>
            <a:r>
              <a:rPr lang="en" sz="1350"/>
              <a:t>MLB.com: The Official Site of Major League Baseball (www.mlb.com).</a:t>
            </a:r>
          </a:p>
          <a:p>
            <a:pPr lvl="0">
              <a:spcBef>
                <a:spcPts val="0"/>
              </a:spcBef>
              <a:buNone/>
            </a:pPr>
            <a:r>
              <a:rPr lang="en"/>
              <a:t>The acquired data is in a structured format.</a:t>
            </a:r>
          </a:p>
          <a:p>
            <a:pPr lvl="0">
              <a:spcBef>
                <a:spcPts val="0"/>
              </a:spcBef>
              <a:buNone/>
            </a:pPr>
            <a:r>
              <a:rPr lang="en"/>
              <a:t>For our study we are going to use the players names &amp; surnames as unique key for the data.</a:t>
            </a:r>
          </a:p>
          <a:p>
            <a:pPr lvl="0">
              <a:spcBef>
                <a:spcPts val="0"/>
              </a:spcBef>
              <a:buNone/>
            </a:pPr>
            <a:r>
              <a:rPr lang="en"/>
              <a:t>Any row where the salary was missing was discarded and any missing game statistic was set to 0.</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Exploring the variables: </a:t>
            </a:r>
            <a:r>
              <a:rPr lang="en"/>
              <a:t>Explanations</a:t>
            </a:r>
          </a:p>
          <a:p>
            <a:pPr lvl="0">
              <a:spcBef>
                <a:spcPts val="0"/>
              </a:spcBef>
              <a:buNone/>
            </a:pPr>
            <a:r>
              <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000"/>
              <a:t>Wins - this is our dependent variable that we will be testing which of the other variables are statistically significant and determining whether a pitcher wins or not.</a:t>
            </a:r>
          </a:p>
          <a:p>
            <a:pPr lvl="0">
              <a:spcBef>
                <a:spcPts val="0"/>
              </a:spcBef>
              <a:buNone/>
            </a:pPr>
            <a:r>
              <a:rPr lang="en" sz="1000"/>
              <a:t>pSal - each independent pitchers salary of 2016 season  which we are testing whether a higher salary correlates to more wins.</a:t>
            </a:r>
          </a:p>
          <a:p>
            <a:pPr lvl="0">
              <a:spcBef>
                <a:spcPts val="0"/>
              </a:spcBef>
              <a:buNone/>
            </a:pPr>
            <a:r>
              <a:rPr lang="en" sz="1000"/>
              <a:t>IP - Innings Pitched is the total number of innings (3 outs) a pitcher throws in a regular season; whether the more innings they pitch the more likely they are to win.</a:t>
            </a:r>
          </a:p>
          <a:p>
            <a:pPr lvl="0">
              <a:spcBef>
                <a:spcPts val="0"/>
              </a:spcBef>
              <a:buNone/>
            </a:pPr>
            <a:r>
              <a:rPr lang="en" sz="1000"/>
              <a:t>ERA - Earned Run Average is a measurement of the average number of Runs a pitcher allows in 9 innings of play over the entire season. Testing whether the lower this is the more likely a pitcher iis to win.</a:t>
            </a:r>
          </a:p>
          <a:p>
            <a:pPr lvl="0">
              <a:spcBef>
                <a:spcPts val="0"/>
              </a:spcBef>
              <a:buNone/>
            </a:pPr>
            <a:r>
              <a:rPr lang="en" sz="1000"/>
              <a:t>WHIP - </a:t>
            </a:r>
            <a:r>
              <a:rPr lang="en" sz="1000">
                <a:highlight>
                  <a:srgbClr val="FFFFFF"/>
                </a:highlight>
              </a:rPr>
              <a:t>Measurement of the number of baserunners a pitcher has allowed per inning pitched. Testing where the lower the number the more likely a pitcher is to win.</a:t>
            </a:r>
          </a:p>
          <a:p>
            <a:pPr lvl="0">
              <a:spcBef>
                <a:spcPts val="0"/>
              </a:spcBef>
              <a:buNone/>
            </a:pPr>
            <a:r>
              <a:rPr lang="en" sz="1000">
                <a:highlight>
                  <a:srgbClr val="FFFFFF"/>
                </a:highlight>
              </a:rPr>
              <a:t>Ks - The number of strikeouts the pitcher had throughout the whole regular season. Testing whether the number of strikeouts a pitcher has in the regular season is a determinant of the number of wins they have.</a:t>
            </a:r>
          </a:p>
          <a:p>
            <a:pPr lvl="0">
              <a:spcBef>
                <a:spcPts val="0"/>
              </a:spcBef>
              <a:buNone/>
            </a:pPr>
            <a:r>
              <a:rPr lang="en" sz="1000">
                <a:highlight>
                  <a:srgbClr val="FFFFFF"/>
                </a:highlight>
              </a:rPr>
              <a:t>BB’s - The number of walks the pitcher had throughout the whole regular season. Testing whether having a lower number of walks over a regular season is a determinant of the number of wins they have</a:t>
            </a: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Statistics of Variables: boxplots</a:t>
            </a:r>
          </a:p>
        </p:txBody>
      </p:sp>
      <p:sp>
        <p:nvSpPr>
          <p:cNvPr id="81" name="Shape 81"/>
          <p:cNvSpPr txBox="1"/>
          <p:nvPr>
            <p:ph idx="1" type="body"/>
          </p:nvPr>
        </p:nvSpPr>
        <p:spPr>
          <a:xfrm>
            <a:off x="311700" y="1152475"/>
            <a:ext cx="3198600" cy="3365400"/>
          </a:xfrm>
          <a:prstGeom prst="rect">
            <a:avLst/>
          </a:prstGeom>
        </p:spPr>
        <p:txBody>
          <a:bodyPr anchorCtr="0" anchor="t" bIns="91425" lIns="91425" rIns="91425" tIns="91425">
            <a:noAutofit/>
          </a:bodyPr>
          <a:lstStyle/>
          <a:p>
            <a:pPr lvl="0">
              <a:spcBef>
                <a:spcPts val="0"/>
              </a:spcBef>
              <a:buNone/>
            </a:pPr>
            <a:r>
              <a:rPr lang="en"/>
              <a:t>These boxplots show:</a:t>
            </a:r>
          </a:p>
          <a:p>
            <a:pPr indent="-330200" lvl="0" marL="457200" rtl="0">
              <a:spcBef>
                <a:spcPts val="0"/>
              </a:spcBef>
              <a:buSzPct val="100000"/>
              <a:buChar char="-"/>
            </a:pPr>
            <a:r>
              <a:rPr lang="en" sz="1600"/>
              <a:t>Salary has a very low average but has many outliers in the 3rd quantile</a:t>
            </a:r>
          </a:p>
          <a:p>
            <a:pPr indent="-330200" lvl="0" marL="457200" rtl="0">
              <a:spcBef>
                <a:spcPts val="0"/>
              </a:spcBef>
              <a:buSzPct val="100000"/>
              <a:buChar char="-"/>
            </a:pPr>
            <a:r>
              <a:rPr lang="en" sz="1600"/>
              <a:t>IP (Innings pitched) has most observations around the average and no outliers.</a:t>
            </a:r>
          </a:p>
          <a:p>
            <a:pPr indent="-330200" lvl="0" marL="457200">
              <a:spcBef>
                <a:spcPts val="0"/>
              </a:spcBef>
              <a:buSzPct val="100000"/>
              <a:buChar char="-"/>
            </a:pPr>
            <a:r>
              <a:rPr lang="en" sz="1600"/>
              <a:t>K (strikeouts) has a similar average to IP and has few outliers.</a:t>
            </a:r>
          </a:p>
        </p:txBody>
      </p:sp>
      <p:pic>
        <p:nvPicPr>
          <p:cNvPr descr="Stattelship_boxplots.jpeg" id="82" name="Shape 82"/>
          <p:cNvPicPr preferRelativeResize="0"/>
          <p:nvPr/>
        </p:nvPicPr>
        <p:blipFill>
          <a:blip r:embed="rId3">
            <a:alphaModFix/>
          </a:blip>
          <a:stretch>
            <a:fillRect/>
          </a:stretch>
        </p:blipFill>
        <p:spPr>
          <a:xfrm>
            <a:off x="3510450" y="1152473"/>
            <a:ext cx="5321860" cy="3416399"/>
          </a:xfrm>
          <a:prstGeom prst="rect">
            <a:avLst/>
          </a:prstGeom>
          <a:noFill/>
          <a:ln>
            <a:noFill/>
          </a:ln>
        </p:spPr>
      </p:pic>
      <p:sp>
        <p:nvSpPr>
          <p:cNvPr id="83" name="Shape 83"/>
          <p:cNvSpPr txBox="1"/>
          <p:nvPr/>
        </p:nvSpPr>
        <p:spPr>
          <a:xfrm>
            <a:off x="6653400" y="4307075"/>
            <a:ext cx="2178900" cy="646200"/>
          </a:xfrm>
          <a:prstGeom prst="rect">
            <a:avLst/>
          </a:prstGeom>
          <a:noFill/>
          <a:ln>
            <a:noFill/>
          </a:ln>
        </p:spPr>
        <p:txBody>
          <a:bodyPr anchorCtr="0" anchor="t" bIns="91425" lIns="91425" rIns="91425" tIns="91425">
            <a:noAutofit/>
          </a:bodyPr>
          <a:lstStyle/>
          <a:p>
            <a:pPr lvl="0" rtl="0">
              <a:spcBef>
                <a:spcPts val="0"/>
              </a:spcBef>
              <a:buNone/>
            </a:pPr>
            <a:r>
              <a:rPr lang="en" sz="600"/>
              <a:t>par(mfrow=c(2, 3))</a:t>
            </a:r>
          </a:p>
          <a:p>
            <a:pPr lvl="0" rtl="0">
              <a:spcBef>
                <a:spcPts val="0"/>
              </a:spcBef>
              <a:buNone/>
            </a:pPr>
            <a:r>
              <a:rPr lang="en" sz="600"/>
              <a:t>boxplot(data_pitchers$sal, main="Salary")</a:t>
            </a:r>
          </a:p>
          <a:p>
            <a:pPr lvl="0" rtl="0">
              <a:spcBef>
                <a:spcPts val="0"/>
              </a:spcBef>
              <a:buNone/>
            </a:pPr>
            <a:r>
              <a:rPr lang="en" sz="600"/>
              <a:t>boxplot(data_pitchers$IP, main="IP")</a:t>
            </a:r>
          </a:p>
          <a:p>
            <a:pPr lvl="0" rtl="0">
              <a:spcBef>
                <a:spcPts val="0"/>
              </a:spcBef>
              <a:buNone/>
            </a:pPr>
            <a:r>
              <a:rPr lang="en" sz="600"/>
              <a:t>boxplot(data_pitchers$K, main="K")</a:t>
            </a:r>
          </a:p>
          <a:p>
            <a:pPr lvl="0" rtl="0">
              <a:spcBef>
                <a:spcPts val="0"/>
              </a:spcBef>
              <a:buNone/>
            </a:pPr>
            <a:r>
              <a:rPr lang="en" sz="600"/>
              <a:t>boxplot(data_pitchers$BB, main="BB")</a:t>
            </a:r>
          </a:p>
          <a:p>
            <a:pPr lvl="0" rtl="0">
              <a:spcBef>
                <a:spcPts val="0"/>
              </a:spcBef>
              <a:buNone/>
            </a:pPr>
            <a:r>
              <a:rPr lang="en" sz="600"/>
              <a:t>boxplot(data_pitchers$ERA, main="ERA")</a:t>
            </a:r>
          </a:p>
          <a:p>
            <a:pPr lvl="0" rtl="0">
              <a:spcBef>
                <a:spcPts val="0"/>
              </a:spcBef>
              <a:buNone/>
            </a:pPr>
            <a:r>
              <a:rPr lang="en" sz="600"/>
              <a:t>boxplot(data_pitchers$WHIP, main="WHIP")</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Box Plot’s Cont.</a:t>
            </a:r>
          </a:p>
        </p:txBody>
      </p:sp>
      <p:sp>
        <p:nvSpPr>
          <p:cNvPr id="89" name="Shape 89"/>
          <p:cNvSpPr txBox="1"/>
          <p:nvPr>
            <p:ph idx="1" type="body"/>
          </p:nvPr>
        </p:nvSpPr>
        <p:spPr>
          <a:xfrm>
            <a:off x="311700" y="1152475"/>
            <a:ext cx="3198600" cy="3416400"/>
          </a:xfrm>
          <a:prstGeom prst="rect">
            <a:avLst/>
          </a:prstGeom>
        </p:spPr>
        <p:txBody>
          <a:bodyPr anchorCtr="0" anchor="t" bIns="91425" lIns="91425" rIns="91425" tIns="91425">
            <a:noAutofit/>
          </a:bodyPr>
          <a:lstStyle/>
          <a:p>
            <a:pPr indent="-330200" lvl="0" marL="457200" rtl="0">
              <a:spcBef>
                <a:spcPts val="0"/>
              </a:spcBef>
              <a:buSzPct val="100000"/>
              <a:buChar char="-"/>
            </a:pPr>
            <a:r>
              <a:rPr lang="en" sz="1600"/>
              <a:t>BB (walks) average is low and most of the observations are around it with very few outliers.</a:t>
            </a:r>
          </a:p>
          <a:p>
            <a:pPr indent="-330200" lvl="0" marL="457200" rtl="0">
              <a:spcBef>
                <a:spcPts val="0"/>
              </a:spcBef>
              <a:buSzPct val="100000"/>
              <a:buChar char="-"/>
            </a:pPr>
            <a:r>
              <a:rPr lang="en" sz="1600"/>
              <a:t>ERA(Earned Run Average) has most of its observations inbetween .5 and 8 with a few outliers.</a:t>
            </a:r>
          </a:p>
          <a:p>
            <a:pPr indent="-330200" lvl="0" marL="457200">
              <a:spcBef>
                <a:spcPts val="0"/>
              </a:spcBef>
              <a:buSzPct val="100000"/>
              <a:buChar char="-"/>
            </a:pPr>
            <a:r>
              <a:rPr lang="en" sz="1600"/>
              <a:t>WHIP(majority of the observations are really close to the mean with very few outliers.</a:t>
            </a:r>
          </a:p>
        </p:txBody>
      </p:sp>
      <p:pic>
        <p:nvPicPr>
          <p:cNvPr descr="Stattelship_boxplots.jpeg" id="90" name="Shape 90"/>
          <p:cNvPicPr preferRelativeResize="0"/>
          <p:nvPr/>
        </p:nvPicPr>
        <p:blipFill>
          <a:blip r:embed="rId3">
            <a:alphaModFix/>
          </a:blip>
          <a:stretch>
            <a:fillRect/>
          </a:stretch>
        </p:blipFill>
        <p:spPr>
          <a:xfrm>
            <a:off x="3510450" y="1152473"/>
            <a:ext cx="5321860" cy="3416399"/>
          </a:xfrm>
          <a:prstGeom prst="rect">
            <a:avLst/>
          </a:prstGeom>
          <a:noFill/>
          <a:ln>
            <a:noFill/>
          </a:ln>
        </p:spPr>
      </p:pic>
      <p:sp>
        <p:nvSpPr>
          <p:cNvPr id="91" name="Shape 91"/>
          <p:cNvSpPr txBox="1"/>
          <p:nvPr/>
        </p:nvSpPr>
        <p:spPr>
          <a:xfrm>
            <a:off x="6653400" y="4307075"/>
            <a:ext cx="2178900" cy="646200"/>
          </a:xfrm>
          <a:prstGeom prst="rect">
            <a:avLst/>
          </a:prstGeom>
          <a:noFill/>
          <a:ln>
            <a:noFill/>
          </a:ln>
        </p:spPr>
        <p:txBody>
          <a:bodyPr anchorCtr="0" anchor="t" bIns="91425" lIns="91425" rIns="91425" tIns="91425">
            <a:noAutofit/>
          </a:bodyPr>
          <a:lstStyle/>
          <a:p>
            <a:pPr lvl="0">
              <a:spcBef>
                <a:spcPts val="0"/>
              </a:spcBef>
              <a:buClr>
                <a:schemeClr val="dk1"/>
              </a:buClr>
              <a:buSzPct val="183333"/>
              <a:buFont typeface="Arial"/>
              <a:buNone/>
            </a:pPr>
            <a:r>
              <a:rPr lang="en" sz="600"/>
              <a:t>par(mfrow=c(2, 3))</a:t>
            </a:r>
          </a:p>
          <a:p>
            <a:pPr lvl="0">
              <a:spcBef>
                <a:spcPts val="0"/>
              </a:spcBef>
              <a:buClr>
                <a:schemeClr val="dk1"/>
              </a:buClr>
              <a:buSzPct val="183333"/>
              <a:buFont typeface="Arial"/>
              <a:buNone/>
            </a:pPr>
            <a:r>
              <a:rPr lang="en" sz="600"/>
              <a:t>boxplot(data_pitchers$sal, main="Salary")</a:t>
            </a:r>
          </a:p>
          <a:p>
            <a:pPr lvl="0">
              <a:spcBef>
                <a:spcPts val="0"/>
              </a:spcBef>
              <a:buClr>
                <a:schemeClr val="dk1"/>
              </a:buClr>
              <a:buSzPct val="183333"/>
              <a:buFont typeface="Arial"/>
              <a:buNone/>
            </a:pPr>
            <a:r>
              <a:rPr lang="en" sz="600"/>
              <a:t>boxplot(data_pitchers$IP, main="IP")</a:t>
            </a:r>
          </a:p>
          <a:p>
            <a:pPr lvl="0">
              <a:spcBef>
                <a:spcPts val="0"/>
              </a:spcBef>
              <a:buClr>
                <a:schemeClr val="dk1"/>
              </a:buClr>
              <a:buSzPct val="183333"/>
              <a:buFont typeface="Arial"/>
              <a:buNone/>
            </a:pPr>
            <a:r>
              <a:rPr lang="en" sz="600"/>
              <a:t>boxplot(data_pitchers$K, main="K")</a:t>
            </a:r>
          </a:p>
          <a:p>
            <a:pPr lvl="0">
              <a:spcBef>
                <a:spcPts val="0"/>
              </a:spcBef>
              <a:buClr>
                <a:schemeClr val="dk1"/>
              </a:buClr>
              <a:buSzPct val="183333"/>
              <a:buFont typeface="Arial"/>
              <a:buNone/>
            </a:pPr>
            <a:r>
              <a:rPr lang="en" sz="600"/>
              <a:t>boxplot(data_pitchers$BB, main="BB")</a:t>
            </a:r>
          </a:p>
          <a:p>
            <a:pPr lvl="0">
              <a:spcBef>
                <a:spcPts val="0"/>
              </a:spcBef>
              <a:buClr>
                <a:schemeClr val="dk1"/>
              </a:buClr>
              <a:buSzPct val="183333"/>
              <a:buFont typeface="Arial"/>
              <a:buNone/>
            </a:pPr>
            <a:r>
              <a:rPr lang="en" sz="600"/>
              <a:t>boxplot(data_pitchers$ERA, main="ERA")</a:t>
            </a:r>
          </a:p>
          <a:p>
            <a:pPr lvl="0">
              <a:spcBef>
                <a:spcPts val="0"/>
              </a:spcBef>
              <a:buClr>
                <a:schemeClr val="dk1"/>
              </a:buClr>
              <a:buSzPct val="183333"/>
              <a:buFont typeface="Arial"/>
              <a:buNone/>
            </a:pPr>
            <a:r>
              <a:rPr lang="en" sz="600"/>
              <a:t>boxplot(data_pitchers$WHIP, main="WHIP")</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2200"/>
              <a:t>Correlation amongst independent and dependent variables: W~</a:t>
            </a:r>
          </a:p>
          <a:p>
            <a:pPr lvl="0">
              <a:spcBef>
                <a:spcPts val="0"/>
              </a:spcBef>
              <a:buNone/>
            </a:pPr>
            <a:r>
              <a:t/>
            </a:r>
            <a:endParaRPr/>
          </a:p>
        </p:txBody>
      </p:sp>
      <p:sp>
        <p:nvSpPr>
          <p:cNvPr id="97" name="Shape 97"/>
          <p:cNvSpPr txBox="1"/>
          <p:nvPr>
            <p:ph idx="1" type="body"/>
          </p:nvPr>
        </p:nvSpPr>
        <p:spPr>
          <a:xfrm>
            <a:off x="311700" y="1152475"/>
            <a:ext cx="3198600" cy="2747700"/>
          </a:xfrm>
          <a:prstGeom prst="rect">
            <a:avLst/>
          </a:prstGeom>
        </p:spPr>
        <p:txBody>
          <a:bodyPr anchorCtr="0" anchor="t" bIns="91425" lIns="91425" rIns="91425" tIns="91425">
            <a:noAutofit/>
          </a:bodyPr>
          <a:lstStyle/>
          <a:p>
            <a:pPr indent="-330200" lvl="0" marL="457200" rtl="0">
              <a:spcBef>
                <a:spcPts val="0"/>
              </a:spcBef>
              <a:buSzPct val="100000"/>
              <a:buChar char="-"/>
            </a:pPr>
            <a:r>
              <a:rPr lang="en" sz="1600"/>
              <a:t> IP = </a:t>
            </a:r>
            <a:r>
              <a:rPr lang="en" sz="1600"/>
              <a:t>Strong positive(+) correlation</a:t>
            </a:r>
          </a:p>
          <a:p>
            <a:pPr indent="-330200" lvl="0" marL="457200" rtl="0">
              <a:spcBef>
                <a:spcPts val="0"/>
              </a:spcBef>
              <a:buSzPct val="100000"/>
              <a:buChar char="-"/>
            </a:pPr>
            <a:r>
              <a:rPr lang="en" sz="1600"/>
              <a:t>K = </a:t>
            </a:r>
            <a:r>
              <a:rPr lang="en" sz="1600"/>
              <a:t>Strong positive(+) correlation</a:t>
            </a:r>
          </a:p>
          <a:p>
            <a:pPr indent="-330200" lvl="0" marL="457200" rtl="0">
              <a:spcBef>
                <a:spcPts val="0"/>
              </a:spcBef>
              <a:buSzPct val="100000"/>
              <a:buChar char="-"/>
            </a:pPr>
            <a:r>
              <a:rPr lang="en" sz="1600"/>
              <a:t>BB = Strong positive(+) correlation</a:t>
            </a:r>
          </a:p>
          <a:p>
            <a:pPr indent="-330200" lvl="0" marL="457200" rtl="0">
              <a:spcBef>
                <a:spcPts val="0"/>
              </a:spcBef>
              <a:buSzPct val="100000"/>
              <a:buChar char="-"/>
            </a:pPr>
            <a:r>
              <a:rPr lang="en" sz="1600"/>
              <a:t>ERA = Weak to no correlation</a:t>
            </a:r>
          </a:p>
          <a:p>
            <a:pPr indent="-330200" lvl="0" marL="457200">
              <a:spcBef>
                <a:spcPts val="0"/>
              </a:spcBef>
              <a:buSzPct val="100000"/>
              <a:buChar char="-"/>
            </a:pPr>
            <a:r>
              <a:rPr lang="en" sz="1600"/>
              <a:t>WHIP = Weak to no correlation</a:t>
            </a:r>
          </a:p>
        </p:txBody>
      </p:sp>
      <p:pic>
        <p:nvPicPr>
          <p:cNvPr descr="Stattleship_hist_scatters.jpeg" id="98" name="Shape 98"/>
          <p:cNvPicPr preferRelativeResize="0"/>
          <p:nvPr/>
        </p:nvPicPr>
        <p:blipFill>
          <a:blip r:embed="rId3">
            <a:alphaModFix/>
          </a:blip>
          <a:stretch>
            <a:fillRect/>
          </a:stretch>
        </p:blipFill>
        <p:spPr>
          <a:xfrm>
            <a:off x="3510450" y="1152473"/>
            <a:ext cx="5321860" cy="3416399"/>
          </a:xfrm>
          <a:prstGeom prst="rect">
            <a:avLst/>
          </a:prstGeom>
          <a:noFill/>
          <a:ln>
            <a:noFill/>
          </a:ln>
        </p:spPr>
      </p:pic>
      <p:sp>
        <p:nvSpPr>
          <p:cNvPr id="99" name="Shape 99"/>
          <p:cNvSpPr txBox="1"/>
          <p:nvPr/>
        </p:nvSpPr>
        <p:spPr>
          <a:xfrm>
            <a:off x="311850" y="4080875"/>
            <a:ext cx="3198600" cy="488100"/>
          </a:xfrm>
          <a:prstGeom prst="rect">
            <a:avLst/>
          </a:prstGeom>
          <a:noFill/>
          <a:ln>
            <a:noFill/>
          </a:ln>
        </p:spPr>
        <p:txBody>
          <a:bodyPr anchorCtr="0" anchor="t" bIns="91425" lIns="91425" rIns="91425" tIns="91425">
            <a:noAutofit/>
          </a:bodyPr>
          <a:lstStyle/>
          <a:p>
            <a:pPr lvl="0">
              <a:spcBef>
                <a:spcPts val="0"/>
              </a:spcBef>
              <a:buNone/>
            </a:pPr>
            <a:r>
              <a:rPr lang="en"/>
              <a:t>* Also note that IP is strongly correlated to K’s BB, and Salary.</a:t>
            </a:r>
          </a:p>
        </p:txBody>
      </p:sp>
      <p:sp>
        <p:nvSpPr>
          <p:cNvPr id="100" name="Shape 100"/>
          <p:cNvSpPr txBox="1"/>
          <p:nvPr/>
        </p:nvSpPr>
        <p:spPr>
          <a:xfrm>
            <a:off x="6543575" y="1246325"/>
            <a:ext cx="2932200" cy="1549200"/>
          </a:xfrm>
          <a:prstGeom prst="rect">
            <a:avLst/>
          </a:prstGeom>
          <a:noFill/>
          <a:ln>
            <a:noFill/>
          </a:ln>
        </p:spPr>
        <p:txBody>
          <a:bodyPr anchorCtr="0" anchor="t" bIns="91425" lIns="91425" rIns="91425" tIns="91425">
            <a:noAutofit/>
          </a:bodyPr>
          <a:lstStyle/>
          <a:p>
            <a:pPr lvl="0">
              <a:spcBef>
                <a:spcPts val="0"/>
              </a:spcBef>
              <a:buClr>
                <a:schemeClr val="dk1"/>
              </a:buClr>
              <a:buSzPct val="183333"/>
              <a:buFont typeface="Arial"/>
              <a:buNone/>
            </a:pPr>
            <a:r>
              <a:rPr lang="en" sz="600"/>
              <a:t>panel.hist &lt;- function(x, ...)  {</a:t>
            </a:r>
          </a:p>
          <a:p>
            <a:pPr lvl="0">
              <a:spcBef>
                <a:spcPts val="0"/>
              </a:spcBef>
              <a:buClr>
                <a:schemeClr val="dk1"/>
              </a:buClr>
              <a:buSzPct val="183333"/>
              <a:buFont typeface="Arial"/>
              <a:buNone/>
            </a:pPr>
            <a:r>
              <a:rPr lang="en" sz="600"/>
              <a:t>  # Set user coordinates of plotting region</a:t>
            </a:r>
          </a:p>
          <a:p>
            <a:pPr lvl="0">
              <a:spcBef>
                <a:spcPts val="0"/>
              </a:spcBef>
              <a:buClr>
                <a:schemeClr val="dk1"/>
              </a:buClr>
              <a:buSzPct val="183333"/>
              <a:buFont typeface="Arial"/>
              <a:buNone/>
            </a:pPr>
            <a:r>
              <a:rPr lang="en" sz="600"/>
              <a:t>  usr &lt;- par("usr"); on.exit(par(usr))</a:t>
            </a:r>
          </a:p>
          <a:p>
            <a:pPr lvl="0">
              <a:spcBef>
                <a:spcPts val="0"/>
              </a:spcBef>
              <a:buClr>
                <a:schemeClr val="dk1"/>
              </a:buClr>
              <a:buSzPct val="183333"/>
              <a:buFont typeface="Arial"/>
              <a:buNone/>
            </a:pPr>
            <a:r>
              <a:rPr lang="en" sz="600"/>
              <a:t>  par(usr = c(usr[1:2], 0, 1.5))</a:t>
            </a:r>
          </a:p>
          <a:p>
            <a:pPr lvl="0">
              <a:spcBef>
                <a:spcPts val="0"/>
              </a:spcBef>
              <a:buClr>
                <a:schemeClr val="dk1"/>
              </a:buClr>
              <a:buSzPct val="183333"/>
              <a:buFont typeface="Arial"/>
              <a:buNone/>
            </a:pPr>
            <a:r>
              <a:rPr lang="en" sz="600"/>
              <a:t>  par(new=TRUE)                    # Do not start new plot</a:t>
            </a:r>
          </a:p>
          <a:p>
            <a:pPr lvl="0">
              <a:spcBef>
                <a:spcPts val="0"/>
              </a:spcBef>
              <a:buClr>
                <a:schemeClr val="dk1"/>
              </a:buClr>
              <a:buSzPct val="183333"/>
              <a:buFont typeface="Arial"/>
              <a:buNone/>
            </a:pPr>
            <a:r>
              <a:rPr lang="en" sz="600"/>
              <a:t>  hist(x, prob=TRUE, axes=FALSE, xlab="", ylab="", </a:t>
            </a:r>
          </a:p>
          <a:p>
            <a:pPr lvl="0">
              <a:spcBef>
                <a:spcPts val="0"/>
              </a:spcBef>
              <a:buClr>
                <a:schemeClr val="dk1"/>
              </a:buClr>
              <a:buSzPct val="183333"/>
              <a:buFont typeface="Arial"/>
              <a:buNone/>
            </a:pPr>
            <a:r>
              <a:rPr lang="en" sz="600"/>
              <a:t>       main="", col="lightgray")</a:t>
            </a:r>
          </a:p>
          <a:p>
            <a:pPr lvl="0">
              <a:spcBef>
                <a:spcPts val="0"/>
              </a:spcBef>
              <a:buClr>
                <a:schemeClr val="dk1"/>
              </a:buClr>
              <a:buSzPct val="183333"/>
              <a:buFont typeface="Arial"/>
              <a:buNone/>
            </a:pPr>
            <a:r>
              <a:rPr lang="en" sz="600"/>
              <a:t>  lines(density(x, na.rm=TRUE))    # Add density curve</a:t>
            </a:r>
          </a:p>
          <a:p>
            <a:pPr lvl="0">
              <a:spcBef>
                <a:spcPts val="0"/>
              </a:spcBef>
              <a:buClr>
                <a:schemeClr val="dk1"/>
              </a:buClr>
              <a:buSzPct val="183333"/>
              <a:buFont typeface="Arial"/>
              <a:buNone/>
            </a:pPr>
            <a:r>
              <a:rPr lang="en" sz="600"/>
              <a:t>}</a:t>
            </a:r>
          </a:p>
          <a:p>
            <a:pPr lvl="0">
              <a:spcBef>
                <a:spcPts val="0"/>
              </a:spcBef>
              <a:buClr>
                <a:schemeClr val="dk1"/>
              </a:buClr>
              <a:buFont typeface="Arial"/>
              <a:buNone/>
            </a:pPr>
            <a:r>
              <a:t/>
            </a:r>
            <a:endParaRPr sz="600"/>
          </a:p>
          <a:p>
            <a:pPr lvl="0">
              <a:spcBef>
                <a:spcPts val="0"/>
              </a:spcBef>
              <a:buClr>
                <a:schemeClr val="dk1"/>
              </a:buClr>
              <a:buSzPct val="183333"/>
              <a:buFont typeface="Arial"/>
              <a:buNone/>
            </a:pPr>
            <a:r>
              <a:rPr lang="en" sz="600"/>
              <a:t>pairs(~ W + IP + K + BB + ERA + WHIP + Salary, data=data_pitchers, </a:t>
            </a:r>
          </a:p>
          <a:p>
            <a:pPr lvl="0">
              <a:spcBef>
                <a:spcPts val="0"/>
              </a:spcBef>
              <a:buClr>
                <a:schemeClr val="dk1"/>
              </a:buClr>
              <a:buSzPct val="183333"/>
              <a:buFont typeface="Arial"/>
              <a:buNone/>
            </a:pPr>
            <a:r>
              <a:rPr lang="en" sz="600"/>
              <a:t>      lower.panel = panel.smooth, upper.panel = NULL, </a:t>
            </a:r>
          </a:p>
          <a:p>
            <a:pPr lvl="0">
              <a:spcBef>
                <a:spcPts val="0"/>
              </a:spcBef>
              <a:buClr>
                <a:schemeClr val="dk1"/>
              </a:buClr>
              <a:buSzPct val="183333"/>
              <a:buFont typeface="Arial"/>
              <a:buNone/>
            </a:pPr>
            <a:r>
              <a:rPr lang="en" sz="600"/>
              <a:t>      diag.panel = panel.hist)</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sz="1800"/>
              <a:t>Does the entire  set of independent variables contribute significantly to the prediction of Y(Win the game)?</a:t>
            </a:r>
          </a:p>
        </p:txBody>
      </p:sp>
      <p:sp>
        <p:nvSpPr>
          <p:cNvPr id="106" name="Shape 106"/>
          <p:cNvSpPr txBox="1"/>
          <p:nvPr>
            <p:ph idx="1" type="body"/>
          </p:nvPr>
        </p:nvSpPr>
        <p:spPr>
          <a:xfrm>
            <a:off x="311700" y="1152475"/>
            <a:ext cx="8520600" cy="3818100"/>
          </a:xfrm>
          <a:prstGeom prst="rect">
            <a:avLst/>
          </a:prstGeom>
        </p:spPr>
        <p:txBody>
          <a:bodyPr anchorCtr="0" anchor="t" bIns="91425" lIns="91425" rIns="91425" tIns="91425">
            <a:noAutofit/>
          </a:bodyPr>
          <a:lstStyle/>
          <a:p>
            <a:pPr lvl="0">
              <a:spcBef>
                <a:spcPts val="0"/>
              </a:spcBef>
              <a:buNone/>
            </a:pPr>
            <a:r>
              <a:rPr lang="en"/>
              <a:t>We are aiming to build a predictive model of a team’s wins based on it pitcher statistics.</a:t>
            </a:r>
          </a:p>
          <a:p>
            <a:pPr lvl="0">
              <a:spcBef>
                <a:spcPts val="0"/>
              </a:spcBef>
              <a:buNone/>
            </a:pPr>
            <a:r>
              <a:rPr lang="en"/>
              <a:t>Ho = WINS is independent of variables</a:t>
            </a:r>
          </a:p>
          <a:p>
            <a:pPr lvl="0">
              <a:spcBef>
                <a:spcPts val="0"/>
              </a:spcBef>
              <a:buClr>
                <a:schemeClr val="dk1"/>
              </a:buClr>
              <a:buSzPct val="61111"/>
              <a:buFont typeface="Arial"/>
              <a:buNone/>
            </a:pPr>
            <a:r>
              <a:rPr lang="en"/>
              <a:t>Ha = at least one variable is dependent</a:t>
            </a:r>
          </a:p>
          <a:p>
            <a:pPr lvl="0">
              <a:spcBef>
                <a:spcPts val="0"/>
              </a:spcBef>
              <a:buNone/>
            </a:pPr>
            <a:r>
              <a:t/>
            </a:r>
            <a:endParaRPr/>
          </a:p>
          <a:p>
            <a:pPr lvl="0">
              <a:spcBef>
                <a:spcPts val="0"/>
              </a:spcBef>
              <a:buNone/>
            </a:pPr>
            <a:r>
              <a:t/>
            </a:r>
            <a:endParaRPr/>
          </a:p>
          <a:p>
            <a:pPr lvl="0">
              <a:spcBef>
                <a:spcPts val="0"/>
              </a:spcBef>
              <a:buNone/>
            </a:pPr>
            <a:r>
              <a:rPr lang="en"/>
              <a:t>For this non-</a:t>
            </a:r>
            <a:r>
              <a:rPr lang="en"/>
              <a:t>directional</a:t>
            </a:r>
            <a:r>
              <a:rPr lang="en"/>
              <a:t> question we are going to use a significance 𝜶 = 0.05</a:t>
            </a:r>
          </a:p>
          <a:p>
            <a:pPr lvl="0">
              <a:spcBef>
                <a:spcPts val="0"/>
              </a:spcBef>
              <a:buNone/>
            </a:pPr>
            <a:r>
              <a:t/>
            </a:r>
            <a:endParaRPr/>
          </a:p>
        </p:txBody>
      </p:sp>
      <p:pic>
        <p:nvPicPr>
          <p:cNvPr descr="alpha-test.png" id="107" name="Shape 107"/>
          <p:cNvPicPr preferRelativeResize="0"/>
          <p:nvPr/>
        </p:nvPicPr>
        <p:blipFill>
          <a:blip r:embed="rId3">
            <a:alphaModFix/>
          </a:blip>
          <a:stretch>
            <a:fillRect/>
          </a:stretch>
        </p:blipFill>
        <p:spPr>
          <a:xfrm>
            <a:off x="4682374" y="1760325"/>
            <a:ext cx="4369624" cy="2276149"/>
          </a:xfrm>
          <a:prstGeom prst="rect">
            <a:avLst/>
          </a:prstGeom>
          <a:noFill/>
          <a:ln>
            <a:noFill/>
          </a:ln>
        </p:spPr>
      </p:pic>
      <p:pic>
        <p:nvPicPr>
          <p:cNvPr id="108" name="Shape 108"/>
          <p:cNvPicPr preferRelativeResize="0"/>
          <p:nvPr/>
        </p:nvPicPr>
        <p:blipFill>
          <a:blip r:embed="rId4">
            <a:alphaModFix/>
          </a:blip>
          <a:stretch>
            <a:fillRect/>
          </a:stretch>
        </p:blipFill>
        <p:spPr>
          <a:xfrm>
            <a:off x="1745975" y="4482750"/>
            <a:ext cx="4265574" cy="318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2400"/>
              <a:t>Hypothesis: Wins = pSal + IP + ERA + WHIP + Ks + BB</a:t>
            </a:r>
          </a:p>
        </p:txBody>
      </p:sp>
      <p:sp>
        <p:nvSpPr>
          <p:cNvPr id="114" name="Shape 114"/>
          <p:cNvSpPr txBox="1"/>
          <p:nvPr>
            <p:ph idx="1" type="body"/>
          </p:nvPr>
        </p:nvSpPr>
        <p:spPr>
          <a:xfrm>
            <a:off x="311700" y="1152475"/>
            <a:ext cx="4455900" cy="1256400"/>
          </a:xfrm>
          <a:prstGeom prst="rect">
            <a:avLst/>
          </a:prstGeom>
        </p:spPr>
        <p:txBody>
          <a:bodyPr anchorCtr="0" anchor="t" bIns="91425" lIns="91425" rIns="91425" tIns="91425">
            <a:noAutofit/>
          </a:bodyPr>
          <a:lstStyle/>
          <a:p>
            <a:pPr lvl="0">
              <a:spcBef>
                <a:spcPts val="0"/>
              </a:spcBef>
              <a:buNone/>
            </a:pPr>
            <a:r>
              <a:rPr lang="en"/>
              <a:t>Ho = WINS is independent of IP + ERA + WHIP + Ks + BB + pSal</a:t>
            </a:r>
          </a:p>
          <a:p>
            <a:pPr lvl="0">
              <a:spcBef>
                <a:spcPts val="0"/>
              </a:spcBef>
              <a:buNone/>
            </a:pPr>
            <a:r>
              <a:rPr lang="en"/>
              <a:t>Ha = at least one variable is dependent</a:t>
            </a:r>
          </a:p>
          <a:p>
            <a:pPr lvl="0">
              <a:spcBef>
                <a:spcPts val="0"/>
              </a:spcBef>
              <a:buNone/>
            </a:pPr>
            <a:r>
              <a:t/>
            </a:r>
            <a:endParaRPr/>
          </a:p>
        </p:txBody>
      </p:sp>
      <p:sp>
        <p:nvSpPr>
          <p:cNvPr id="115" name="Shape 115"/>
          <p:cNvSpPr txBox="1"/>
          <p:nvPr/>
        </p:nvSpPr>
        <p:spPr>
          <a:xfrm>
            <a:off x="4518800" y="1551325"/>
            <a:ext cx="3691800" cy="3140400"/>
          </a:xfrm>
          <a:prstGeom prst="rect">
            <a:avLst/>
          </a:prstGeom>
          <a:noFill/>
          <a:ln>
            <a:noFill/>
          </a:ln>
        </p:spPr>
        <p:txBody>
          <a:bodyPr anchorCtr="0" anchor="t" bIns="91425" lIns="91425" rIns="91425" tIns="91425">
            <a:noAutofit/>
          </a:bodyPr>
          <a:lstStyle/>
          <a:p>
            <a:pPr lvl="0">
              <a:spcBef>
                <a:spcPts val="0"/>
              </a:spcBef>
              <a:buNone/>
            </a:pPr>
            <a:r>
              <a:rPr lang="en" sz="1000"/>
              <a:t>Residuals:</a:t>
            </a:r>
          </a:p>
          <a:p>
            <a:pPr lvl="0">
              <a:spcBef>
                <a:spcPts val="0"/>
              </a:spcBef>
              <a:buNone/>
            </a:pPr>
            <a:r>
              <a:rPr lang="en" sz="1000"/>
              <a:t>   Min     1Q Median     3Q    Max </a:t>
            </a:r>
          </a:p>
          <a:p>
            <a:pPr lvl="0">
              <a:spcBef>
                <a:spcPts val="0"/>
              </a:spcBef>
              <a:buNone/>
            </a:pPr>
            <a:r>
              <a:rPr lang="en" sz="1000"/>
              <a:t>-5.845 -1.153 -0.056  1.045  7.417 </a:t>
            </a:r>
          </a:p>
          <a:p>
            <a:pPr lvl="0">
              <a:spcBef>
                <a:spcPts val="0"/>
              </a:spcBef>
              <a:buNone/>
            </a:pPr>
            <a:r>
              <a:t/>
            </a:r>
            <a:endParaRPr sz="1000"/>
          </a:p>
          <a:p>
            <a:pPr lvl="0">
              <a:spcBef>
                <a:spcPts val="0"/>
              </a:spcBef>
              <a:buNone/>
            </a:pPr>
            <a:r>
              <a:rPr lang="en" sz="1000"/>
              <a:t>Coefficients:</a:t>
            </a:r>
          </a:p>
          <a:p>
            <a:pPr lvl="0">
              <a:spcBef>
                <a:spcPts val="0"/>
              </a:spcBef>
              <a:buNone/>
            </a:pPr>
            <a:r>
              <a:rPr lang="en" sz="1000"/>
              <a:t>              Estimate Std. Error t value Pr(&gt;|t|)    </a:t>
            </a:r>
          </a:p>
          <a:p>
            <a:pPr lvl="0">
              <a:spcBef>
                <a:spcPts val="0"/>
              </a:spcBef>
              <a:buNone/>
            </a:pPr>
            <a:r>
              <a:rPr lang="en" sz="1000"/>
              <a:t>(Intercept) -5.054e-01  5.716e-01  -0.884  0.37710    </a:t>
            </a:r>
          </a:p>
          <a:p>
            <a:pPr lvl="0">
              <a:spcBef>
                <a:spcPts val="0"/>
              </a:spcBef>
              <a:buNone/>
            </a:pPr>
            <a:r>
              <a:rPr lang="en" sz="1000"/>
              <a:t>pSal_d       5.057e-08  1.985e-08   2.548  0.01122 *  </a:t>
            </a:r>
          </a:p>
          <a:p>
            <a:pPr lvl="0">
              <a:spcBef>
                <a:spcPts val="0"/>
              </a:spcBef>
              <a:buNone/>
            </a:pPr>
            <a:r>
              <a:rPr lang="en" sz="1000"/>
              <a:t>IP_d         6.043e-02  5.804e-03  10.413  &lt; 2e-16 ***</a:t>
            </a:r>
          </a:p>
          <a:p>
            <a:pPr lvl="0">
              <a:spcBef>
                <a:spcPts val="0"/>
              </a:spcBef>
              <a:buNone/>
            </a:pPr>
            <a:r>
              <a:rPr lang="en" sz="1000"/>
              <a:t>ks_d         1.504e-02  5.750e-03   2.616  0.00922 ** </a:t>
            </a:r>
          </a:p>
          <a:p>
            <a:pPr lvl="0">
              <a:spcBef>
                <a:spcPts val="0"/>
              </a:spcBef>
              <a:buNone/>
            </a:pPr>
            <a:r>
              <a:rPr lang="en" sz="1000"/>
              <a:t>bb_d        -2.742e-02  1.087e-02  -2.522  0.01205 *  </a:t>
            </a:r>
          </a:p>
          <a:p>
            <a:pPr lvl="0">
              <a:spcBef>
                <a:spcPts val="0"/>
              </a:spcBef>
              <a:buNone/>
            </a:pPr>
            <a:r>
              <a:rPr lang="en" sz="1000"/>
              <a:t>ERA_d       -1.009e-01  8.977e-02  -1.124  0.26154    </a:t>
            </a:r>
          </a:p>
          <a:p>
            <a:pPr lvl="0">
              <a:spcBef>
                <a:spcPts val="0"/>
              </a:spcBef>
              <a:buNone/>
            </a:pPr>
            <a:r>
              <a:rPr lang="en" sz="1000"/>
              <a:t>whip_d       1.370e-01  5.801e-01   0.236  0.81346    </a:t>
            </a:r>
          </a:p>
          <a:p>
            <a:pPr lvl="0">
              <a:spcBef>
                <a:spcPts val="0"/>
              </a:spcBef>
              <a:buNone/>
            </a:pPr>
            <a:r>
              <a:rPr lang="en" sz="1000"/>
              <a:t>---</a:t>
            </a:r>
          </a:p>
          <a:p>
            <a:pPr lvl="0">
              <a:spcBef>
                <a:spcPts val="0"/>
              </a:spcBef>
              <a:buNone/>
            </a:pPr>
            <a:r>
              <a:rPr lang="en" sz="1000"/>
              <a:t>Signif. codes:  0 ‘***’ 0.001 ‘**’ 0.01 ‘*’ 0.05 ‘.’ 0.1 ‘ ’ 1</a:t>
            </a:r>
          </a:p>
          <a:p>
            <a:pPr lvl="0">
              <a:spcBef>
                <a:spcPts val="0"/>
              </a:spcBef>
              <a:buNone/>
            </a:pPr>
            <a:r>
              <a:t/>
            </a:r>
            <a:endParaRPr sz="1000"/>
          </a:p>
          <a:p>
            <a:pPr lvl="0">
              <a:spcBef>
                <a:spcPts val="0"/>
              </a:spcBef>
              <a:buNone/>
            </a:pPr>
            <a:r>
              <a:rPr lang="en" sz="1000"/>
              <a:t>Residual standard error: 1.939 on 400 degrees of freedom</a:t>
            </a:r>
          </a:p>
          <a:p>
            <a:pPr lvl="0">
              <a:spcBef>
                <a:spcPts val="0"/>
              </a:spcBef>
              <a:buNone/>
            </a:pPr>
            <a:r>
              <a:rPr lang="en" sz="1000"/>
              <a:t>Multiple </a:t>
            </a:r>
            <a:r>
              <a:rPr b="1" lang="en" sz="1000"/>
              <a:t>R-squared:  0.8241,</a:t>
            </a:r>
            <a:r>
              <a:rPr lang="en" sz="1000"/>
              <a:t>	</a:t>
            </a:r>
            <a:r>
              <a:rPr lang="en" sz="1000">
                <a:highlight>
                  <a:srgbClr val="FFFF00"/>
                </a:highlight>
              </a:rPr>
              <a:t>Adjusted R-squared:  0.8215</a:t>
            </a:r>
            <a:r>
              <a:rPr lang="en" sz="1000"/>
              <a:t> </a:t>
            </a:r>
          </a:p>
          <a:p>
            <a:pPr lvl="0">
              <a:spcBef>
                <a:spcPts val="0"/>
              </a:spcBef>
              <a:buNone/>
            </a:pPr>
            <a:r>
              <a:rPr lang="en" sz="1000"/>
              <a:t>F-statistic: 312.4 on 6 and 400 DF,  p-value: &lt; 2.2e-16</a:t>
            </a:r>
          </a:p>
          <a:p>
            <a:pPr lvl="0">
              <a:spcBef>
                <a:spcPts val="0"/>
              </a:spcBef>
              <a:buNone/>
            </a:pPr>
            <a:r>
              <a:t/>
            </a:r>
            <a:endParaRPr sz="1000"/>
          </a:p>
          <a:p>
            <a:pPr lvl="0">
              <a:spcBef>
                <a:spcPts val="0"/>
              </a:spcBef>
              <a:buClr>
                <a:schemeClr val="dk1"/>
              </a:buClr>
              <a:buFont typeface="Arial"/>
              <a:buNone/>
            </a:pPr>
            <a:r>
              <a:t/>
            </a:r>
            <a:endParaRPr sz="1000"/>
          </a:p>
          <a:p>
            <a:pPr lvl="0">
              <a:spcBef>
                <a:spcPts val="0"/>
              </a:spcBef>
              <a:buClr>
                <a:schemeClr val="dk1"/>
              </a:buClr>
              <a:buFont typeface="Arial"/>
              <a:buNone/>
            </a:pPr>
            <a:r>
              <a:rPr lang="en">
                <a:solidFill>
                  <a:schemeClr val="dk1"/>
                </a:solidFill>
              </a:rPr>
              <a:t>plot(lm())</a:t>
            </a:r>
          </a:p>
        </p:txBody>
      </p:sp>
      <p:pic>
        <p:nvPicPr>
          <p:cNvPr descr="Linear regression 1.jpeg" id="116" name="Shape 116"/>
          <p:cNvPicPr preferRelativeResize="0"/>
          <p:nvPr/>
        </p:nvPicPr>
        <p:blipFill>
          <a:blip r:embed="rId3">
            <a:alphaModFix/>
          </a:blip>
          <a:stretch>
            <a:fillRect/>
          </a:stretch>
        </p:blipFill>
        <p:spPr>
          <a:xfrm>
            <a:off x="152400" y="2543625"/>
            <a:ext cx="3910925" cy="2429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