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40"/>
  </p:notesMasterIdLst>
  <p:sldIdLst>
    <p:sldId id="256" r:id="rId2"/>
    <p:sldId id="258" r:id="rId3"/>
    <p:sldId id="291" r:id="rId4"/>
    <p:sldId id="292" r:id="rId5"/>
    <p:sldId id="306" r:id="rId6"/>
    <p:sldId id="260" r:id="rId7"/>
    <p:sldId id="261" r:id="rId8"/>
    <p:sldId id="296" r:id="rId9"/>
    <p:sldId id="298" r:id="rId10"/>
    <p:sldId id="262" r:id="rId11"/>
    <p:sldId id="264" r:id="rId12"/>
    <p:sldId id="300" r:id="rId13"/>
    <p:sldId id="277" r:id="rId14"/>
    <p:sldId id="278" r:id="rId15"/>
    <p:sldId id="275" r:id="rId16"/>
    <p:sldId id="276" r:id="rId17"/>
    <p:sldId id="279" r:id="rId18"/>
    <p:sldId id="280" r:id="rId19"/>
    <p:sldId id="281" r:id="rId20"/>
    <p:sldId id="282" r:id="rId21"/>
    <p:sldId id="268" r:id="rId22"/>
    <p:sldId id="301" r:id="rId23"/>
    <p:sldId id="302" r:id="rId24"/>
    <p:sldId id="303" r:id="rId25"/>
    <p:sldId id="304" r:id="rId26"/>
    <p:sldId id="269" r:id="rId27"/>
    <p:sldId id="283" r:id="rId28"/>
    <p:sldId id="297" r:id="rId29"/>
    <p:sldId id="305" r:id="rId30"/>
    <p:sldId id="285" r:id="rId31"/>
    <p:sldId id="270" r:id="rId32"/>
    <p:sldId id="286" r:id="rId33"/>
    <p:sldId id="287" r:id="rId34"/>
    <p:sldId id="288" r:id="rId35"/>
    <p:sldId id="289" r:id="rId36"/>
    <p:sldId id="290" r:id="rId37"/>
    <p:sldId id="308" r:id="rId38"/>
    <p:sldId id="30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lestone 1 - Part 1 - 5" id="{9FCFC1CB-D174-42AA-AD21-043EAEF72B58}">
          <p14:sldIdLst>
            <p14:sldId id="256"/>
            <p14:sldId id="258"/>
            <p14:sldId id="291"/>
            <p14:sldId id="292"/>
            <p14:sldId id="306"/>
            <p14:sldId id="260"/>
            <p14:sldId id="261"/>
            <p14:sldId id="296"/>
            <p14:sldId id="298"/>
            <p14:sldId id="262"/>
          </p14:sldIdLst>
        </p14:section>
        <p14:section name="Milestone 2 - Part 6 - 8" id="{212FA532-4344-44C9-B315-5512FE223A7A}">
          <p14:sldIdLst>
            <p14:sldId id="264"/>
            <p14:sldId id="300"/>
            <p14:sldId id="277"/>
            <p14:sldId id="278"/>
            <p14:sldId id="275"/>
            <p14:sldId id="276"/>
            <p14:sldId id="279"/>
            <p14:sldId id="280"/>
            <p14:sldId id="281"/>
            <p14:sldId id="282"/>
          </p14:sldIdLst>
        </p14:section>
        <p14:section name="Milestone 3 - Part 9 - 12" id="{4F6F13A4-9F05-4C5E-975D-870388DED0FA}">
          <p14:sldIdLst>
            <p14:sldId id="268"/>
            <p14:sldId id="301"/>
            <p14:sldId id="302"/>
            <p14:sldId id="303"/>
            <p14:sldId id="304"/>
            <p14:sldId id="269"/>
            <p14:sldId id="283"/>
            <p14:sldId id="297"/>
            <p14:sldId id="305"/>
            <p14:sldId id="285"/>
            <p14:sldId id="270"/>
            <p14:sldId id="286"/>
            <p14:sldId id="287"/>
            <p14:sldId id="288"/>
            <p14:sldId id="289"/>
            <p14:sldId id="290"/>
            <p14:sldId id="308"/>
            <p14:sldId id="3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51E5E-491B-9461-C8B4-D9A9F724E531}" v="3" dt="2025-05-04T22:18:18.676"/>
    <p1510:client id="{42B05A28-41DF-B14F-3FE1-E374C05522F2}" v="64" dt="2025-05-05T00:05:50.222"/>
    <p1510:client id="{4E6550B2-15BB-ECC9-278A-F38EF42ACBEE}" v="28" dt="2025-05-04T23:37:18.046"/>
    <p1510:client id="{685974FC-573F-4344-8724-B15F6E720D35}" v="1339" dt="2025-05-04T23:17:03.308"/>
    <p1510:client id="{685F7286-824E-9FDB-6FF1-EB626C29EA32}" v="515" dt="2025-05-04T15:48:43.352"/>
    <p1510:client id="{924FBEDA-64D7-430B-8F84-D7791F247B4D}" v="1308" dt="2025-05-05T00:35:44.025"/>
    <p1510:client id="{D23C3F49-520D-F3A4-73E4-2AB3B9217EEF}" v="1605" dt="2025-05-04T22:39:13.504"/>
    <p1510:client id="{DD0D0445-6B74-1BD7-995E-6DA0513484F7}" v="21" dt="2025-05-04T01:46:11.592"/>
    <p1510:client id="{F4D327CD-BA3C-9D1F-B47B-AD27EF7C5203}" v="188" dt="2025-05-04T19:03:33.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E58E7-9496-4987-8E89-1D89F1EF156C}" type="datetimeFigureOut">
              <a:rPr lang="en-US" smtClean="0"/>
              <a:t>5/4/2025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6ABC60-2B0C-47F6-8978-3068951E485A}" type="slidenum">
              <a:rPr lang="en-US" smtClean="0"/>
              <a:t>‹#›</a:t>
            </a:fld>
            <a:endParaRPr lang="en-US"/>
          </a:p>
        </p:txBody>
      </p:sp>
    </p:spTree>
    <p:extLst>
      <p:ext uri="{BB962C8B-B14F-4D97-AF65-F5344CB8AC3E}">
        <p14:creationId xmlns:p14="http://schemas.microsoft.com/office/powerpoint/2010/main" val="403360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Technology is playing a large role in how the car insurance industry is growing and changed. Increasing amount and variety of technology on vehicle has raised repair cost significantly, leading to higher rates of vehicles being deemed total losses and higher premiums. Most companies have introduced virtual estimating via smartphones which can provide more efficiency in the beginning but does lead to more missed damage. Companies are using machine learning to develop personalized packages and using ai chatbots to file claims. For several years, companies have offered monitored driving through devices installed in the vehicle or their apps. Premiums have historically been set based on demographics and location, so this monitoring technology allows the company to offer better rates for better drivers and creating valuable databases of customer driving habits. </a:t>
            </a:r>
          </a:p>
        </p:txBody>
      </p:sp>
      <p:sp>
        <p:nvSpPr>
          <p:cNvPr id="4" name="Slide Number Placeholder 3"/>
          <p:cNvSpPr>
            <a:spLocks noGrp="1"/>
          </p:cNvSpPr>
          <p:nvPr>
            <p:ph type="sldNum" sz="quarter" idx="5"/>
          </p:nvPr>
        </p:nvSpPr>
        <p:spPr/>
        <p:txBody>
          <a:bodyPr/>
          <a:lstStyle/>
          <a:p>
            <a:fld id="{A06ABC60-2B0C-47F6-8978-3068951E485A}" type="slidenum">
              <a:rPr lang="en-US" smtClean="0"/>
              <a:t>3</a:t>
            </a:fld>
            <a:endParaRPr lang="en-US"/>
          </a:p>
        </p:txBody>
      </p:sp>
    </p:spTree>
    <p:extLst>
      <p:ext uri="{BB962C8B-B14F-4D97-AF65-F5344CB8AC3E}">
        <p14:creationId xmlns:p14="http://schemas.microsoft.com/office/powerpoint/2010/main" val="1789443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Let’s take a closer look at the structure and features of each dataset.</a:t>
            </a:r>
          </a:p>
          <a:p>
            <a:pPr>
              <a:buNone/>
            </a:pPr>
            <a:r>
              <a:rPr lang="en-US" b="1"/>
              <a:t>Starting with the phishing websites dataset</a:t>
            </a:r>
            <a:r>
              <a:rPr lang="en-US"/>
              <a:t> from the UCI Machine Learning Repository—</a:t>
            </a:r>
            <a:br>
              <a:rPr lang="en-US"/>
            </a:br>
            <a:r>
              <a:rPr lang="en-US"/>
              <a:t>It contains a total of </a:t>
            </a:r>
            <a:r>
              <a:rPr lang="en-US" b="1"/>
              <a:t>11,055 website records</a:t>
            </a:r>
            <a:r>
              <a:rPr lang="en-US"/>
              <a:t>, with </a:t>
            </a:r>
            <a:r>
              <a:rPr lang="en-US" b="1"/>
              <a:t>4,898 confirmed phishing sites</a:t>
            </a:r>
            <a:r>
              <a:rPr lang="en-US"/>
              <a:t> and </a:t>
            </a:r>
            <a:r>
              <a:rPr lang="en-US" b="1"/>
              <a:t>6,157 legitimate ones</a:t>
            </a:r>
            <a:r>
              <a:rPr lang="en-US"/>
              <a:t>. This gives us a fairly balanced classification problem, which is ideal for training models without needing to overcompensate for class imbalance.</a:t>
            </a:r>
          </a:p>
          <a:p>
            <a:pPr>
              <a:buNone/>
            </a:pPr>
            <a:r>
              <a:rPr lang="en-US"/>
              <a:t>There are </a:t>
            </a:r>
            <a:r>
              <a:rPr lang="en-US" b="1"/>
              <a:t>30 features</a:t>
            </a:r>
            <a:r>
              <a:rPr lang="en-US"/>
              <a:t> in the dataset, each one representing a specific trait of the website or URL. These include indicators like whether the domain uses an IP address, the presence and validity of an SSL certificate, the length of the URL, and other structural characteristics of the page. All the features are represented as integers, and importantly—there are </a:t>
            </a:r>
            <a:r>
              <a:rPr lang="en-US" b="1"/>
              <a:t>no missing values</a:t>
            </a:r>
            <a:r>
              <a:rPr lang="en-US"/>
              <a:t> in the dataset, which makes preprocessing much simpler.</a:t>
            </a:r>
          </a:p>
          <a:p>
            <a:endParaRPr lang="en-US"/>
          </a:p>
        </p:txBody>
      </p:sp>
      <p:sp>
        <p:nvSpPr>
          <p:cNvPr id="4" name="Slide Number Placeholder 3"/>
          <p:cNvSpPr>
            <a:spLocks noGrp="1"/>
          </p:cNvSpPr>
          <p:nvPr>
            <p:ph type="sldNum" sz="quarter" idx="5"/>
          </p:nvPr>
        </p:nvSpPr>
        <p:spPr/>
        <p:txBody>
          <a:bodyPr/>
          <a:lstStyle/>
          <a:p>
            <a:fld id="{A06ABC60-2B0C-47F6-8978-3068951E485A}" type="slidenum">
              <a:rPr lang="en-US" smtClean="0"/>
              <a:t>15</a:t>
            </a:fld>
            <a:endParaRPr lang="en-US"/>
          </a:p>
        </p:txBody>
      </p:sp>
    </p:spTree>
    <p:extLst>
      <p:ext uri="{BB962C8B-B14F-4D97-AF65-F5344CB8AC3E}">
        <p14:creationId xmlns:p14="http://schemas.microsoft.com/office/powerpoint/2010/main" val="2052048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a:t>Now on to the </a:t>
            </a:r>
            <a:r>
              <a:rPr lang="en-US" b="1" err="1"/>
              <a:t>VirusTotal</a:t>
            </a:r>
            <a:r>
              <a:rPr lang="en-US" b="1"/>
              <a:t> data.</a:t>
            </a:r>
            <a:br>
              <a:rPr lang="en-US"/>
            </a:br>
            <a:r>
              <a:rPr lang="en-US"/>
              <a:t>This data is pulled dynamically using their public API. For every URL we query, the API returns a structured JSON response. We focus on two main components:</a:t>
            </a:r>
          </a:p>
          <a:p>
            <a:pPr>
              <a:buFont typeface="Arial" panose="020B0604020202020204" pitchFamily="34" charset="0"/>
              <a:buChar char="•"/>
            </a:pPr>
            <a:r>
              <a:rPr lang="en-US"/>
              <a:t>The </a:t>
            </a:r>
            <a:r>
              <a:rPr lang="en-US" b="1"/>
              <a:t>metadata</a:t>
            </a:r>
            <a:r>
              <a:rPr lang="en-US"/>
              <a:t>, which includes things like timestamps and total detection counts.</a:t>
            </a:r>
          </a:p>
          <a:p>
            <a:pPr>
              <a:buFont typeface="Arial" panose="020B0604020202020204" pitchFamily="34" charset="0"/>
              <a:buChar char="•"/>
            </a:pPr>
            <a:r>
              <a:rPr lang="en-US"/>
              <a:t>And the </a:t>
            </a:r>
            <a:r>
              <a:rPr lang="en-US" b="1"/>
              <a:t>malware scanner results</a:t>
            </a:r>
            <a:r>
              <a:rPr lang="en-US"/>
              <a:t>, which come in the form of a nested dictionary where each participating engine gives its verdict.</a:t>
            </a:r>
          </a:p>
          <a:p>
            <a:pPr>
              <a:buNone/>
            </a:pPr>
            <a:r>
              <a:rPr lang="en-US"/>
              <a:t>Each engine can label a site as </a:t>
            </a:r>
            <a:r>
              <a:rPr lang="en-US" b="1"/>
              <a:t>malicious</a:t>
            </a:r>
            <a:r>
              <a:rPr lang="en-US"/>
              <a:t>, </a:t>
            </a:r>
            <a:r>
              <a:rPr lang="en-US" b="1"/>
              <a:t>suspicious</a:t>
            </a:r>
            <a:r>
              <a:rPr lang="en-US"/>
              <a:t>, </a:t>
            </a:r>
            <a:r>
              <a:rPr lang="en-US" b="1"/>
              <a:t>undetected</a:t>
            </a:r>
            <a:r>
              <a:rPr lang="en-US"/>
              <a:t>, or </a:t>
            </a:r>
            <a:r>
              <a:rPr lang="en-US" b="1"/>
              <a:t>harmless</a:t>
            </a:r>
            <a:r>
              <a:rPr lang="en-US"/>
              <a:t>. These labels become the core features for our analysis.</a:t>
            </a:r>
          </a:p>
          <a:p>
            <a:pPr>
              <a:buNone/>
            </a:pPr>
            <a:r>
              <a:rPr lang="en-US"/>
              <a:t>While most responses are complete, we may encounter a few edge cases—for example, a field called </a:t>
            </a:r>
            <a:r>
              <a:rPr lang="en-US" err="1"/>
              <a:t>filescan_id</a:t>
            </a:r>
            <a:r>
              <a:rPr lang="en-US"/>
              <a:t> may be null if the URL hasn’t been scanned before. Similarly, some engines might not return a result if they haven't assessed that particular link.</a:t>
            </a:r>
          </a:p>
          <a:p>
            <a:r>
              <a:rPr lang="en-US"/>
              <a:t>Despite these occasional gaps, the </a:t>
            </a:r>
            <a:r>
              <a:rPr lang="en-US" err="1"/>
              <a:t>VirusTotal</a:t>
            </a:r>
            <a:r>
              <a:rPr lang="en-US"/>
              <a:t> dataset gives us rich, real-time indicators of a site's threat level, making it a strong complement to the more static phishing dataset from UCI.</a:t>
            </a:r>
          </a:p>
          <a:p>
            <a:endParaRPr lang="en-US"/>
          </a:p>
        </p:txBody>
      </p:sp>
      <p:sp>
        <p:nvSpPr>
          <p:cNvPr id="4" name="Slide Number Placeholder 3"/>
          <p:cNvSpPr>
            <a:spLocks noGrp="1"/>
          </p:cNvSpPr>
          <p:nvPr>
            <p:ph type="sldNum" sz="quarter" idx="5"/>
          </p:nvPr>
        </p:nvSpPr>
        <p:spPr/>
        <p:txBody>
          <a:bodyPr/>
          <a:lstStyle/>
          <a:p>
            <a:fld id="{A06ABC60-2B0C-47F6-8978-3068951E485A}" type="slidenum">
              <a:rPr lang="en-US" smtClean="0"/>
              <a:t>16</a:t>
            </a:fld>
            <a:endParaRPr lang="en-US"/>
          </a:p>
        </p:txBody>
      </p:sp>
    </p:spTree>
    <p:extLst>
      <p:ext uri="{BB962C8B-B14F-4D97-AF65-F5344CB8AC3E}">
        <p14:creationId xmlns:p14="http://schemas.microsoft.com/office/powerpoint/2010/main" val="3298485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most common data threat in the insurance industry is a personal info breach. This can involve hackers accessing customer or employee information including names, phone numbers, social security numbers, bank account info, even life insurance records and policies. Companies are often legally required to provide costly services to customers in the wake of a data breach, but they still cost time and energy from the customer to clean up.  </a:t>
            </a:r>
          </a:p>
          <a:p>
            <a:endParaRPr lang="en-US"/>
          </a:p>
          <a:p>
            <a:r>
              <a:rPr lang="en-US"/>
              <a:t>Another area of concern is hackers targeting IT systems directly in ransomware attacks. A ransomware attack involves locking a company out of its computer systems and requiring them to pay a ransom to regain access. Companies often pay the ransom because it is cheaper than trying to get around the hacker’s systems. </a:t>
            </a:r>
          </a:p>
          <a:p>
            <a:endParaRPr lang="en-US"/>
          </a:p>
          <a:p>
            <a:r>
              <a:rPr lang="en-US"/>
              <a:t>Companies also face threats from Advanced Persistent Threat (APT) groups sponsored by countries such as Iran and North Korea. These groups often target organizations for financial gain. For instance, North Korean group Lazarus completed a cyerheist against a Federal Reserve Bank of New York account that belongs to Bangladesh Bank. </a:t>
            </a:r>
          </a:p>
        </p:txBody>
      </p:sp>
      <p:sp>
        <p:nvSpPr>
          <p:cNvPr id="4" name="Slide Number Placeholder 3"/>
          <p:cNvSpPr>
            <a:spLocks noGrp="1"/>
          </p:cNvSpPr>
          <p:nvPr>
            <p:ph type="sldNum" sz="quarter" idx="5"/>
          </p:nvPr>
        </p:nvSpPr>
        <p:spPr/>
        <p:txBody>
          <a:bodyPr/>
          <a:lstStyle/>
          <a:p>
            <a:fld id="{A06ABC60-2B0C-47F6-8978-3068951E485A}" type="slidenum">
              <a:rPr lang="en-US" smtClean="0"/>
              <a:t>4</a:t>
            </a:fld>
            <a:endParaRPr lang="en-US"/>
          </a:p>
        </p:txBody>
      </p:sp>
    </p:spTree>
    <p:extLst>
      <p:ext uri="{BB962C8B-B14F-4D97-AF65-F5344CB8AC3E}">
        <p14:creationId xmlns:p14="http://schemas.microsoft.com/office/powerpoint/2010/main" val="3678745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researched these threat trends using articles from Experian, Microsoft 360 and CSO online</a:t>
            </a:r>
          </a:p>
        </p:txBody>
      </p:sp>
      <p:sp>
        <p:nvSpPr>
          <p:cNvPr id="4" name="Slide Number Placeholder 3"/>
          <p:cNvSpPr>
            <a:spLocks noGrp="1"/>
          </p:cNvSpPr>
          <p:nvPr>
            <p:ph type="sldNum" sz="quarter" idx="5"/>
          </p:nvPr>
        </p:nvSpPr>
        <p:spPr/>
        <p:txBody>
          <a:bodyPr/>
          <a:lstStyle/>
          <a:p>
            <a:fld id="{A06ABC60-2B0C-47F6-8978-3068951E485A}" type="slidenum">
              <a:rPr lang="en-US" smtClean="0"/>
              <a:t>5</a:t>
            </a:fld>
            <a:endParaRPr lang="en-US"/>
          </a:p>
        </p:txBody>
      </p:sp>
    </p:spTree>
    <p:extLst>
      <p:ext uri="{BB962C8B-B14F-4D97-AF65-F5344CB8AC3E}">
        <p14:creationId xmlns:p14="http://schemas.microsoft.com/office/powerpoint/2010/main" val="811123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Customer Information </a:t>
            </a:r>
          </a:p>
          <a:p>
            <a:endParaRPr lang="en-US"/>
          </a:p>
          <a:p>
            <a:r>
              <a:rPr lang="en-US"/>
              <a:t>Customer information is one of the most valuable and vulnerable assets of an insurance company. Accurate customer information databases are critical to correct and competitive pricing and risk assessment. They allow the company to ensure premiums are competitive but high enough to offset claim costs while maintaining a reasonable profit. If customer information is compromised, the company is at risk of great financial harm. Additionally, the company has an ethical obligation to protect customer information. This asset is used by employees across the company as well as third party agents and vendors to set pricing and work claims, so it is essential that all employees and outside parties are properly trained on appropriate safeguards. </a:t>
            </a:r>
          </a:p>
          <a:p>
            <a:endParaRPr lang="en-US"/>
          </a:p>
          <a:p>
            <a:r>
              <a:rPr lang="en-US"/>
              <a:t>Propriety data and models </a:t>
            </a:r>
          </a:p>
          <a:p>
            <a:endParaRPr lang="en-US"/>
          </a:p>
          <a:p>
            <a:r>
              <a:rPr lang="en-US"/>
              <a:t>Proprietary data is used to develop models and risk assessment tools used to set pricing, assess risk and minimize claim cost, among other uses. If these models are not kept private, the company may lose competitive advantages which can lead to higher costs. These models are used by analysts to find ways to improve the company’s competitiveness and profitability. </a:t>
            </a:r>
          </a:p>
          <a:p>
            <a:endParaRPr lang="en-US"/>
          </a:p>
          <a:p>
            <a:r>
              <a:rPr lang="en-US"/>
              <a:t>Investment Portfolio </a:t>
            </a:r>
          </a:p>
          <a:p>
            <a:endParaRPr lang="en-US"/>
          </a:p>
          <a:p>
            <a:r>
              <a:rPr lang="en-US"/>
              <a:t>Most companies maintain a robust investment portfolio to offset financial risk and maintain solvency in the face of catastrophic events. These events ebb and flow but can happen many times a year with some degree of unpredictability, so the company needs to be able to finance fluctuating costs. The investment portfolio is accessed by the company finance department and the financial institutions holding the investments, leaving it vulnerable to the same threats banking institutions face, such as hackers.  </a:t>
            </a:r>
          </a:p>
          <a:p>
            <a:endParaRPr lang="en-US"/>
          </a:p>
          <a:p>
            <a:r>
              <a:rPr lang="en-US"/>
              <a:t>IT Infrastructure </a:t>
            </a:r>
          </a:p>
          <a:p>
            <a:endParaRPr lang="en-US"/>
          </a:p>
          <a:p>
            <a:r>
              <a:rPr lang="en-US"/>
              <a:t>The IT infrastructure, including hardware as well as cloud services, is essential to company operations. Without it, there would be no company, no way to perform work, to service customers, to process claims. It is the backbone of the organization. It is accessed by every employee and third party vendor, from the CEO to the IT technicians to the janitor. The infrastructure is vulnerable to hackers at every level and any breach has the ability to cripple the company. </a:t>
            </a:r>
          </a:p>
          <a:p>
            <a:endParaRPr lang="en-US"/>
          </a:p>
          <a:p>
            <a:r>
              <a:rPr lang="en-US"/>
              <a:t>It is essential for the company to have a proactive cyber security threat operation to protect the infrastructure from hackers attempting to damage the company. </a:t>
            </a:r>
          </a:p>
          <a:p>
            <a:endParaRPr lang="en-US"/>
          </a:p>
          <a:p>
            <a:r>
              <a:rPr lang="en-US"/>
              <a:t>Reputation </a:t>
            </a:r>
          </a:p>
          <a:p>
            <a:endParaRPr lang="en-US"/>
          </a:p>
          <a:p>
            <a:r>
              <a:rPr lang="en-US"/>
              <a:t>The company’s reputation is everything. While not a tangible asset, it is a critical one. Customers make their decisions largly based on how much they trust a company. It takes a long time to establish a good reputation, but it can be destroyed in an instant. If the company is victim to a data breach, many customers will leave the company and never consider returning. Every employee must be committed to protecting customer information and maintaining a good reputation for the company. </a:t>
            </a:r>
          </a:p>
        </p:txBody>
      </p:sp>
      <p:sp>
        <p:nvSpPr>
          <p:cNvPr id="4" name="Slide Number Placeholder 3"/>
          <p:cNvSpPr>
            <a:spLocks noGrp="1"/>
          </p:cNvSpPr>
          <p:nvPr>
            <p:ph type="sldNum" sz="quarter" idx="5"/>
          </p:nvPr>
        </p:nvSpPr>
        <p:spPr/>
        <p:txBody>
          <a:bodyPr/>
          <a:lstStyle/>
          <a:p>
            <a:fld id="{A06ABC60-2B0C-47F6-8978-3068951E485A}" type="slidenum">
              <a:rPr lang="en-US" smtClean="0"/>
              <a:t>6</a:t>
            </a:fld>
            <a:endParaRPr lang="en-US"/>
          </a:p>
        </p:txBody>
      </p:sp>
    </p:spTree>
    <p:extLst>
      <p:ext uri="{BB962C8B-B14F-4D97-AF65-F5344CB8AC3E}">
        <p14:creationId xmlns:p14="http://schemas.microsoft.com/office/powerpoint/2010/main" val="1510991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Cyber Threat Intelligence (CTI) is more than just another line item on our budget, it is a smart proactive investment for our insurance business. We deal with sensitive customer information, proprietary underwriting models, and sizable investment portfolios every day. In an era where cyber adversaries are constantly refining their tactics, our industry is in the crosshairs not only because of our own systems but also through our brokers and agencies, which often have less strict oversight. With nearly 60% of data breaches linked to third-party vendors, having a robust CTI strategy is not a luxury; it is a necessity. </a:t>
            </a:r>
          </a:p>
          <a:p>
            <a:endParaRPr lang="en-US"/>
          </a:p>
          <a:p>
            <a:r>
              <a:rPr lang="en-US"/>
              <a:t>The digital landscape is evolving quickly, with cybercriminals using ransomware, phishing, and advanced persistent threats to target not just our IT infrastructure but also the valuable data we hold. When attackers hit an insurance company, the damage is enormous due to lost customer trust, heavy financial penalties, and exposure of our critical actuarial and risk models. Past incidents in our sector have seen breaches costing millions, and these events drive up insurance premiums and operating costs, affecting our bottom line. </a:t>
            </a:r>
          </a:p>
          <a:p>
            <a:endParaRPr lang="en-US"/>
          </a:p>
          <a:p>
            <a:r>
              <a:rPr lang="en-US"/>
              <a:t>By integrating CTI into our security strategy, we are not waiting for an attack to happen. Instead, we are positioning ourselves to identify and counter threats before they escalate into full-blown breaches. This approach allows us to make smarter, more informed decisions, invest effectively in our most vulnerable areas, and fine-tune our incident response plans. In the competitive insurance market, this proactive stance not only shields our invaluable assets but also protects our reputation and ensures long-term profitability. </a:t>
            </a:r>
          </a:p>
        </p:txBody>
      </p:sp>
      <p:sp>
        <p:nvSpPr>
          <p:cNvPr id="4" name="Slide Number Placeholder 3"/>
          <p:cNvSpPr>
            <a:spLocks noGrp="1"/>
          </p:cNvSpPr>
          <p:nvPr>
            <p:ph type="sldNum" sz="quarter" idx="5"/>
          </p:nvPr>
        </p:nvSpPr>
        <p:spPr/>
        <p:txBody>
          <a:bodyPr/>
          <a:lstStyle/>
          <a:p>
            <a:fld id="{A06ABC60-2B0C-47F6-8978-3068951E485A}" type="slidenum">
              <a:rPr lang="en-US" smtClean="0"/>
              <a:t>10</a:t>
            </a:fld>
            <a:endParaRPr lang="en-US"/>
          </a:p>
        </p:txBody>
      </p:sp>
    </p:spTree>
    <p:extLst>
      <p:ext uri="{BB962C8B-B14F-4D97-AF65-F5344CB8AC3E}">
        <p14:creationId xmlns:p14="http://schemas.microsoft.com/office/powerpoint/2010/main" val="1783086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To address the growing threat of phishing in the insurance industry, we selected two datasets that support different, but complementary, approaches to detecting and preventing these attacks.</a:t>
            </a:r>
          </a:p>
          <a:p>
            <a:pPr>
              <a:buNone/>
            </a:pPr>
            <a:r>
              <a:rPr lang="en-US"/>
              <a:t>Let’s start with some context.</a:t>
            </a:r>
            <a:br>
              <a:rPr lang="en-US"/>
            </a:br>
            <a:r>
              <a:rPr lang="en-US"/>
              <a:t>As mentioned in our first milestone, phishing remains the most dangerous form of social engineering today. These attacks often come in the form of emails or messages that link to fake but convincing websites designed to steal credentials or sensitive information. Given how easily these attacks can bypass human judgment, we need to shift toward machine-driven solutions that flag threats before they reach employees.</a:t>
            </a:r>
          </a:p>
          <a:p>
            <a:pPr>
              <a:buNone/>
            </a:pPr>
            <a:br>
              <a:rPr lang="en-US"/>
            </a:br>
            <a:endParaRPr lang="en-US"/>
          </a:p>
        </p:txBody>
      </p:sp>
      <p:sp>
        <p:nvSpPr>
          <p:cNvPr id="4" name="Slide Number Placeholder 3"/>
          <p:cNvSpPr>
            <a:spLocks noGrp="1"/>
          </p:cNvSpPr>
          <p:nvPr>
            <p:ph type="sldNum" sz="quarter" idx="5"/>
          </p:nvPr>
        </p:nvSpPr>
        <p:spPr/>
        <p:txBody>
          <a:bodyPr/>
          <a:lstStyle/>
          <a:p>
            <a:fld id="{A06ABC60-2B0C-47F6-8978-3068951E485A}" type="slidenum">
              <a:rPr lang="en-US" smtClean="0"/>
              <a:t>11</a:t>
            </a:fld>
            <a:endParaRPr lang="en-US"/>
          </a:p>
        </p:txBody>
      </p:sp>
    </p:spTree>
    <p:extLst>
      <p:ext uri="{BB962C8B-B14F-4D97-AF65-F5344CB8AC3E}">
        <p14:creationId xmlns:p14="http://schemas.microsoft.com/office/powerpoint/2010/main" val="3614194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a:t>Speaker Notes:</a:t>
            </a:r>
            <a:br>
              <a:rPr lang="en-US" b="1"/>
            </a:br>
            <a:r>
              <a:rPr lang="en-US" b="1"/>
              <a:t>Dataset One: Phishing Websites</a:t>
            </a:r>
            <a:endParaRPr lang="en-US"/>
          </a:p>
          <a:p>
            <a:pPr>
              <a:buNone/>
            </a:pPr>
            <a:r>
              <a:rPr lang="en-US"/>
              <a:t>Our first dataset was created by researchers Rami M. Mohammed and Lee McCluskey at the University of Huddersfield. They pulled data from sources like PhishTank, MillerSmiles, and Google search operators to compile a robust list of phishing sites. The dataset was specifically built to train machine learning models to detect phishing using basic domain, URL, and website features.</a:t>
            </a:r>
          </a:p>
          <a:p>
            <a:pPr>
              <a:buNone/>
            </a:pPr>
            <a:r>
              <a:rPr lang="en-US"/>
              <a:t>While the dataset doesn’t include </a:t>
            </a:r>
            <a:r>
              <a:rPr lang="en-US" i="1"/>
              <a:t>every</a:t>
            </a:r>
            <a:r>
              <a:rPr lang="en-US"/>
              <a:t> possible feature because realistically, that’s not possible it captures the most commonly observed indicators. The goal here is to train a model that can automatically classify websites as phishing or legitimate, helping companies avoid the need for manual reviews or costly scanning tools.</a:t>
            </a:r>
          </a:p>
          <a:p>
            <a:pPr>
              <a:buNone/>
            </a:pPr>
            <a:r>
              <a:rPr lang="en-US" b="1"/>
              <a:t>Dataset Two: VirusTotal</a:t>
            </a:r>
            <a:br>
              <a:rPr lang="en-US"/>
            </a:br>
            <a:r>
              <a:rPr lang="en-US"/>
              <a:t>The second dataset comes from VirusTotal, a trusted platform that scans URLs using over 70 antivirus engines. VirusTotal has been a cybersecurity mainstay for the last 20 years and is now part of Google’s Chronicle division.</a:t>
            </a:r>
          </a:p>
          <a:p>
            <a:pPr>
              <a:buNone/>
            </a:pPr>
            <a:r>
              <a:rPr lang="en-US"/>
              <a:t>We plan to use VirusTotal to screen email links received by employees. If a suspicious URL is detected, the system can alert the recipient before they click. This adds an essential layer of protection right at the inbox level, stopping phishing attempts in real time.</a:t>
            </a:r>
          </a:p>
          <a:p>
            <a:pPr>
              <a:buNone/>
            </a:pPr>
            <a:r>
              <a:rPr lang="en-US" b="1"/>
              <a:t>Why These Two?</a:t>
            </a:r>
            <a:br>
              <a:rPr lang="en-US"/>
            </a:br>
            <a:r>
              <a:rPr lang="en-US"/>
              <a:t>Together, these datasets allow us to build two protective tools. The first uses machine learning to evaluate websites directly. The second leverages VirusTotal to intercept bad links before users interact with them.</a:t>
            </a:r>
          </a:p>
          <a:p>
            <a:r>
              <a:rPr lang="en-US"/>
              <a:t>We do want to point out that the VirusTotal data offers higher reliability due to its industry-wide adoption and proven accuracy. While we have strong confidence in the phishing websites dataset, our model’s performance will depend heavily on the features it captures. That said, both datasets are valuable, and together, they support a proactive strategy to keep our customer data safe from advanced phishing threats.</a:t>
            </a:r>
          </a:p>
          <a:p>
            <a:endParaRPr lang="en-US"/>
          </a:p>
        </p:txBody>
      </p:sp>
      <p:sp>
        <p:nvSpPr>
          <p:cNvPr id="4" name="Slide Number Placeholder 3"/>
          <p:cNvSpPr>
            <a:spLocks noGrp="1"/>
          </p:cNvSpPr>
          <p:nvPr>
            <p:ph type="sldNum" sz="quarter" idx="5"/>
          </p:nvPr>
        </p:nvSpPr>
        <p:spPr/>
        <p:txBody>
          <a:bodyPr/>
          <a:lstStyle/>
          <a:p>
            <a:fld id="{A06ABC60-2B0C-47F6-8978-3068951E485A}" type="slidenum">
              <a:rPr lang="en-US" smtClean="0"/>
              <a:t>12</a:t>
            </a:fld>
            <a:endParaRPr lang="en-US"/>
          </a:p>
        </p:txBody>
      </p:sp>
    </p:spTree>
    <p:extLst>
      <p:ext uri="{BB962C8B-B14F-4D97-AF65-F5344CB8AC3E}">
        <p14:creationId xmlns:p14="http://schemas.microsoft.com/office/powerpoint/2010/main" val="871457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Let’s talk about how we accessed and prepared our two datasets.</a:t>
            </a:r>
          </a:p>
          <a:p>
            <a:pPr>
              <a:buNone/>
            </a:pPr>
            <a:r>
              <a:rPr lang="en-US" b="1"/>
              <a:t>First, the phishing websites dataset</a:t>
            </a:r>
            <a:r>
              <a:rPr lang="en-US"/>
              <a:t>—we sourced it from the UC Irvine Machine Learning Repository, which is a trusted platform hosting over 600 publicly available datasets for machine learning applications. One of the benefits of this dataset is that it also comes with a detailed Word document that explains the rationale behind each feature, helping us understand how it contributes to phishing detection.</a:t>
            </a:r>
          </a:p>
          <a:p>
            <a:pPr>
              <a:buNone/>
            </a:pPr>
            <a:r>
              <a:rPr lang="en-US"/>
              <a:t>Originally, the dataset was stored in an ARFF file format. That’s a format typically used with WEKA, an open-source machine learning tool. Since we’re not using WEKA for this project, we converted the ARFF file into a CSV format.</a:t>
            </a:r>
          </a:p>
          <a:p>
            <a:pPr>
              <a:buNone/>
            </a:pPr>
            <a:r>
              <a:rPr lang="en-US"/>
              <a:t>We used Python to do this. A simple script allowed us to read the ARFF file into a pandas </a:t>
            </a:r>
            <a:r>
              <a:rPr lang="en-US" err="1"/>
              <a:t>DataFrame</a:t>
            </a:r>
            <a:r>
              <a:rPr lang="en-US"/>
              <a:t>, convert the data types to integers for consistency, and then export the </a:t>
            </a:r>
            <a:r>
              <a:rPr lang="en-US" err="1"/>
              <a:t>DataFrame</a:t>
            </a:r>
            <a:r>
              <a:rPr lang="en-US"/>
              <a:t> to CSV. This format allowed us to easily begin preprocessing and modeling using our preferred machine learning tools.</a:t>
            </a:r>
          </a:p>
          <a:p>
            <a:endParaRPr lang="en-US"/>
          </a:p>
        </p:txBody>
      </p:sp>
      <p:sp>
        <p:nvSpPr>
          <p:cNvPr id="4" name="Slide Number Placeholder 3"/>
          <p:cNvSpPr>
            <a:spLocks noGrp="1"/>
          </p:cNvSpPr>
          <p:nvPr>
            <p:ph type="sldNum" sz="quarter" idx="5"/>
          </p:nvPr>
        </p:nvSpPr>
        <p:spPr/>
        <p:txBody>
          <a:bodyPr/>
          <a:lstStyle/>
          <a:p>
            <a:fld id="{A06ABC60-2B0C-47F6-8978-3068951E485A}" type="slidenum">
              <a:rPr lang="en-US" smtClean="0"/>
              <a:t>13</a:t>
            </a:fld>
            <a:endParaRPr lang="en-US"/>
          </a:p>
        </p:txBody>
      </p:sp>
    </p:spTree>
    <p:extLst>
      <p:ext uri="{BB962C8B-B14F-4D97-AF65-F5344CB8AC3E}">
        <p14:creationId xmlns:p14="http://schemas.microsoft.com/office/powerpoint/2010/main" val="2353837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a:t>Now for the </a:t>
            </a:r>
            <a:r>
              <a:rPr lang="en-US" b="1" err="1"/>
              <a:t>VirusTotal</a:t>
            </a:r>
            <a:r>
              <a:rPr lang="en-US" b="1"/>
              <a:t> dataset</a:t>
            </a:r>
            <a:r>
              <a:rPr lang="en-US"/>
              <a:t>—this one is accessed through their API. We’re using the free API key available to account holders for the purpose of testing and demonstration. But it’s important to note that this free version has strict limits: only 4 requests per minute. For a real-world deployment, a paid API subscription would be required to support enterprise-scale use.</a:t>
            </a:r>
          </a:p>
          <a:p>
            <a:pPr>
              <a:buNone/>
            </a:pPr>
            <a:r>
              <a:rPr lang="en-US"/>
              <a:t>We’re using Python’s requests library to make API calls. The data returned comes in JSON format, and we focus primarily on two parts of the response: the metadata and the statistics reported by malware scanners. These fields give us insights into how likely a URL is to be malicious.</a:t>
            </a:r>
          </a:p>
          <a:p>
            <a:pPr>
              <a:buNone/>
            </a:pPr>
            <a:r>
              <a:rPr lang="en-US"/>
              <a:t>Parsing the JSON is straightforward—we treat it like any dictionary or nested object in Python, and extract the fields we need. While the free version does limit the number of results, it still includes the key security indicators that we care about.</a:t>
            </a:r>
          </a:p>
          <a:p>
            <a:r>
              <a:rPr lang="en-US"/>
              <a:t>So, with both datasets prepared—one cleaned and formatted from ARFF to CSV, and the other retrieved in real time via API—we’re ready to move forward with building and testing our phishing detection models.</a:t>
            </a:r>
          </a:p>
          <a:p>
            <a:endParaRPr lang="en-US"/>
          </a:p>
        </p:txBody>
      </p:sp>
      <p:sp>
        <p:nvSpPr>
          <p:cNvPr id="4" name="Slide Number Placeholder 3"/>
          <p:cNvSpPr>
            <a:spLocks noGrp="1"/>
          </p:cNvSpPr>
          <p:nvPr>
            <p:ph type="sldNum" sz="quarter" idx="5"/>
          </p:nvPr>
        </p:nvSpPr>
        <p:spPr/>
        <p:txBody>
          <a:bodyPr/>
          <a:lstStyle/>
          <a:p>
            <a:fld id="{A06ABC60-2B0C-47F6-8978-3068951E485A}" type="slidenum">
              <a:rPr lang="en-US" smtClean="0"/>
              <a:t>14</a:t>
            </a:fld>
            <a:endParaRPr lang="en-US"/>
          </a:p>
        </p:txBody>
      </p:sp>
    </p:spTree>
    <p:extLst>
      <p:ext uri="{BB962C8B-B14F-4D97-AF65-F5344CB8AC3E}">
        <p14:creationId xmlns:p14="http://schemas.microsoft.com/office/powerpoint/2010/main" val="3457421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7723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73493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13450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27504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25004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81038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30097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77441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945310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0681-349F-B22D-1718-C53C16CB721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72455F21-3288-6CE7-D5FA-7CE391BF96FE}"/>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E65359-3A22-B3F5-4D9C-2525464367D3}"/>
              </a:ext>
            </a:extLst>
          </p:cNvPr>
          <p:cNvSpPr>
            <a:spLocks noGrp="1"/>
          </p:cNvSpPr>
          <p:nvPr>
            <p:ph type="dt" sz="half" idx="10"/>
          </p:nvPr>
        </p:nvSpPr>
        <p:spPr/>
        <p:txBody>
          <a:bodyPr/>
          <a:lstStyle/>
          <a:p>
            <a:fld id="{C6F24F88-3F23-45A0-824E-31BCC3EFF3EA}" type="datetimeFigureOut">
              <a:rPr lang="en-US" smtClean="0"/>
              <a:t>5/4/2025</a:t>
            </a:fld>
            <a:endParaRPr lang="en-US"/>
          </a:p>
        </p:txBody>
      </p:sp>
      <p:sp>
        <p:nvSpPr>
          <p:cNvPr id="5" name="Footer Placeholder 4">
            <a:extLst>
              <a:ext uri="{FF2B5EF4-FFF2-40B4-BE49-F238E27FC236}">
                <a16:creationId xmlns:a16="http://schemas.microsoft.com/office/drawing/2014/main" id="{20C58901-5DFA-7EA4-515D-D4F235CBC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1D2E6-85B1-7739-C03C-503BFC1C4EEC}"/>
              </a:ext>
            </a:extLst>
          </p:cNvPr>
          <p:cNvSpPr>
            <a:spLocks noGrp="1"/>
          </p:cNvSpPr>
          <p:nvPr>
            <p:ph type="sldNum" sz="quarter" idx="12"/>
          </p:nvPr>
        </p:nvSpPr>
        <p:spPr/>
        <p:txBody>
          <a:bodyPr/>
          <a:lstStyle/>
          <a:p>
            <a:fld id="{66610223-94D8-4662-A8E7-6B50066E5F95}" type="slidenum">
              <a:rPr lang="en-US" smtClean="0"/>
              <a:t>‹#›</a:t>
            </a:fld>
            <a:endParaRPr lang="en-US"/>
          </a:p>
        </p:txBody>
      </p:sp>
    </p:spTree>
    <p:extLst>
      <p:ext uri="{BB962C8B-B14F-4D97-AF65-F5344CB8AC3E}">
        <p14:creationId xmlns:p14="http://schemas.microsoft.com/office/powerpoint/2010/main" val="3085511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37790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8673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34288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0733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2571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07657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76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6724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5/4/2025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55949185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com/en-us/microsoft-365-life-hacks/privacy-and-safety/what-is-sim-swapp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csoonline.com/article/3609168/11-biggest-financial-sector-cybersecurity-threats.html"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276E-14B1-BD14-119D-C2CDB67B9731}"/>
              </a:ext>
            </a:extLst>
          </p:cNvPr>
          <p:cNvSpPr>
            <a:spLocks noGrp="1"/>
          </p:cNvSpPr>
          <p:nvPr>
            <p:ph type="ctrTitle"/>
          </p:nvPr>
        </p:nvSpPr>
        <p:spPr/>
        <p:txBody>
          <a:bodyPr/>
          <a:lstStyle/>
          <a:p>
            <a:r>
              <a:rPr lang="en-US">
                <a:latin typeface="Arial Black" panose="020B0A04020102020204" pitchFamily="34" charset="0"/>
              </a:rPr>
              <a:t>Data Security in Insurance</a:t>
            </a:r>
          </a:p>
        </p:txBody>
      </p:sp>
    </p:spTree>
    <p:extLst>
      <p:ext uri="{BB962C8B-B14F-4D97-AF65-F5344CB8AC3E}">
        <p14:creationId xmlns:p14="http://schemas.microsoft.com/office/powerpoint/2010/main" val="1269712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2E5E2-A8AC-1EDC-FD0C-92CC0B9807B7}"/>
              </a:ext>
            </a:extLst>
          </p:cNvPr>
          <p:cNvSpPr>
            <a:spLocks noGrp="1"/>
          </p:cNvSpPr>
          <p:nvPr>
            <p:ph type="title"/>
          </p:nvPr>
        </p:nvSpPr>
        <p:spPr>
          <a:xfrm>
            <a:off x="1762732" y="82705"/>
            <a:ext cx="8480725" cy="723207"/>
          </a:xfrm>
        </p:spPr>
        <p:txBody>
          <a:bodyPr>
            <a:normAutofit/>
          </a:bodyPr>
          <a:lstStyle/>
          <a:p>
            <a:pPr algn="l"/>
            <a:r>
              <a:rPr lang="en-US" sz="3200" i="0" u="none" strike="noStrike" kern="100" baseline="0">
                <a:latin typeface="Arial Black"/>
              </a:rPr>
              <a:t>Intelligence</a:t>
            </a:r>
            <a:r>
              <a:rPr lang="en-US" i="0" u="none" strike="noStrike" kern="100" baseline="0">
                <a:latin typeface="Arial Black"/>
              </a:rPr>
              <a:t> Buy-in</a:t>
            </a:r>
            <a:endParaRPr lang="en-US">
              <a:latin typeface="Arial Black" panose="020B0A04020102020204" pitchFamily="34" charset="0"/>
            </a:endParaRPr>
          </a:p>
        </p:txBody>
      </p:sp>
      <p:sp>
        <p:nvSpPr>
          <p:cNvPr id="3" name="TextBox 2">
            <a:extLst>
              <a:ext uri="{FF2B5EF4-FFF2-40B4-BE49-F238E27FC236}">
                <a16:creationId xmlns:a16="http://schemas.microsoft.com/office/drawing/2014/main" id="{588C5C76-C41F-37E3-6EE4-9480DF95BF12}"/>
              </a:ext>
            </a:extLst>
          </p:cNvPr>
          <p:cNvSpPr txBox="1"/>
          <p:nvPr/>
        </p:nvSpPr>
        <p:spPr>
          <a:xfrm>
            <a:off x="2519062" y="1665328"/>
            <a:ext cx="7153875"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Arial"/>
                <a:cs typeface="Arial"/>
              </a:rPr>
              <a:t>Proactive investment</a:t>
            </a:r>
          </a:p>
          <a:p>
            <a:pPr marL="285750" indent="-285750">
              <a:buFont typeface="Arial"/>
              <a:buChar char="•"/>
            </a:pPr>
            <a:endParaRPr lang="en-US">
              <a:latin typeface="Arial"/>
              <a:cs typeface="Arial"/>
            </a:endParaRPr>
          </a:p>
          <a:p>
            <a:pPr marL="285750" indent="-285750">
              <a:buFont typeface="Arial"/>
              <a:buChar char="•"/>
            </a:pPr>
            <a:r>
              <a:rPr lang="en-US">
                <a:latin typeface="Arial"/>
                <a:cs typeface="Arial"/>
              </a:rPr>
              <a:t>Vulnerabilities from 3rd party vendors</a:t>
            </a:r>
          </a:p>
          <a:p>
            <a:pPr marL="285750" indent="-285750">
              <a:buFont typeface="Arial"/>
              <a:buChar char="•"/>
            </a:pPr>
            <a:endParaRPr lang="en-US">
              <a:latin typeface="Arial"/>
              <a:cs typeface="Arial"/>
            </a:endParaRPr>
          </a:p>
          <a:p>
            <a:pPr marL="285750" indent="-285750">
              <a:buFont typeface="Arial"/>
              <a:buChar char="•"/>
            </a:pPr>
            <a:r>
              <a:rPr lang="en-US">
                <a:latin typeface="Arial"/>
                <a:cs typeface="Arial"/>
              </a:rPr>
              <a:t>Quickly evolving digital landscape</a:t>
            </a:r>
            <a:endParaRPr lang="en-US">
              <a:latin typeface="Arial" panose="020B0604020202020204" pitchFamily="34" charset="0"/>
              <a:cs typeface="Arial" panose="020B0604020202020204" pitchFamily="34" charset="0"/>
            </a:endParaRPr>
          </a:p>
          <a:p>
            <a:pPr marL="285750" indent="-285750">
              <a:buFont typeface="Arial"/>
              <a:buChar char="•"/>
            </a:pPr>
            <a:endParaRPr lang="en-US">
              <a:latin typeface="Arial"/>
              <a:cs typeface="Arial"/>
            </a:endParaRPr>
          </a:p>
          <a:p>
            <a:pPr marL="285750" indent="-285750">
              <a:buFont typeface="Arial"/>
              <a:buChar char="•"/>
            </a:pPr>
            <a:r>
              <a:rPr lang="en-US">
                <a:latin typeface="Arial"/>
                <a:cs typeface="Arial"/>
              </a:rPr>
              <a:t>Potential for enormous loss</a:t>
            </a:r>
            <a:endParaRPr lang="en-US">
              <a:latin typeface="Arial" panose="020B0604020202020204" pitchFamily="34" charset="0"/>
              <a:cs typeface="Arial" panose="020B0604020202020204" pitchFamily="34" charset="0"/>
            </a:endParaRPr>
          </a:p>
          <a:p>
            <a:pPr marL="285750" indent="-285750">
              <a:buFont typeface="Arial"/>
              <a:buChar char="•"/>
            </a:pPr>
            <a:endParaRPr lang="en-US">
              <a:latin typeface="Arial"/>
              <a:cs typeface="Arial"/>
            </a:endParaRPr>
          </a:p>
          <a:p>
            <a:pPr marL="285750" indent="-285750">
              <a:buFont typeface="Arial"/>
              <a:buChar char="•"/>
            </a:pPr>
            <a:r>
              <a:rPr lang="en-US">
                <a:latin typeface="Arial"/>
                <a:cs typeface="Arial"/>
              </a:rPr>
              <a:t>Identify and counter threats before they escalate into full-blown breaches</a:t>
            </a:r>
          </a:p>
          <a:p>
            <a:pPr marL="285750" indent="-285750">
              <a:buFont typeface="Arial"/>
              <a:buChar char="•"/>
            </a:pPr>
            <a:endParaRPr lang="en-US">
              <a:latin typeface="Arial"/>
              <a:cs typeface="Arial"/>
            </a:endParaRPr>
          </a:p>
          <a:p>
            <a:pPr marL="285750" indent="-285750">
              <a:buFont typeface="Arial"/>
              <a:buChar char="•"/>
            </a:pPr>
            <a:r>
              <a:rPr lang="en-US">
                <a:latin typeface="Arial"/>
                <a:cs typeface="Arial"/>
              </a:rPr>
              <a:t>Better decision making</a:t>
            </a:r>
            <a:endParaRPr lang="en-US">
              <a:latin typeface="Arial" panose="020B0604020202020204" pitchFamily="34" charset="0"/>
              <a:cs typeface="Arial" panose="020B0604020202020204" pitchFamily="34" charset="0"/>
            </a:endParaRPr>
          </a:p>
          <a:p>
            <a:pPr marL="285750" indent="-285750">
              <a:buFont typeface="Arial"/>
              <a:buChar char="•"/>
            </a:pPr>
            <a:endParaRPr lang="en-US">
              <a:latin typeface="Arial" panose="020B0604020202020204" pitchFamily="34" charset="0"/>
              <a:cs typeface="Arial" panose="020B0604020202020204" pitchFamily="34" charset="0"/>
            </a:endParaRPr>
          </a:p>
          <a:p>
            <a:pPr marL="285750" indent="-285750">
              <a:buFont typeface="Arial"/>
              <a:buChar char="•"/>
            </a:pPr>
            <a:endParaRPr lang="en-US">
              <a:latin typeface="Arial" panose="020B0604020202020204" pitchFamily="34" charset="0"/>
              <a:cs typeface="Arial" panose="020B0604020202020204" pitchFamily="34" charset="0"/>
            </a:endParaRPr>
          </a:p>
          <a:p>
            <a:pPr marL="285750" indent="-285750">
              <a:buFont typeface="Arial"/>
              <a:buChar char="•"/>
            </a:pPr>
            <a:endParaRPr lang="en-US">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86CC3CB-9364-15F4-6E22-FA17F2286EF5}"/>
              </a:ext>
            </a:extLst>
          </p:cNvPr>
          <p:cNvSpPr txBox="1"/>
          <p:nvPr/>
        </p:nvSpPr>
        <p:spPr>
          <a:xfrm>
            <a:off x="2239360" y="1035565"/>
            <a:ext cx="526166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Arial" panose="020B0604020202020204" pitchFamily="34" charset="0"/>
                <a:cs typeface="Arial" panose="020B0604020202020204" pitchFamily="34" charset="0"/>
              </a:rPr>
              <a:t>Cyber Threat Intelligence (CTI)</a:t>
            </a:r>
          </a:p>
        </p:txBody>
      </p:sp>
    </p:spTree>
    <p:extLst>
      <p:ext uri="{BB962C8B-B14F-4D97-AF65-F5344CB8AC3E}">
        <p14:creationId xmlns:p14="http://schemas.microsoft.com/office/powerpoint/2010/main" val="1439033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70E2-6BA2-3B3B-0FA4-BFA51818713C}"/>
              </a:ext>
            </a:extLst>
          </p:cNvPr>
          <p:cNvSpPr>
            <a:spLocks noGrp="1"/>
          </p:cNvSpPr>
          <p:nvPr>
            <p:ph type="title"/>
          </p:nvPr>
        </p:nvSpPr>
        <p:spPr>
          <a:xfrm>
            <a:off x="1951793" y="87085"/>
            <a:ext cx="8930747" cy="925287"/>
          </a:xfrm>
        </p:spPr>
        <p:txBody>
          <a:bodyPr>
            <a:normAutofit/>
          </a:bodyPr>
          <a:lstStyle/>
          <a:p>
            <a:pPr marR="0" algn="l" rtl="0"/>
            <a:r>
              <a:rPr lang="en-US" sz="3200" b="0" i="0" u="none" strike="noStrike" kern="100" baseline="0">
                <a:latin typeface="Arial Black" panose="020B0A04020102020204" pitchFamily="34" charset="0"/>
              </a:rPr>
              <a:t>Dataset Identification and Justification</a:t>
            </a:r>
          </a:p>
        </p:txBody>
      </p:sp>
      <p:sp>
        <p:nvSpPr>
          <p:cNvPr id="3" name="TextBox 2">
            <a:extLst>
              <a:ext uri="{FF2B5EF4-FFF2-40B4-BE49-F238E27FC236}">
                <a16:creationId xmlns:a16="http://schemas.microsoft.com/office/drawing/2014/main" id="{9B5511CA-D3F1-4F11-5A4A-F83B8A59F337}"/>
              </a:ext>
            </a:extLst>
          </p:cNvPr>
          <p:cNvSpPr txBox="1"/>
          <p:nvPr/>
        </p:nvSpPr>
        <p:spPr>
          <a:xfrm>
            <a:off x="2013894" y="1001408"/>
            <a:ext cx="8806543" cy="461665"/>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Protecting against Phishing attacks in the insurance industry</a:t>
            </a:r>
          </a:p>
        </p:txBody>
      </p:sp>
      <p:sp>
        <p:nvSpPr>
          <p:cNvPr id="4" name="Arrow: Pentagon 3">
            <a:extLst>
              <a:ext uri="{FF2B5EF4-FFF2-40B4-BE49-F238E27FC236}">
                <a16:creationId xmlns:a16="http://schemas.microsoft.com/office/drawing/2014/main" id="{CEEDFCBF-A41A-B80D-50E9-F8C11D144207}"/>
              </a:ext>
            </a:extLst>
          </p:cNvPr>
          <p:cNvSpPr/>
          <p:nvPr/>
        </p:nvSpPr>
        <p:spPr>
          <a:xfrm>
            <a:off x="2124307" y="2052938"/>
            <a:ext cx="7228114" cy="718065"/>
          </a:xfrm>
          <a:prstGeom prst="homePlat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a:solidFill>
                  <a:schemeClr val="tx1"/>
                </a:solidFill>
                <a:latin typeface="Arial" panose="020B0604020202020204" pitchFamily="34" charset="0"/>
                <a:cs typeface="Arial" panose="020B0604020202020204" pitchFamily="34" charset="0"/>
              </a:rPr>
              <a:t>The Problem</a:t>
            </a:r>
          </a:p>
        </p:txBody>
      </p:sp>
      <p:sp>
        <p:nvSpPr>
          <p:cNvPr id="6" name="TextBox 5">
            <a:extLst>
              <a:ext uri="{FF2B5EF4-FFF2-40B4-BE49-F238E27FC236}">
                <a16:creationId xmlns:a16="http://schemas.microsoft.com/office/drawing/2014/main" id="{FDB5BAB1-BE7C-B39C-DEA1-6659B03B35A1}"/>
              </a:ext>
            </a:extLst>
          </p:cNvPr>
          <p:cNvSpPr txBox="1"/>
          <p:nvPr/>
        </p:nvSpPr>
        <p:spPr>
          <a:xfrm>
            <a:off x="1657325" y="2771003"/>
            <a:ext cx="8142514" cy="3170099"/>
          </a:xfrm>
          <a:prstGeom prst="rect">
            <a:avLst/>
          </a:prstGeom>
          <a:noFill/>
        </p:spPr>
        <p:txBody>
          <a:bodyPr wrap="square" rtlCol="0">
            <a:spAutoFit/>
          </a:bodyPr>
          <a:lstStyle/>
          <a:p>
            <a:pPr marL="914400">
              <a:lnSpc>
                <a:spcPct val="150000"/>
              </a:lnSpc>
            </a:pPr>
            <a:r>
              <a:rPr lang="en-US" sz="2000" b="1">
                <a:latin typeface="Arial" panose="020B0604020202020204" pitchFamily="34" charset="0"/>
                <a:cs typeface="Arial" panose="020B0604020202020204" pitchFamily="34" charset="0"/>
              </a:rPr>
              <a:t>Why Phishing Matters?</a:t>
            </a:r>
          </a:p>
          <a:p>
            <a:pPr marL="1257300" indent="-18288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Phishing accounts for over 90% of data breaches</a:t>
            </a:r>
          </a:p>
          <a:p>
            <a:pPr marL="1257300" indent="-18288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Phishing is the top form of social engineering today</a:t>
            </a:r>
          </a:p>
          <a:p>
            <a:pPr marL="1257300" indent="-18288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Attacks mimic trusted websites to steal private data</a:t>
            </a:r>
          </a:p>
          <a:p>
            <a:pPr marL="1257300" indent="-18288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Manual detection is slow and prone to error</a:t>
            </a:r>
          </a:p>
          <a:p>
            <a:pPr marL="1257300" indent="-182880">
              <a:lnSpc>
                <a:spcPct val="150000"/>
              </a:lnSpc>
              <a:buFont typeface="Arial" panose="020B0604020202020204" pitchFamily="34" charset="0"/>
              <a:buChar char="•"/>
            </a:pPr>
            <a:r>
              <a:rPr lang="en-US" sz="2000">
                <a:latin typeface="Arial" panose="020B0604020202020204" pitchFamily="34" charset="0"/>
                <a:cs typeface="Arial" panose="020B0604020202020204" pitchFamily="34" charset="0"/>
              </a:rPr>
              <a:t>Machine-driven protection is needed</a:t>
            </a:r>
          </a:p>
          <a:p>
            <a:pPr marL="914400" indent="-285750">
              <a:buFont typeface="Arial" panose="020B0604020202020204" pitchFamily="34" charset="0"/>
              <a:buChar char="•"/>
            </a:pP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0707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326D0-98C0-52DA-1938-FEAAE46DAE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EA7EAC-647C-C68A-0EE8-1BBBDE3F28E0}"/>
              </a:ext>
            </a:extLst>
          </p:cNvPr>
          <p:cNvSpPr>
            <a:spLocks noGrp="1"/>
          </p:cNvSpPr>
          <p:nvPr>
            <p:ph type="title"/>
          </p:nvPr>
        </p:nvSpPr>
        <p:spPr>
          <a:xfrm>
            <a:off x="1788506" y="87085"/>
            <a:ext cx="9369350" cy="861144"/>
          </a:xfrm>
        </p:spPr>
        <p:txBody>
          <a:bodyPr>
            <a:normAutofit/>
          </a:bodyPr>
          <a:lstStyle/>
          <a:p>
            <a:pPr marR="0" algn="l" rtl="0"/>
            <a:r>
              <a:rPr lang="en-US" sz="3200" b="0" i="0" u="none" strike="noStrike" kern="100" baseline="0">
                <a:latin typeface="Arial Black" panose="020B0A04020102020204" pitchFamily="34" charset="0"/>
              </a:rPr>
              <a:t>Dataset Identification and Justification</a:t>
            </a:r>
          </a:p>
        </p:txBody>
      </p:sp>
      <p:sp>
        <p:nvSpPr>
          <p:cNvPr id="8" name="TextBox 7">
            <a:extLst>
              <a:ext uri="{FF2B5EF4-FFF2-40B4-BE49-F238E27FC236}">
                <a16:creationId xmlns:a16="http://schemas.microsoft.com/office/drawing/2014/main" id="{50FE5DA0-0091-EC6E-5F1E-EB7F73A74665}"/>
              </a:ext>
            </a:extLst>
          </p:cNvPr>
          <p:cNvSpPr txBox="1"/>
          <p:nvPr/>
        </p:nvSpPr>
        <p:spPr>
          <a:xfrm>
            <a:off x="2231571" y="1746519"/>
            <a:ext cx="4887685" cy="2308324"/>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Built from PhishTank, MillerSmiles, Google search data</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Created to fill the gap in quality phishing detection datasets</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Captures commonly observed and inferred phishing traits</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Enables website classification using ML (no human/manual scanning required)</a:t>
            </a:r>
          </a:p>
        </p:txBody>
      </p:sp>
      <p:sp>
        <p:nvSpPr>
          <p:cNvPr id="9" name="TextBox 8">
            <a:extLst>
              <a:ext uri="{FF2B5EF4-FFF2-40B4-BE49-F238E27FC236}">
                <a16:creationId xmlns:a16="http://schemas.microsoft.com/office/drawing/2014/main" id="{8D03D4AD-01E0-76C0-5AEF-FA1B14F1F86F}"/>
              </a:ext>
            </a:extLst>
          </p:cNvPr>
          <p:cNvSpPr txBox="1"/>
          <p:nvPr/>
        </p:nvSpPr>
        <p:spPr>
          <a:xfrm>
            <a:off x="7459588" y="1746519"/>
            <a:ext cx="4223657" cy="1754326"/>
          </a:xfrm>
          <a:prstGeom prst="rect">
            <a:avLst/>
          </a:prstGeom>
          <a:noFill/>
        </p:spPr>
        <p:txBody>
          <a:bodyPr wrap="square">
            <a:spAutoFit/>
          </a:bodyPr>
          <a:lstStyle/>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Scans URLs with 70+ antivirus engines</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Used across cybersecurity industry</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Screens emails to alert users of suspicious links</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Real-time protection at point of click</a:t>
            </a:r>
          </a:p>
        </p:txBody>
      </p:sp>
      <p:sp>
        <p:nvSpPr>
          <p:cNvPr id="12" name="TextBox 11">
            <a:extLst>
              <a:ext uri="{FF2B5EF4-FFF2-40B4-BE49-F238E27FC236}">
                <a16:creationId xmlns:a16="http://schemas.microsoft.com/office/drawing/2014/main" id="{C935EE7E-27C3-9850-462C-09E4B1057C34}"/>
              </a:ext>
            </a:extLst>
          </p:cNvPr>
          <p:cNvSpPr txBox="1"/>
          <p:nvPr/>
        </p:nvSpPr>
        <p:spPr>
          <a:xfrm>
            <a:off x="2231571" y="4938769"/>
            <a:ext cx="4332515" cy="1477328"/>
          </a:xfrm>
          <a:prstGeom prst="rect">
            <a:avLst/>
          </a:prstGeom>
          <a:noFill/>
        </p:spPr>
        <p:txBody>
          <a:bodyPr wrap="square">
            <a:spAutoFit/>
          </a:bodyPr>
          <a:lstStyle/>
          <a:p>
            <a:pPr algn="ctr"/>
            <a:r>
              <a:rPr lang="en-US" b="1">
                <a:latin typeface="Arial" panose="020B0604020202020204" pitchFamily="34" charset="0"/>
                <a:cs typeface="Arial" panose="020B0604020202020204" pitchFamily="34" charset="0"/>
              </a:rPr>
              <a:t>Dataset 1</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Builds predictive model to detect phishing websites</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Total has high reliability; Dataset 1 adds automation</a:t>
            </a:r>
          </a:p>
        </p:txBody>
      </p:sp>
      <p:sp>
        <p:nvSpPr>
          <p:cNvPr id="14" name="TextBox 13">
            <a:extLst>
              <a:ext uri="{FF2B5EF4-FFF2-40B4-BE49-F238E27FC236}">
                <a16:creationId xmlns:a16="http://schemas.microsoft.com/office/drawing/2014/main" id="{D220E274-0080-9609-78CE-078EA98D66E9}"/>
              </a:ext>
            </a:extLst>
          </p:cNvPr>
          <p:cNvSpPr txBox="1"/>
          <p:nvPr/>
        </p:nvSpPr>
        <p:spPr>
          <a:xfrm>
            <a:off x="1981200" y="1024444"/>
            <a:ext cx="4930099" cy="646331"/>
          </a:xfrm>
          <a:prstGeom prst="rect">
            <a:avLst/>
          </a:prstGeom>
          <a:noFill/>
        </p:spPr>
        <p:txBody>
          <a:bodyPr wrap="square">
            <a:spAutoFit/>
          </a:bodyPr>
          <a:lstStyle/>
          <a:p>
            <a:pPr algn="ctr"/>
            <a:r>
              <a:rPr lang="en-US" sz="1800" b="1">
                <a:solidFill>
                  <a:schemeClr val="tx1"/>
                </a:solidFill>
                <a:latin typeface="Arial" panose="020B0604020202020204" pitchFamily="34" charset="0"/>
                <a:cs typeface="Arial" panose="020B0604020202020204" pitchFamily="34" charset="0"/>
              </a:rPr>
              <a:t>Dataset 1 </a:t>
            </a:r>
          </a:p>
          <a:p>
            <a:pPr algn="ctr"/>
            <a:r>
              <a:rPr lang="en-US" sz="1800">
                <a:solidFill>
                  <a:schemeClr val="tx1"/>
                </a:solidFill>
                <a:latin typeface="Arial" panose="020B0604020202020204" pitchFamily="34" charset="0"/>
                <a:cs typeface="Arial" panose="020B0604020202020204" pitchFamily="34" charset="0"/>
              </a:rPr>
              <a:t>Phishing Websites (University of Huddersfield)</a:t>
            </a:r>
          </a:p>
        </p:txBody>
      </p:sp>
      <p:sp>
        <p:nvSpPr>
          <p:cNvPr id="16" name="TextBox 15">
            <a:extLst>
              <a:ext uri="{FF2B5EF4-FFF2-40B4-BE49-F238E27FC236}">
                <a16:creationId xmlns:a16="http://schemas.microsoft.com/office/drawing/2014/main" id="{2BA2122C-AAB7-6EAE-E641-3C9CE2F6C553}"/>
              </a:ext>
            </a:extLst>
          </p:cNvPr>
          <p:cNvSpPr txBox="1"/>
          <p:nvPr/>
        </p:nvSpPr>
        <p:spPr>
          <a:xfrm>
            <a:off x="7119257" y="1024444"/>
            <a:ext cx="4386942" cy="646331"/>
          </a:xfrm>
          <a:prstGeom prst="rect">
            <a:avLst/>
          </a:prstGeom>
          <a:noFill/>
        </p:spPr>
        <p:txBody>
          <a:bodyPr wrap="square" lIns="91440" tIns="45720" rIns="91440" bIns="45720" anchor="t">
            <a:spAutoFit/>
          </a:bodyPr>
          <a:lstStyle/>
          <a:p>
            <a:pPr algn="ctr"/>
            <a:r>
              <a:rPr lang="en-US" sz="1800" b="1">
                <a:latin typeface="Arial"/>
                <a:cs typeface="Arial"/>
              </a:rPr>
              <a:t>Dataset </a:t>
            </a:r>
            <a:r>
              <a:rPr lang="en-US" b="1">
                <a:latin typeface="Arial"/>
                <a:cs typeface="Arial"/>
              </a:rPr>
              <a:t>2</a:t>
            </a:r>
            <a:endParaRPr lang="en-US" sz="1800" b="1">
              <a:solidFill>
                <a:schemeClr val="tx1"/>
              </a:solidFill>
              <a:latin typeface="Arial" panose="020B0604020202020204" pitchFamily="34" charset="0"/>
              <a:cs typeface="Arial" panose="020B0604020202020204" pitchFamily="34" charset="0"/>
            </a:endParaRPr>
          </a:p>
          <a:p>
            <a:pPr algn="ctr"/>
            <a:r>
              <a:rPr lang="en-US">
                <a:latin typeface="Arial"/>
                <a:cs typeface="Arial"/>
              </a:rPr>
              <a:t>VirusTotol</a:t>
            </a:r>
            <a:endParaRPr lang="en-US" sz="1800">
              <a:solidFill>
                <a:schemeClr val="tx1"/>
              </a:solidFill>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5C95FC78-7617-4B1E-AA18-857959C58705}"/>
              </a:ext>
            </a:extLst>
          </p:cNvPr>
          <p:cNvCxnSpPr>
            <a:cxnSpLocks/>
          </p:cNvCxnSpPr>
          <p:nvPr/>
        </p:nvCxnSpPr>
        <p:spPr>
          <a:xfrm>
            <a:off x="1981200" y="4114793"/>
            <a:ext cx="96556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BF96325-A282-C2EA-E135-697623263B8F}"/>
              </a:ext>
            </a:extLst>
          </p:cNvPr>
          <p:cNvSpPr txBox="1"/>
          <p:nvPr/>
        </p:nvSpPr>
        <p:spPr>
          <a:xfrm>
            <a:off x="1981200" y="4130587"/>
            <a:ext cx="7151914"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Why these two? </a:t>
            </a:r>
          </a:p>
        </p:txBody>
      </p:sp>
      <p:sp>
        <p:nvSpPr>
          <p:cNvPr id="20" name="TextBox 19">
            <a:extLst>
              <a:ext uri="{FF2B5EF4-FFF2-40B4-BE49-F238E27FC236}">
                <a16:creationId xmlns:a16="http://schemas.microsoft.com/office/drawing/2014/main" id="{9AC36F1F-3ED9-8CD0-9048-336FCB7DD4B3}"/>
              </a:ext>
            </a:extLst>
          </p:cNvPr>
          <p:cNvSpPr txBox="1"/>
          <p:nvPr/>
        </p:nvSpPr>
        <p:spPr>
          <a:xfrm>
            <a:off x="7459588" y="4938769"/>
            <a:ext cx="4332515" cy="1477328"/>
          </a:xfrm>
          <a:prstGeom prst="rect">
            <a:avLst/>
          </a:prstGeom>
          <a:noFill/>
        </p:spPr>
        <p:txBody>
          <a:bodyPr wrap="square">
            <a:spAutoFit/>
          </a:bodyPr>
          <a:lstStyle/>
          <a:p>
            <a:pPr algn="ctr"/>
            <a:r>
              <a:rPr lang="en-US" b="1">
                <a:latin typeface="Arial" panose="020B0604020202020204" pitchFamily="34" charset="0"/>
                <a:cs typeface="Arial" panose="020B0604020202020204" pitchFamily="34" charset="0"/>
              </a:rPr>
              <a:t>Dataset 2</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Flags dangerous links before they’re opened</a:t>
            </a:r>
          </a:p>
          <a:p>
            <a:pPr marL="285750" indent="-285750">
              <a:buFont typeface="Arial" panose="020B0604020202020204" pitchFamily="34" charset="0"/>
              <a:buChar char="•"/>
            </a:pPr>
            <a:r>
              <a:rPr lang="en-US">
                <a:latin typeface="Arial" panose="020B0604020202020204" pitchFamily="34" charset="0"/>
                <a:cs typeface="Arial" panose="020B0604020202020204" pitchFamily="34" charset="0"/>
              </a:rPr>
              <a:t>Together, they offer layered protection against phishing</a:t>
            </a:r>
          </a:p>
        </p:txBody>
      </p:sp>
      <p:sp>
        <p:nvSpPr>
          <p:cNvPr id="24" name="TextBox 23">
            <a:extLst>
              <a:ext uri="{FF2B5EF4-FFF2-40B4-BE49-F238E27FC236}">
                <a16:creationId xmlns:a16="http://schemas.microsoft.com/office/drawing/2014/main" id="{1BAAA860-65CC-8BA8-FBC7-2CA92FE14BAA}"/>
              </a:ext>
            </a:extLst>
          </p:cNvPr>
          <p:cNvSpPr txBox="1"/>
          <p:nvPr/>
        </p:nvSpPr>
        <p:spPr>
          <a:xfrm>
            <a:off x="2242456" y="4461813"/>
            <a:ext cx="7151914"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Complementary Datasets for Comprehensive Defense</a:t>
            </a:r>
          </a:p>
        </p:txBody>
      </p:sp>
    </p:spTree>
    <p:extLst>
      <p:ext uri="{BB962C8B-B14F-4D97-AF65-F5344CB8AC3E}">
        <p14:creationId xmlns:p14="http://schemas.microsoft.com/office/powerpoint/2010/main" val="388645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3B62-AEF3-F6FB-83B0-A0F91F09FC48}"/>
              </a:ext>
            </a:extLst>
          </p:cNvPr>
          <p:cNvSpPr>
            <a:spLocks noGrp="1"/>
          </p:cNvSpPr>
          <p:nvPr>
            <p:ph type="title"/>
          </p:nvPr>
        </p:nvSpPr>
        <p:spPr>
          <a:xfrm>
            <a:off x="1555405" y="130629"/>
            <a:ext cx="10025577" cy="936172"/>
          </a:xfrm>
        </p:spPr>
        <p:txBody>
          <a:bodyPr>
            <a:noAutofit/>
          </a:bodyPr>
          <a:lstStyle/>
          <a:p>
            <a:r>
              <a:rPr lang="en-US" sz="3200">
                <a:latin typeface="Arial Black" panose="020B0A04020102020204" pitchFamily="34" charset="0"/>
              </a:rPr>
              <a:t>Collecting &amp; Parsing Phishing Website Data</a:t>
            </a:r>
          </a:p>
        </p:txBody>
      </p:sp>
      <p:sp>
        <p:nvSpPr>
          <p:cNvPr id="3" name="Content Placeholder 2">
            <a:extLst>
              <a:ext uri="{FF2B5EF4-FFF2-40B4-BE49-F238E27FC236}">
                <a16:creationId xmlns:a16="http://schemas.microsoft.com/office/drawing/2014/main" id="{BF93121F-6A12-B5F0-1C5D-BFE3EBE6A124}"/>
              </a:ext>
            </a:extLst>
          </p:cNvPr>
          <p:cNvSpPr>
            <a:spLocks noGrp="1"/>
          </p:cNvSpPr>
          <p:nvPr>
            <p:ph idx="1"/>
          </p:nvPr>
        </p:nvSpPr>
        <p:spPr>
          <a:xfrm>
            <a:off x="1759464" y="1066801"/>
            <a:ext cx="9821518" cy="3124201"/>
          </a:xfrm>
        </p:spPr>
        <p:txBody>
          <a:bodyPr/>
          <a:lstStyle/>
          <a:p>
            <a:r>
              <a:rPr lang="en-US">
                <a:latin typeface="Arial" panose="020B0604020202020204" pitchFamily="34" charset="0"/>
                <a:cs typeface="Arial" panose="020B0604020202020204" pitchFamily="34" charset="0"/>
              </a:rPr>
              <a:t>Data Set is free to download off Irvine Machine Learning Repository</a:t>
            </a:r>
          </a:p>
          <a:p>
            <a:pPr>
              <a:buClr>
                <a:srgbClr val="1287C3"/>
              </a:buClr>
            </a:pPr>
            <a:r>
              <a:rPr lang="en-US">
                <a:latin typeface="Arial" panose="020B0604020202020204" pitchFamily="34" charset="0"/>
                <a:cs typeface="Arial" panose="020B0604020202020204" pitchFamily="34" charset="0"/>
              </a:rPr>
              <a:t>Originally an ARFF file meant for WEKA software</a:t>
            </a:r>
          </a:p>
          <a:p>
            <a:pPr>
              <a:buClr>
                <a:srgbClr val="1287C3"/>
              </a:buClr>
            </a:pPr>
            <a:r>
              <a:rPr lang="en-US">
                <a:latin typeface="Arial" panose="020B0604020202020204" pitchFamily="34" charset="0"/>
                <a:cs typeface="Arial" panose="020B0604020202020204" pitchFamily="34" charset="0"/>
              </a:rPr>
              <a:t>It was converted to a csv for our analysis</a:t>
            </a:r>
          </a:p>
          <a:p>
            <a:pPr lvl="1">
              <a:buClr>
                <a:srgbClr val="1287C3"/>
              </a:buClr>
            </a:pPr>
            <a:r>
              <a:rPr lang="en-US">
                <a:latin typeface="Arial" panose="020B0604020202020204" pitchFamily="34" charset="0"/>
                <a:cs typeface="Arial" panose="020B0604020202020204" pitchFamily="34" charset="0"/>
              </a:rPr>
              <a:t>Already clean and ready to go for modeling</a:t>
            </a:r>
          </a:p>
        </p:txBody>
      </p:sp>
    </p:spTree>
    <p:extLst>
      <p:ext uri="{BB962C8B-B14F-4D97-AF65-F5344CB8AC3E}">
        <p14:creationId xmlns:p14="http://schemas.microsoft.com/office/powerpoint/2010/main" val="3595375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2D431-73FA-C6F4-EF6C-68A04FDA579C}"/>
              </a:ext>
            </a:extLst>
          </p:cNvPr>
          <p:cNvSpPr>
            <a:spLocks noGrp="1"/>
          </p:cNvSpPr>
          <p:nvPr>
            <p:ph type="title"/>
          </p:nvPr>
        </p:nvSpPr>
        <p:spPr>
          <a:xfrm>
            <a:off x="1669368" y="87085"/>
            <a:ext cx="10018713" cy="1088571"/>
          </a:xfrm>
        </p:spPr>
        <p:txBody>
          <a:bodyPr>
            <a:normAutofit/>
          </a:bodyPr>
          <a:lstStyle/>
          <a:p>
            <a:pPr algn="l"/>
            <a:r>
              <a:rPr lang="en-US" sz="3200" dirty="0">
                <a:latin typeface="Arial Black"/>
              </a:rPr>
              <a:t>Collecting &amp; Parsing </a:t>
            </a:r>
            <a:r>
              <a:rPr lang="en-US" sz="3200" dirty="0" err="1">
                <a:latin typeface="Arial Black"/>
              </a:rPr>
              <a:t>VirusTotal</a:t>
            </a:r>
            <a:r>
              <a:rPr lang="en-US" sz="3200" dirty="0">
                <a:latin typeface="Arial Black"/>
              </a:rPr>
              <a:t> Data</a:t>
            </a:r>
          </a:p>
        </p:txBody>
      </p:sp>
      <p:sp>
        <p:nvSpPr>
          <p:cNvPr id="3" name="Content Placeholder 2">
            <a:extLst>
              <a:ext uri="{FF2B5EF4-FFF2-40B4-BE49-F238E27FC236}">
                <a16:creationId xmlns:a16="http://schemas.microsoft.com/office/drawing/2014/main" id="{198680C1-7B3B-2834-4E78-5E46AC7E1A94}"/>
              </a:ext>
            </a:extLst>
          </p:cNvPr>
          <p:cNvSpPr>
            <a:spLocks noGrp="1"/>
          </p:cNvSpPr>
          <p:nvPr>
            <p:ph idx="1"/>
          </p:nvPr>
        </p:nvSpPr>
        <p:spPr>
          <a:xfrm>
            <a:off x="1669368" y="1088571"/>
            <a:ext cx="10018713" cy="3124201"/>
          </a:xfrm>
        </p:spPr>
        <p:txBody>
          <a:bodyPr/>
          <a:lstStyle/>
          <a:p>
            <a:r>
              <a:rPr lang="en-US">
                <a:latin typeface="Arial" panose="020B0604020202020204" pitchFamily="34" charset="0"/>
                <a:cs typeface="Arial" panose="020B0604020202020204" pitchFamily="34" charset="0"/>
              </a:rPr>
              <a:t>Utilize free API key to collect data</a:t>
            </a:r>
          </a:p>
          <a:p>
            <a:pPr>
              <a:buClr>
                <a:srgbClr val="1287C3"/>
              </a:buClr>
            </a:pPr>
            <a:r>
              <a:rPr lang="en-US">
                <a:latin typeface="Arial" panose="020B0604020202020204" pitchFamily="34" charset="0"/>
                <a:cs typeface="Arial" panose="020B0604020202020204" pitchFamily="34" charset="0"/>
              </a:rPr>
              <a:t>The data has restriction on the amount of request that can be made, i.e. 4 per minute</a:t>
            </a:r>
          </a:p>
          <a:p>
            <a:pPr>
              <a:buClr>
                <a:srgbClr val="1287C3"/>
              </a:buClr>
            </a:pPr>
            <a:r>
              <a:rPr lang="en-US">
                <a:latin typeface="Arial" panose="020B0604020202020204" pitchFamily="34" charset="0"/>
                <a:cs typeface="Arial" panose="020B0604020202020204" pitchFamily="34" charset="0"/>
              </a:rPr>
              <a:t>Produces a JSON file</a:t>
            </a:r>
          </a:p>
          <a:p>
            <a:pPr>
              <a:buClr>
                <a:srgbClr val="1287C3"/>
              </a:buClr>
            </a:pPr>
            <a:r>
              <a:rPr lang="en-US">
                <a:latin typeface="Arial" panose="020B0604020202020204" pitchFamily="34" charset="0"/>
                <a:cs typeface="Arial" panose="020B0604020202020204" pitchFamily="34" charset="0"/>
              </a:rPr>
              <a:t>Needed to parse through using Beautiful Soup to get the necessary statistics </a:t>
            </a:r>
          </a:p>
        </p:txBody>
      </p:sp>
    </p:spTree>
    <p:extLst>
      <p:ext uri="{BB962C8B-B14F-4D97-AF65-F5344CB8AC3E}">
        <p14:creationId xmlns:p14="http://schemas.microsoft.com/office/powerpoint/2010/main" val="1847017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8F7A-1091-DA99-3902-0D9C8C142BF3}"/>
              </a:ext>
            </a:extLst>
          </p:cNvPr>
          <p:cNvSpPr>
            <a:spLocks noGrp="1"/>
          </p:cNvSpPr>
          <p:nvPr>
            <p:ph type="title"/>
          </p:nvPr>
        </p:nvSpPr>
        <p:spPr>
          <a:xfrm>
            <a:off x="1821770" y="43544"/>
            <a:ext cx="10018713" cy="1023256"/>
          </a:xfrm>
        </p:spPr>
        <p:txBody>
          <a:bodyPr>
            <a:normAutofit/>
          </a:bodyPr>
          <a:lstStyle/>
          <a:p>
            <a:pPr algn="l"/>
            <a:r>
              <a:rPr lang="en-US" sz="3200">
                <a:latin typeface="Arial Black" panose="020B0A04020102020204" pitchFamily="34" charset="0"/>
              </a:rPr>
              <a:t>Phishing Websites Data Set</a:t>
            </a:r>
          </a:p>
        </p:txBody>
      </p:sp>
      <p:sp>
        <p:nvSpPr>
          <p:cNvPr id="3" name="Content Placeholder 2">
            <a:extLst>
              <a:ext uri="{FF2B5EF4-FFF2-40B4-BE49-F238E27FC236}">
                <a16:creationId xmlns:a16="http://schemas.microsoft.com/office/drawing/2014/main" id="{4A914945-FA5A-95C7-1339-5F61FEBFBDC8}"/>
              </a:ext>
            </a:extLst>
          </p:cNvPr>
          <p:cNvSpPr>
            <a:spLocks noGrp="1"/>
          </p:cNvSpPr>
          <p:nvPr>
            <p:ph idx="1"/>
          </p:nvPr>
        </p:nvSpPr>
        <p:spPr>
          <a:xfrm>
            <a:off x="1821770" y="1273628"/>
            <a:ext cx="10018713" cy="3124201"/>
          </a:xfrm>
        </p:spPr>
        <p:txBody>
          <a:bodyPr>
            <a:normAutofit/>
          </a:bodyPr>
          <a:lstStyle/>
          <a:p>
            <a:r>
              <a:rPr lang="en-US">
                <a:latin typeface="Arial" panose="020B0604020202020204" pitchFamily="34" charset="0"/>
                <a:cs typeface="Arial" panose="020B0604020202020204" pitchFamily="34" charset="0"/>
              </a:rPr>
              <a:t>Collected from the UC Irvine Machine Learning Observatory</a:t>
            </a:r>
          </a:p>
          <a:p>
            <a:pPr>
              <a:buClr>
                <a:srgbClr val="1287C3"/>
              </a:buClr>
            </a:pPr>
            <a:r>
              <a:rPr lang="en-US">
                <a:latin typeface="Arial" panose="020B0604020202020204" pitchFamily="34" charset="0"/>
                <a:cs typeface="Arial" panose="020B0604020202020204" pitchFamily="34" charset="0"/>
              </a:rPr>
              <a:t>Created by Rami M. Mohammad and Lee McCluskey at The University of Huddersfield</a:t>
            </a:r>
          </a:p>
          <a:p>
            <a:pPr>
              <a:buClr>
                <a:srgbClr val="1287C3"/>
              </a:buClr>
            </a:pPr>
            <a:r>
              <a:rPr lang="en-US">
                <a:latin typeface="Arial" panose="020B0604020202020204" pitchFamily="34" charset="0"/>
                <a:cs typeface="Arial" panose="020B0604020202020204" pitchFamily="34" charset="0"/>
              </a:rPr>
              <a:t>Made for Machine Learning models</a:t>
            </a:r>
          </a:p>
          <a:p>
            <a:pPr>
              <a:buClr>
                <a:srgbClr val="1287C3"/>
              </a:buClr>
            </a:pPr>
            <a:r>
              <a:rPr lang="en-US">
                <a:latin typeface="Arial" panose="020B0604020202020204" pitchFamily="34" charset="0"/>
                <a:cs typeface="Arial" panose="020B0604020202020204" pitchFamily="34" charset="0"/>
              </a:rPr>
              <a:t>Can be used to identify phishing websites early and prevent possible breaches of sensitive customer and business information</a:t>
            </a:r>
          </a:p>
          <a:p>
            <a:pPr>
              <a:buClr>
                <a:srgbClr val="1287C3"/>
              </a:buClr>
            </a:pPr>
            <a:endParaRPr lang="en-US"/>
          </a:p>
        </p:txBody>
      </p:sp>
      <p:pic>
        <p:nvPicPr>
          <p:cNvPr id="4" name="Picture 3" descr="A logo for a company&#10;&#10;AI-generated content may be incorrect.">
            <a:extLst>
              <a:ext uri="{FF2B5EF4-FFF2-40B4-BE49-F238E27FC236}">
                <a16:creationId xmlns:a16="http://schemas.microsoft.com/office/drawing/2014/main" id="{B8381A83-6565-745F-B3A0-46C322810D31}"/>
              </a:ext>
            </a:extLst>
          </p:cNvPr>
          <p:cNvPicPr>
            <a:picLocks noChangeAspect="1"/>
          </p:cNvPicPr>
          <p:nvPr/>
        </p:nvPicPr>
        <p:blipFill>
          <a:blip r:embed="rId3"/>
          <a:stretch>
            <a:fillRect/>
          </a:stretch>
        </p:blipFill>
        <p:spPr>
          <a:xfrm>
            <a:off x="4616965" y="4397829"/>
            <a:ext cx="2958070" cy="884538"/>
          </a:xfrm>
          <a:prstGeom prst="rect">
            <a:avLst/>
          </a:prstGeom>
        </p:spPr>
      </p:pic>
    </p:spTree>
    <p:extLst>
      <p:ext uri="{BB962C8B-B14F-4D97-AF65-F5344CB8AC3E}">
        <p14:creationId xmlns:p14="http://schemas.microsoft.com/office/powerpoint/2010/main" val="1359363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F677-BAFC-45E5-CC50-47759E38D006}"/>
              </a:ext>
            </a:extLst>
          </p:cNvPr>
          <p:cNvSpPr>
            <a:spLocks noGrp="1"/>
          </p:cNvSpPr>
          <p:nvPr>
            <p:ph type="title"/>
          </p:nvPr>
        </p:nvSpPr>
        <p:spPr>
          <a:xfrm>
            <a:off x="1861787" y="163605"/>
            <a:ext cx="10018713" cy="805543"/>
          </a:xfrm>
        </p:spPr>
        <p:txBody>
          <a:bodyPr>
            <a:normAutofit/>
          </a:bodyPr>
          <a:lstStyle/>
          <a:p>
            <a:pPr algn="l"/>
            <a:r>
              <a:rPr lang="en-US" sz="3200" dirty="0" err="1">
                <a:latin typeface="Arial Black"/>
              </a:rPr>
              <a:t>VirusTotal</a:t>
            </a:r>
            <a:endParaRPr lang="en-US" sz="3200" dirty="0" err="1">
              <a:latin typeface="Arial Black" panose="020B0A04020102020204" pitchFamily="34" charset="0"/>
            </a:endParaRPr>
          </a:p>
        </p:txBody>
      </p:sp>
      <p:sp>
        <p:nvSpPr>
          <p:cNvPr id="3" name="Content Placeholder 2">
            <a:extLst>
              <a:ext uri="{FF2B5EF4-FFF2-40B4-BE49-F238E27FC236}">
                <a16:creationId xmlns:a16="http://schemas.microsoft.com/office/drawing/2014/main" id="{D3D94669-FD9B-AD2F-89F0-E2039ECE04AB}"/>
              </a:ext>
            </a:extLst>
          </p:cNvPr>
          <p:cNvSpPr>
            <a:spLocks noGrp="1"/>
          </p:cNvSpPr>
          <p:nvPr>
            <p:ph idx="1"/>
          </p:nvPr>
        </p:nvSpPr>
        <p:spPr>
          <a:xfrm>
            <a:off x="1861787" y="1524322"/>
            <a:ext cx="10018713" cy="3124201"/>
          </a:xfrm>
        </p:spPr>
        <p:txBody>
          <a:bodyPr/>
          <a:lstStyle/>
          <a:p>
            <a:r>
              <a:rPr lang="en-US">
                <a:latin typeface="Arial" panose="020B0604020202020204" pitchFamily="34" charset="0"/>
                <a:cs typeface="Arial" panose="020B0604020202020204" pitchFamily="34" charset="0"/>
              </a:rPr>
              <a:t>Uses over 70 antivirus scanners on provided URLs or files</a:t>
            </a:r>
          </a:p>
          <a:p>
            <a:pPr>
              <a:buClr>
                <a:srgbClr val="1287C3"/>
              </a:buClr>
            </a:pPr>
            <a:r>
              <a:rPr lang="en-US">
                <a:latin typeface="Arial" panose="020B0604020202020204" pitchFamily="34" charset="0"/>
                <a:cs typeface="Arial" panose="020B0604020202020204" pitchFamily="34" charset="0"/>
              </a:rPr>
              <a:t>Has an API that can be used to automate URL scans and add additional features</a:t>
            </a:r>
          </a:p>
          <a:p>
            <a:pPr>
              <a:buClr>
                <a:srgbClr val="1287C3"/>
              </a:buClr>
            </a:pPr>
            <a:r>
              <a:rPr lang="en-US">
                <a:latin typeface="Arial" panose="020B0604020202020204" pitchFamily="34" charset="0"/>
                <a:cs typeface="Arial" panose="020B0604020202020204" pitchFamily="34" charset="0"/>
              </a:rPr>
              <a:t>Serves a similar purpose as the first data source, as it can be used to protect against breaches in security through phishing websites</a:t>
            </a:r>
          </a:p>
          <a:p>
            <a:pPr>
              <a:buClr>
                <a:srgbClr val="1287C3"/>
              </a:buClr>
            </a:pPr>
            <a:r>
              <a:rPr lang="en-US">
                <a:latin typeface="Arial" panose="020B0604020202020204" pitchFamily="34" charset="0"/>
                <a:cs typeface="Arial" panose="020B0604020202020204" pitchFamily="34" charset="0"/>
              </a:rPr>
              <a:t>Gives us flexibility for scans to be made on parsed emails</a:t>
            </a:r>
          </a:p>
          <a:p>
            <a:pPr>
              <a:buClr>
                <a:srgbClr val="1287C3"/>
              </a:buClr>
            </a:pPr>
            <a:endParaRPr lang="en-US"/>
          </a:p>
        </p:txBody>
      </p:sp>
      <p:pic>
        <p:nvPicPr>
          <p:cNvPr id="4" name="Picture 3" descr="A blue text on a black background&#10;&#10;AI-generated content may be incorrect.">
            <a:extLst>
              <a:ext uri="{FF2B5EF4-FFF2-40B4-BE49-F238E27FC236}">
                <a16:creationId xmlns:a16="http://schemas.microsoft.com/office/drawing/2014/main" id="{E6FB06C6-DDF3-248E-19A3-78C4D4356A7C}"/>
              </a:ext>
            </a:extLst>
          </p:cNvPr>
          <p:cNvPicPr>
            <a:picLocks noChangeAspect="1"/>
          </p:cNvPicPr>
          <p:nvPr/>
        </p:nvPicPr>
        <p:blipFill>
          <a:blip r:embed="rId3"/>
          <a:stretch>
            <a:fillRect/>
          </a:stretch>
        </p:blipFill>
        <p:spPr>
          <a:xfrm>
            <a:off x="4548946" y="4987920"/>
            <a:ext cx="3272790" cy="691515"/>
          </a:xfrm>
          <a:prstGeom prst="rect">
            <a:avLst/>
          </a:prstGeom>
        </p:spPr>
      </p:pic>
    </p:spTree>
    <p:extLst>
      <p:ext uri="{BB962C8B-B14F-4D97-AF65-F5344CB8AC3E}">
        <p14:creationId xmlns:p14="http://schemas.microsoft.com/office/powerpoint/2010/main" val="257363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1A2F-20F4-CA01-9804-EB818F9262FD}"/>
              </a:ext>
            </a:extLst>
          </p:cNvPr>
          <p:cNvSpPr>
            <a:spLocks noGrp="1"/>
          </p:cNvSpPr>
          <p:nvPr>
            <p:ph type="title"/>
          </p:nvPr>
        </p:nvSpPr>
        <p:spPr>
          <a:xfrm>
            <a:off x="1745568" y="54429"/>
            <a:ext cx="10018713" cy="1012371"/>
          </a:xfrm>
        </p:spPr>
        <p:txBody>
          <a:bodyPr>
            <a:normAutofit fontScale="90000"/>
          </a:bodyPr>
          <a:lstStyle/>
          <a:p>
            <a:pPr algn="l"/>
            <a:r>
              <a:rPr lang="en-US">
                <a:latin typeface="Arial Black" panose="020B0A04020102020204" pitchFamily="34" charset="0"/>
              </a:rPr>
              <a:t>Phishing Website Data Set Dictionary</a:t>
            </a:r>
          </a:p>
        </p:txBody>
      </p:sp>
      <p:sp>
        <p:nvSpPr>
          <p:cNvPr id="3" name="Content Placeholder 2">
            <a:extLst>
              <a:ext uri="{FF2B5EF4-FFF2-40B4-BE49-F238E27FC236}">
                <a16:creationId xmlns:a16="http://schemas.microsoft.com/office/drawing/2014/main" id="{0B7AF892-F6F4-3145-23A8-B81D284921C2}"/>
              </a:ext>
            </a:extLst>
          </p:cNvPr>
          <p:cNvSpPr>
            <a:spLocks noGrp="1"/>
          </p:cNvSpPr>
          <p:nvPr>
            <p:ph idx="1"/>
          </p:nvPr>
        </p:nvSpPr>
        <p:spPr>
          <a:xfrm>
            <a:off x="1854424" y="1426030"/>
            <a:ext cx="10018713" cy="3744686"/>
          </a:xfrm>
        </p:spPr>
        <p:txBody>
          <a:bodyPr vert="horz" lIns="91440" tIns="45720" rIns="91440" bIns="45720" rtlCol="0" anchor="ctr">
            <a:noAutofit/>
          </a:bodyPr>
          <a:lstStyle/>
          <a:p>
            <a:r>
              <a:rPr lang="en-US">
                <a:latin typeface="Arial" panose="020B0604020202020204" pitchFamily="34" charset="0"/>
                <a:cs typeface="Arial" panose="020B0604020202020204" pitchFamily="34" charset="0"/>
              </a:rPr>
              <a:t>There are 11055 instances with 31 attributes</a:t>
            </a:r>
          </a:p>
          <a:p>
            <a:pPr>
              <a:buClr>
                <a:srgbClr val="1287C3"/>
              </a:buClr>
            </a:pPr>
            <a:r>
              <a:rPr lang="en-US">
                <a:latin typeface="Arial" panose="020B0604020202020204" pitchFamily="34" charset="0"/>
                <a:cs typeface="Arial" panose="020B0604020202020204" pitchFamily="34" charset="0"/>
              </a:rPr>
              <a:t>Attributes consist of Address Bar, Abnormal, HTML and JavaScript, and Domain based features</a:t>
            </a:r>
          </a:p>
          <a:p>
            <a:pPr>
              <a:buClr>
                <a:srgbClr val="1287C3"/>
              </a:buClr>
            </a:pPr>
            <a:r>
              <a:rPr lang="en-US">
                <a:latin typeface="Arial" panose="020B0604020202020204" pitchFamily="34" charset="0"/>
                <a:cs typeface="Arial" panose="020B0604020202020204" pitchFamily="34" charset="0"/>
              </a:rPr>
              <a:t>All attributes are categorized as:</a:t>
            </a:r>
          </a:p>
          <a:p>
            <a:pPr lvl="1">
              <a:buClr>
                <a:srgbClr val="1287C3"/>
              </a:buClr>
              <a:buFont typeface="Wingdings" panose="05000000000000000000" pitchFamily="2" charset="2"/>
              <a:buChar char="ü"/>
            </a:pPr>
            <a:r>
              <a:rPr lang="en-US" sz="2400">
                <a:latin typeface="Arial" panose="020B0604020202020204" pitchFamily="34" charset="0"/>
                <a:cs typeface="Arial" panose="020B0604020202020204" pitchFamily="34" charset="0"/>
              </a:rPr>
              <a:t>1 = Legitimate</a:t>
            </a:r>
          </a:p>
          <a:p>
            <a:pPr lvl="1">
              <a:buClr>
                <a:srgbClr val="1287C3"/>
              </a:buClr>
              <a:buFont typeface="Wingdings" panose="05000000000000000000" pitchFamily="2" charset="2"/>
              <a:buChar char="ü"/>
            </a:pPr>
            <a:r>
              <a:rPr lang="en-US" sz="2400">
                <a:latin typeface="Arial" panose="020B0604020202020204" pitchFamily="34" charset="0"/>
                <a:cs typeface="Arial" panose="020B0604020202020204" pitchFamily="34" charset="0"/>
              </a:rPr>
              <a:t>0 = Suspicious (not in all attributes)</a:t>
            </a:r>
          </a:p>
          <a:p>
            <a:pPr lvl="1">
              <a:buClr>
                <a:srgbClr val="1287C3"/>
              </a:buClr>
              <a:buFont typeface="Wingdings" panose="05000000000000000000" pitchFamily="2" charset="2"/>
              <a:buChar char="ü"/>
            </a:pPr>
            <a:r>
              <a:rPr lang="en-US" sz="2400">
                <a:latin typeface="Arial" panose="020B0604020202020204" pitchFamily="34" charset="0"/>
                <a:cs typeface="Arial" panose="020B0604020202020204" pitchFamily="34" charset="0"/>
              </a:rPr>
              <a:t>-1 = Phishing</a:t>
            </a:r>
          </a:p>
          <a:p>
            <a:pPr>
              <a:buClr>
                <a:srgbClr val="1287C3"/>
              </a:buClr>
            </a:pPr>
            <a:endParaRPr lang="en-US"/>
          </a:p>
        </p:txBody>
      </p:sp>
    </p:spTree>
    <p:extLst>
      <p:ext uri="{BB962C8B-B14F-4D97-AF65-F5344CB8AC3E}">
        <p14:creationId xmlns:p14="http://schemas.microsoft.com/office/powerpoint/2010/main" val="1631988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4255-70B2-48CF-DAE3-BA7A52A7E309}"/>
              </a:ext>
            </a:extLst>
          </p:cNvPr>
          <p:cNvSpPr>
            <a:spLocks noGrp="1"/>
          </p:cNvSpPr>
          <p:nvPr>
            <p:ph type="title"/>
          </p:nvPr>
        </p:nvSpPr>
        <p:spPr>
          <a:xfrm>
            <a:off x="1702025" y="163287"/>
            <a:ext cx="10018713" cy="811960"/>
          </a:xfrm>
        </p:spPr>
        <p:txBody>
          <a:bodyPr>
            <a:normAutofit/>
          </a:bodyPr>
          <a:lstStyle/>
          <a:p>
            <a:pPr algn="l"/>
            <a:r>
              <a:rPr lang="en-US" sz="3200">
                <a:latin typeface="Arial Black" panose="020B0A04020102020204" pitchFamily="34" charset="0"/>
              </a:rPr>
              <a:t>Phishing Website Data Set Example</a:t>
            </a:r>
          </a:p>
        </p:txBody>
      </p:sp>
      <p:pic>
        <p:nvPicPr>
          <p:cNvPr id="7" name="Content Placeholder 6">
            <a:extLst>
              <a:ext uri="{FF2B5EF4-FFF2-40B4-BE49-F238E27FC236}">
                <a16:creationId xmlns:a16="http://schemas.microsoft.com/office/drawing/2014/main" id="{B8E17A57-B950-985E-734D-71D3E0E80A0A}"/>
              </a:ext>
            </a:extLst>
          </p:cNvPr>
          <p:cNvPicPr>
            <a:picLocks noGrp="1" noChangeAspect="1"/>
          </p:cNvPicPr>
          <p:nvPr>
            <p:ph idx="1"/>
          </p:nvPr>
        </p:nvPicPr>
        <p:blipFill>
          <a:blip r:embed="rId2"/>
          <a:stretch>
            <a:fillRect/>
          </a:stretch>
        </p:blipFill>
        <p:spPr>
          <a:xfrm>
            <a:off x="2235424" y="3429000"/>
            <a:ext cx="8497889" cy="2332754"/>
          </a:xfrm>
        </p:spPr>
      </p:pic>
      <p:sp>
        <p:nvSpPr>
          <p:cNvPr id="3" name="TextBox 2">
            <a:extLst>
              <a:ext uri="{FF2B5EF4-FFF2-40B4-BE49-F238E27FC236}">
                <a16:creationId xmlns:a16="http://schemas.microsoft.com/office/drawing/2014/main" id="{CAD045A3-6DE5-0C6A-0890-47DA67C4101B}"/>
              </a:ext>
            </a:extLst>
          </p:cNvPr>
          <p:cNvSpPr txBox="1"/>
          <p:nvPr/>
        </p:nvSpPr>
        <p:spPr>
          <a:xfrm>
            <a:off x="1841510" y="1384147"/>
            <a:ext cx="8735443" cy="2215991"/>
          </a:xfrm>
          <a:prstGeom prst="rect">
            <a:avLst/>
          </a:prstGeom>
          <a:noFill/>
        </p:spPr>
        <p:txBody>
          <a:bodyPr wrap="square" rtlCol="0">
            <a:spAutoFit/>
          </a:bodyPr>
          <a:lstStyle/>
          <a:p>
            <a:r>
              <a:rPr lang="en-US" sz="2400">
                <a:latin typeface="Arial" panose="020B0604020202020204" pitchFamily="34" charset="0"/>
                <a:cs typeface="Arial" panose="020B0604020202020204" pitchFamily="34" charset="0"/>
              </a:rPr>
              <a:t>Visualized sample of phishing website example with attributes categorized as:</a:t>
            </a:r>
          </a:p>
          <a:p>
            <a:pPr lvl="1">
              <a:buClr>
                <a:srgbClr val="1287C3"/>
              </a:buClr>
              <a:buFont typeface="Wingdings" panose="05000000000000000000" pitchFamily="2" charset="2"/>
              <a:buChar char="ü"/>
            </a:pPr>
            <a:r>
              <a:rPr lang="en-US" sz="2400">
                <a:latin typeface="Arial" panose="020B0604020202020204" pitchFamily="34" charset="0"/>
                <a:cs typeface="Arial" panose="020B0604020202020204" pitchFamily="34" charset="0"/>
              </a:rPr>
              <a:t>1 = Legitimate</a:t>
            </a:r>
          </a:p>
          <a:p>
            <a:pPr lvl="1">
              <a:buClr>
                <a:srgbClr val="1287C3"/>
              </a:buClr>
              <a:buFont typeface="Wingdings" panose="05000000000000000000" pitchFamily="2" charset="2"/>
              <a:buChar char="ü"/>
            </a:pPr>
            <a:r>
              <a:rPr lang="en-US" sz="2400">
                <a:latin typeface="Arial" panose="020B0604020202020204" pitchFamily="34" charset="0"/>
                <a:cs typeface="Arial" panose="020B0604020202020204" pitchFamily="34" charset="0"/>
              </a:rPr>
              <a:t>0 = Suspicious (not in all attributes)</a:t>
            </a:r>
          </a:p>
          <a:p>
            <a:pPr lvl="1">
              <a:buClr>
                <a:srgbClr val="1287C3"/>
              </a:buClr>
              <a:buFont typeface="Wingdings" panose="05000000000000000000" pitchFamily="2" charset="2"/>
              <a:buChar char="ü"/>
            </a:pPr>
            <a:r>
              <a:rPr lang="en-US" sz="2400">
                <a:latin typeface="Arial" panose="020B0604020202020204" pitchFamily="34" charset="0"/>
                <a:cs typeface="Arial" panose="020B0604020202020204" pitchFamily="34" charset="0"/>
              </a:rPr>
              <a:t>-1 = Phishing</a:t>
            </a:r>
          </a:p>
          <a:p>
            <a:r>
              <a:rPr lang="en-US">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512156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AD93-63C6-C5B3-B5B2-CB8B3DAEE50D}"/>
              </a:ext>
            </a:extLst>
          </p:cNvPr>
          <p:cNvSpPr>
            <a:spLocks noGrp="1"/>
          </p:cNvSpPr>
          <p:nvPr>
            <p:ph type="title"/>
          </p:nvPr>
        </p:nvSpPr>
        <p:spPr>
          <a:xfrm>
            <a:off x="1712911" y="87087"/>
            <a:ext cx="10018713" cy="979714"/>
          </a:xfrm>
        </p:spPr>
        <p:txBody>
          <a:bodyPr>
            <a:normAutofit/>
          </a:bodyPr>
          <a:lstStyle/>
          <a:p>
            <a:pPr algn="l"/>
            <a:r>
              <a:rPr lang="en-US" sz="3200">
                <a:latin typeface="Arial Black" panose="020B0A04020102020204" pitchFamily="34" charset="0"/>
                <a:cs typeface="Arial" panose="020B0604020202020204" pitchFamily="34" charset="0"/>
              </a:rPr>
              <a:t>Virus Total Data Summary</a:t>
            </a:r>
          </a:p>
        </p:txBody>
      </p:sp>
      <p:sp>
        <p:nvSpPr>
          <p:cNvPr id="3" name="Content Placeholder 2">
            <a:extLst>
              <a:ext uri="{FF2B5EF4-FFF2-40B4-BE49-F238E27FC236}">
                <a16:creationId xmlns:a16="http://schemas.microsoft.com/office/drawing/2014/main" id="{FE7832E2-773A-147B-6BC6-C07115EA972C}"/>
              </a:ext>
            </a:extLst>
          </p:cNvPr>
          <p:cNvSpPr>
            <a:spLocks noGrp="1"/>
          </p:cNvSpPr>
          <p:nvPr>
            <p:ph idx="1"/>
          </p:nvPr>
        </p:nvSpPr>
        <p:spPr>
          <a:xfrm>
            <a:off x="1789111" y="974271"/>
            <a:ext cx="10018713" cy="4909457"/>
          </a:xfrm>
        </p:spPr>
        <p:txBody>
          <a:bodyPr>
            <a:normAutofit fontScale="25000" lnSpcReduction="20000"/>
          </a:bodyPr>
          <a:lstStyle/>
          <a:p>
            <a:pPr marL="0" indent="0">
              <a:buNone/>
            </a:pPr>
            <a:r>
              <a:rPr lang="en-US" sz="9600">
                <a:latin typeface="Arial" panose="020B0604020202020204" pitchFamily="34" charset="0"/>
                <a:cs typeface="Arial" panose="020B0604020202020204" pitchFamily="34" charset="0"/>
              </a:rPr>
              <a:t>The data we care about lies in the data </a:t>
            </a:r>
          </a:p>
          <a:p>
            <a:pPr lvl="1"/>
            <a:r>
              <a:rPr lang="en-US" sz="9600">
                <a:latin typeface="Arial" panose="020B0604020202020204" pitchFamily="34" charset="0"/>
                <a:cs typeface="Arial" panose="020B0604020202020204" pitchFamily="34" charset="0"/>
              </a:rPr>
              <a:t>Attributes </a:t>
            </a:r>
          </a:p>
          <a:p>
            <a:pPr lvl="2">
              <a:buFont typeface="Wingdings" panose="05000000000000000000" pitchFamily="2" charset="2"/>
              <a:buChar char="Ø"/>
            </a:pPr>
            <a:r>
              <a:rPr lang="en-US" sz="9600">
                <a:latin typeface="Arial" panose="020B0604020202020204" pitchFamily="34" charset="0"/>
                <a:cs typeface="Arial" panose="020B0604020202020204" pitchFamily="34" charset="0"/>
              </a:rPr>
              <a:t>Stats portion of the JSON file</a:t>
            </a:r>
          </a:p>
          <a:p>
            <a:pPr marL="0" indent="0">
              <a:buClr>
                <a:srgbClr val="1287C3"/>
              </a:buClr>
              <a:buNone/>
            </a:pPr>
            <a:r>
              <a:rPr lang="en-US" sz="9600">
                <a:latin typeface="Arial" panose="020B0604020202020204" pitchFamily="34" charset="0"/>
                <a:cs typeface="Arial" panose="020B0604020202020204" pitchFamily="34" charset="0"/>
              </a:rPr>
              <a:t>The returned attributes of importance are the number of scans for:</a:t>
            </a:r>
          </a:p>
          <a:p>
            <a:pPr lvl="1">
              <a:buClr>
                <a:srgbClr val="1287C3"/>
              </a:buClr>
              <a:buFont typeface="Arial" panose="020B0604020202020204" pitchFamily="34" charset="0"/>
              <a:buChar char="•"/>
            </a:pPr>
            <a:r>
              <a:rPr lang="en-US" sz="9600">
                <a:latin typeface="Arial" panose="020B0604020202020204" pitchFamily="34" charset="0"/>
                <a:cs typeface="Arial" panose="020B0604020202020204" pitchFamily="34" charset="0"/>
              </a:rPr>
              <a:t>Malicious</a:t>
            </a:r>
          </a:p>
          <a:p>
            <a:pPr lvl="1">
              <a:buClr>
                <a:srgbClr val="1287C3"/>
              </a:buClr>
              <a:buFont typeface="Arial" panose="020B0604020202020204" pitchFamily="34" charset="0"/>
              <a:buChar char="•"/>
            </a:pPr>
            <a:r>
              <a:rPr lang="en-US" sz="9600">
                <a:latin typeface="Arial" panose="020B0604020202020204" pitchFamily="34" charset="0"/>
                <a:cs typeface="Arial" panose="020B0604020202020204" pitchFamily="34" charset="0"/>
              </a:rPr>
              <a:t>Suspicious</a:t>
            </a:r>
          </a:p>
          <a:p>
            <a:pPr lvl="1">
              <a:buClr>
                <a:srgbClr val="1287C3"/>
              </a:buClr>
              <a:buFont typeface="Arial" panose="020B0604020202020204" pitchFamily="34" charset="0"/>
              <a:buChar char="•"/>
            </a:pPr>
            <a:r>
              <a:rPr lang="en-US" sz="9600">
                <a:latin typeface="Arial" panose="020B0604020202020204" pitchFamily="34" charset="0"/>
                <a:cs typeface="Arial" panose="020B0604020202020204" pitchFamily="34" charset="0"/>
              </a:rPr>
              <a:t>Harmless</a:t>
            </a:r>
          </a:p>
          <a:p>
            <a:pPr lvl="1">
              <a:buClr>
                <a:srgbClr val="1287C3"/>
              </a:buClr>
              <a:buFont typeface="Arial" panose="020B0604020202020204" pitchFamily="34" charset="0"/>
              <a:buChar char="•"/>
            </a:pPr>
            <a:r>
              <a:rPr lang="en-US" sz="9600">
                <a:latin typeface="Arial" panose="020B0604020202020204" pitchFamily="34" charset="0"/>
                <a:cs typeface="Arial" panose="020B0604020202020204" pitchFamily="34" charset="0"/>
              </a:rPr>
              <a:t>Undetected</a:t>
            </a:r>
          </a:p>
          <a:p>
            <a:pPr lvl="1">
              <a:buClr>
                <a:srgbClr val="1287C3"/>
              </a:buClr>
              <a:buFont typeface="Arial" panose="020B0604020202020204" pitchFamily="34" charset="0"/>
              <a:buChar char="•"/>
            </a:pPr>
            <a:r>
              <a:rPr lang="en-US" sz="9600">
                <a:latin typeface="Arial" panose="020B0604020202020204" pitchFamily="34" charset="0"/>
                <a:cs typeface="Arial" panose="020B0604020202020204" pitchFamily="34" charset="0"/>
              </a:rPr>
              <a:t>Timeout</a:t>
            </a:r>
          </a:p>
          <a:p>
            <a:pPr lvl="1">
              <a:buClr>
                <a:srgbClr val="1287C3"/>
              </a:buClr>
              <a:buFont typeface="Courier New"/>
              <a:buChar char="o"/>
            </a:pPr>
            <a:endParaRPr lang="en-US"/>
          </a:p>
        </p:txBody>
      </p:sp>
    </p:spTree>
    <p:extLst>
      <p:ext uri="{BB962C8B-B14F-4D97-AF65-F5344CB8AC3E}">
        <p14:creationId xmlns:p14="http://schemas.microsoft.com/office/powerpoint/2010/main" val="2634377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BCF8-D2B3-67E9-041E-6FD9DF274508}"/>
              </a:ext>
            </a:extLst>
          </p:cNvPr>
          <p:cNvSpPr>
            <a:spLocks noGrp="1"/>
          </p:cNvSpPr>
          <p:nvPr>
            <p:ph type="title"/>
          </p:nvPr>
        </p:nvSpPr>
        <p:spPr>
          <a:xfrm>
            <a:off x="1821182" y="34632"/>
            <a:ext cx="9854578" cy="779072"/>
          </a:xfrm>
        </p:spPr>
        <p:txBody>
          <a:bodyPr>
            <a:normAutofit/>
          </a:bodyPr>
          <a:lstStyle/>
          <a:p>
            <a:pPr marR="0" algn="l" rtl="0"/>
            <a:r>
              <a:rPr lang="en-US" sz="3200" b="0" i="0" u="none" strike="noStrike" kern="100" baseline="0">
                <a:latin typeface="Arial Black" panose="020B0A04020102020204" pitchFamily="34" charset="0"/>
              </a:rPr>
              <a:t>Introduction and Industry Background</a:t>
            </a:r>
          </a:p>
        </p:txBody>
      </p:sp>
      <p:sp>
        <p:nvSpPr>
          <p:cNvPr id="6" name="TextBox 5">
            <a:extLst>
              <a:ext uri="{FF2B5EF4-FFF2-40B4-BE49-F238E27FC236}">
                <a16:creationId xmlns:a16="http://schemas.microsoft.com/office/drawing/2014/main" id="{19CF7A9B-DFBE-D8C0-29DB-BFBF41634D35}"/>
              </a:ext>
            </a:extLst>
          </p:cNvPr>
          <p:cNvSpPr txBox="1"/>
          <p:nvPr/>
        </p:nvSpPr>
        <p:spPr>
          <a:xfrm>
            <a:off x="2386793" y="1323342"/>
            <a:ext cx="7194657"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Arial" panose="020B0604020202020204" pitchFamily="34" charset="0"/>
                <a:cs typeface="Arial" panose="020B0604020202020204" pitchFamily="34" charset="0"/>
              </a:rPr>
              <a:t>The Insurance Industry</a:t>
            </a:r>
            <a:endParaRPr lang="en-US" sz="2400">
              <a:latin typeface="Arial" panose="020B0604020202020204" pitchFamily="34" charset="0"/>
              <a:cs typeface="Arial" panose="020B0604020202020204" pitchFamily="34" charset="0"/>
            </a:endParaRPr>
          </a:p>
          <a:p>
            <a:pPr algn="ctr"/>
            <a:endParaRPr lang="en-US" b="1">
              <a:latin typeface="Arial" panose="020B0604020202020204" pitchFamily="34" charset="0"/>
              <a:cs typeface="Arial" panose="020B0604020202020204" pitchFamily="34" charset="0"/>
            </a:endParaRPr>
          </a:p>
          <a:p>
            <a:pPr marL="285750" indent="-285750">
              <a:buFont typeface="Arial"/>
              <a:buChar char="•"/>
            </a:pPr>
            <a:r>
              <a:rPr lang="en-US">
                <a:latin typeface="Arial" panose="020B0604020202020204" pitchFamily="34" charset="0"/>
                <a:cs typeface="Arial" panose="020B0604020202020204" pitchFamily="34" charset="0"/>
              </a:rPr>
              <a:t>The main service of the insurance industry is insurance, which provides compensation in cases of sudden or unexpected loss to those willing to pay a premium.</a:t>
            </a:r>
          </a:p>
          <a:p>
            <a:pPr marL="285750" indent="-285750">
              <a:buFont typeface="Arial"/>
              <a:buChar char="•"/>
            </a:pPr>
            <a:endParaRPr lang="en-US">
              <a:latin typeface="Arial" panose="020B0604020202020204" pitchFamily="34" charset="0"/>
              <a:cs typeface="Arial" panose="020B0604020202020204" pitchFamily="34" charset="0"/>
            </a:endParaRPr>
          </a:p>
          <a:p>
            <a:pPr marL="285750" indent="-285750">
              <a:buFont typeface="Arial"/>
              <a:buChar char="•"/>
            </a:pPr>
            <a:r>
              <a:rPr lang="en-US">
                <a:latin typeface="Arial" panose="020B0604020202020204" pitchFamily="34" charset="0"/>
                <a:cs typeface="Arial" panose="020B0604020202020204" pitchFamily="34" charset="0"/>
              </a:rPr>
              <a:t>Massive industry, with nearly 3 million employees in the US alone. </a:t>
            </a:r>
          </a:p>
          <a:p>
            <a:pPr marL="285750" indent="-285750">
              <a:buFont typeface="Arial"/>
              <a:buChar char="•"/>
            </a:pPr>
            <a:endParaRPr lang="en-US">
              <a:latin typeface="Arial" panose="020B0604020202020204" pitchFamily="34" charset="0"/>
              <a:cs typeface="Arial" panose="020B0604020202020204" pitchFamily="34" charset="0"/>
            </a:endParaRPr>
          </a:p>
          <a:p>
            <a:pPr marL="285750" indent="-285750">
              <a:buFont typeface="Arial"/>
              <a:buChar char="•"/>
            </a:pPr>
            <a:r>
              <a:rPr lang="en-US">
                <a:latin typeface="Arial" panose="020B0604020202020204" pitchFamily="34" charset="0"/>
                <a:cs typeface="Arial" panose="020B0604020202020204" pitchFamily="34" charset="0"/>
              </a:rPr>
              <a:t>5900 US insurance companies with combined premiums totaling more than 1 trillion dollars annually, making insurance one of the largest industries in the nation</a:t>
            </a:r>
          </a:p>
          <a:p>
            <a:pPr marL="285750" indent="-285750">
              <a:buFont typeface="Arial"/>
              <a:buChar char="•"/>
            </a:pPr>
            <a:endParaRPr lang="en-US">
              <a:latin typeface="Arial" panose="020B0604020202020204" pitchFamily="34" charset="0"/>
              <a:cs typeface="Arial" panose="020B0604020202020204" pitchFamily="34" charset="0"/>
            </a:endParaRPr>
          </a:p>
          <a:p>
            <a:pPr marL="285750" indent="-285750">
              <a:buFont typeface="Arial"/>
              <a:buChar char="•"/>
            </a:pPr>
            <a:r>
              <a:rPr lang="en-US">
                <a:latin typeface="Arial" panose="020B0604020202020204" pitchFamily="34" charset="0"/>
                <a:cs typeface="Arial" panose="020B0604020202020204" pitchFamily="34" charset="0"/>
              </a:rPr>
              <a:t>When ranked by asset holding, many of the top insurance companies are holdings companies that happened to be classified as insurance, for example Warren Buffet's Berkshire Hathaway.</a:t>
            </a:r>
          </a:p>
          <a:p>
            <a:pPr marL="285750" indent="-285750">
              <a:buFont typeface="Arial"/>
              <a:buChar char="•"/>
            </a:pPr>
            <a:endParaRPr lang="en-US">
              <a:latin typeface="Arial" panose="020B0604020202020204" pitchFamily="34" charset="0"/>
              <a:cs typeface="Arial" panose="020B0604020202020204" pitchFamily="34" charset="0"/>
            </a:endParaRPr>
          </a:p>
          <a:p>
            <a:pPr marL="285750" indent="-285750">
              <a:buFont typeface="Arial"/>
              <a:buChar char="•"/>
            </a:pPr>
            <a:r>
              <a:rPr lang="en-US">
                <a:latin typeface="Arial" panose="020B0604020202020204" pitchFamily="34" charset="0"/>
                <a:cs typeface="Arial" panose="020B0604020202020204" pitchFamily="34" charset="0"/>
              </a:rPr>
              <a:t>Top insurance companies should be looked at by market share for specific insurance types.</a:t>
            </a:r>
          </a:p>
        </p:txBody>
      </p:sp>
      <p:sp>
        <p:nvSpPr>
          <p:cNvPr id="3" name="TextBox 2">
            <a:extLst>
              <a:ext uri="{FF2B5EF4-FFF2-40B4-BE49-F238E27FC236}">
                <a16:creationId xmlns:a16="http://schemas.microsoft.com/office/drawing/2014/main" id="{A73F413B-33E7-3D6D-6CCB-ACF5F9643581}"/>
              </a:ext>
            </a:extLst>
          </p:cNvPr>
          <p:cNvSpPr txBox="1"/>
          <p:nvPr/>
        </p:nvSpPr>
        <p:spPr>
          <a:xfrm>
            <a:off x="1989613" y="813704"/>
            <a:ext cx="82392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panose="020B0604020202020204" pitchFamily="34" charset="0"/>
                <a:cs typeface="Arial" panose="020B0604020202020204" pitchFamily="34" charset="0"/>
              </a:rPr>
              <a:t>Kindell Holst, William McGuire, Denesha Record – Group 13</a:t>
            </a:r>
          </a:p>
          <a:p>
            <a:endParaRPr lang="en-US"/>
          </a:p>
        </p:txBody>
      </p:sp>
    </p:spTree>
    <p:extLst>
      <p:ext uri="{BB962C8B-B14F-4D97-AF65-F5344CB8AC3E}">
        <p14:creationId xmlns:p14="http://schemas.microsoft.com/office/powerpoint/2010/main" val="2320127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9D6C-B4D7-6A9A-3D41-67C74B1C7D59}"/>
              </a:ext>
            </a:extLst>
          </p:cNvPr>
          <p:cNvSpPr>
            <a:spLocks noGrp="1"/>
          </p:cNvSpPr>
          <p:nvPr>
            <p:ph type="title"/>
          </p:nvPr>
        </p:nvSpPr>
        <p:spPr>
          <a:xfrm>
            <a:off x="1789112" y="32657"/>
            <a:ext cx="10018713" cy="1034143"/>
          </a:xfrm>
        </p:spPr>
        <p:txBody>
          <a:bodyPr>
            <a:normAutofit/>
          </a:bodyPr>
          <a:lstStyle/>
          <a:p>
            <a:pPr algn="l"/>
            <a:r>
              <a:rPr lang="en-US" sz="3200" dirty="0" err="1">
                <a:latin typeface="Arial Black"/>
              </a:rPr>
              <a:t>VirusTotal</a:t>
            </a:r>
            <a:r>
              <a:rPr lang="en-US" sz="3200" dirty="0">
                <a:latin typeface="Arial Black"/>
              </a:rPr>
              <a:t> Data Example</a:t>
            </a:r>
          </a:p>
        </p:txBody>
      </p:sp>
      <p:sp>
        <p:nvSpPr>
          <p:cNvPr id="3" name="Content Placeholder 2">
            <a:extLst>
              <a:ext uri="{FF2B5EF4-FFF2-40B4-BE49-F238E27FC236}">
                <a16:creationId xmlns:a16="http://schemas.microsoft.com/office/drawing/2014/main" id="{4309502E-EBF5-7D71-F6CE-BEA4C182C669}"/>
              </a:ext>
            </a:extLst>
          </p:cNvPr>
          <p:cNvSpPr>
            <a:spLocks noGrp="1"/>
          </p:cNvSpPr>
          <p:nvPr>
            <p:ph idx="1"/>
          </p:nvPr>
        </p:nvSpPr>
        <p:spPr>
          <a:xfrm>
            <a:off x="1789112" y="1240971"/>
            <a:ext cx="10018713" cy="3124201"/>
          </a:xfrm>
        </p:spPr>
        <p:txBody>
          <a:bodyPr>
            <a:normAutofit fontScale="85000" lnSpcReduction="20000"/>
          </a:bodyPr>
          <a:lstStyle/>
          <a:p>
            <a:r>
              <a:rPr lang="en-US" sz="2200" b="1">
                <a:latin typeface="Arial" panose="020B0604020202020204" pitchFamily="34" charset="0"/>
                <a:cs typeface="Arial" panose="020B0604020202020204" pitchFamily="34" charset="0"/>
              </a:rPr>
              <a:t>JSON Output:</a:t>
            </a:r>
            <a:endParaRPr lang="en-US">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sz="1800">
                <a:latin typeface="Arial" panose="020B0604020202020204" pitchFamily="34" charset="0"/>
                <a:cs typeface="Arial" panose="020B0604020202020204" pitchFamily="34" charset="0"/>
              </a:rPr>
              <a:t>{'data': {'id': ‘api-key’, 'type': 'analysis', 'links': {'self': 'https://www.virustotal.com/api/v3/analyses/api-key', 'item': 'https://www.virustotal.com/api/v3/urls/dd014af5ed6b38d9130e3f466f850e46d21b951199d53a18ef29ee9341614eaf'}, 'attributes': {'stats': </a:t>
            </a:r>
            <a:r>
              <a:rPr lang="en-US" sz="1800">
                <a:solidFill>
                  <a:srgbClr val="FF0000"/>
                </a:solidFill>
                <a:latin typeface="Arial" panose="020B0604020202020204" pitchFamily="34" charset="0"/>
                <a:cs typeface="Arial" panose="020B0604020202020204" pitchFamily="34" charset="0"/>
              </a:rPr>
              <a:t>{'malicious': 0, 'suspicious': 0, 'undetected': 26, 'harmless': 71, 'timeout': 0}</a:t>
            </a:r>
            <a:r>
              <a:rPr lang="en-US" sz="1800">
                <a:latin typeface="Arial" panose="020B0604020202020204" pitchFamily="34" charset="0"/>
                <a:cs typeface="Arial" panose="020B0604020202020204" pitchFamily="34" charset="0"/>
              </a:rPr>
              <a:t>, 'date': 1745282536, 'status': 'completed', 'results': {'Artists Against 419': {'method': 'blacklist', 'engine_name': 'Artists Against 419', 'category': 'harmless', 'result': 'clean'} …</a:t>
            </a:r>
          </a:p>
          <a:p>
            <a:pPr lvl="1">
              <a:buClr>
                <a:srgbClr val="1287C3"/>
              </a:buClr>
              <a:buFont typeface="Wingdings" panose="05000000000000000000" pitchFamily="2" charset="2"/>
              <a:buChar char="Ø"/>
            </a:pPr>
            <a:r>
              <a:rPr lang="en-US" sz="1800">
                <a:latin typeface="Arial" panose="020B0604020202020204" pitchFamily="34" charset="0"/>
                <a:cs typeface="Arial" panose="020B0604020202020204" pitchFamily="34" charset="0"/>
              </a:rPr>
              <a:t>{'data': {'id': ‘api-key’, 'type': 'analysis', 'links': {'self': 'https://www.virustotal.com/api/v3/analyses/api-key', 'item': 'https://www.virustotal.com/api/v3/urls/dd014af5ed6b38d9130e3f466f850e46d21b951199d53a18ef29ee9341614eaf'}, 'attributes': {'stats': </a:t>
            </a:r>
            <a:r>
              <a:rPr lang="en-US" sz="1800">
                <a:solidFill>
                  <a:srgbClr val="FF0000"/>
                </a:solidFill>
                <a:latin typeface="Arial" panose="020B0604020202020204" pitchFamily="34" charset="0"/>
                <a:cs typeface="Arial" panose="020B0604020202020204" pitchFamily="34" charset="0"/>
              </a:rPr>
              <a:t>{'malicious': 15, 'suspicious': 1, 'undetected': 25, 'harmless': 56, 'timeout': 0}</a:t>
            </a:r>
            <a:r>
              <a:rPr lang="en-US" sz="1800">
                <a:latin typeface="Arial" panose="020B0604020202020204" pitchFamily="34" charset="0"/>
                <a:cs typeface="Arial" panose="020B0604020202020204" pitchFamily="34" charset="0"/>
              </a:rPr>
              <a:t>, 'date': 1745282536, 'status': 'completed', 'results': {'Artists Against 419': {'method': 'blacklist', 'engine_name': 'Artists Against 419', 'category': 'harmless', 'result': 'clean'} …</a:t>
            </a:r>
          </a:p>
          <a:p>
            <a:pPr lvl="1">
              <a:buClr>
                <a:srgbClr val="1287C3"/>
              </a:buClr>
              <a:buFont typeface="Courier New"/>
              <a:buChar char="o"/>
            </a:pPr>
            <a:endParaRPr lang="en-US" sz="1800">
              <a:latin typeface="Aptos"/>
            </a:endParaRPr>
          </a:p>
        </p:txBody>
      </p:sp>
    </p:spTree>
    <p:extLst>
      <p:ext uri="{BB962C8B-B14F-4D97-AF65-F5344CB8AC3E}">
        <p14:creationId xmlns:p14="http://schemas.microsoft.com/office/powerpoint/2010/main" val="2495997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20C9A-1E85-561F-A026-DFE2AFC2260C}"/>
              </a:ext>
            </a:extLst>
          </p:cNvPr>
          <p:cNvSpPr>
            <a:spLocks noGrp="1"/>
          </p:cNvSpPr>
          <p:nvPr>
            <p:ph type="title"/>
          </p:nvPr>
        </p:nvSpPr>
        <p:spPr/>
        <p:txBody>
          <a:bodyPr>
            <a:normAutofit/>
          </a:bodyPr>
          <a:lstStyle/>
          <a:p>
            <a:r>
              <a:rPr lang="en-US" b="1" i="0" u="none" strike="noStrike" kern="100" baseline="0">
                <a:latin typeface="Aptos"/>
              </a:rPr>
              <a:t>Observations on Data Patterns</a:t>
            </a:r>
            <a:r>
              <a:rPr lang="en-US" kern="100">
                <a:latin typeface="Aptos"/>
              </a:rPr>
              <a:t> </a:t>
            </a:r>
            <a:r>
              <a:rPr lang="en-US" b="0" i="0" u="none" strike="noStrike" kern="100" baseline="0">
                <a:latin typeface="Aptos"/>
              </a:rPr>
              <a:t> </a:t>
            </a:r>
          </a:p>
        </p:txBody>
      </p:sp>
    </p:spTree>
    <p:extLst>
      <p:ext uri="{BB962C8B-B14F-4D97-AF65-F5344CB8AC3E}">
        <p14:creationId xmlns:p14="http://schemas.microsoft.com/office/powerpoint/2010/main" val="1139293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29307-D860-DE02-0685-D3568DEB5D2A}"/>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B5A9AB3-8F44-D5F2-8A41-E4161D358B83}"/>
              </a:ext>
            </a:extLst>
          </p:cNvPr>
          <p:cNvSpPr/>
          <p:nvPr/>
        </p:nvSpPr>
        <p:spPr>
          <a:xfrm>
            <a:off x="6618515" y="992358"/>
            <a:ext cx="5323114" cy="52033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B5456C18-BCC0-6EC3-5FA9-BEDB26D40A05}"/>
              </a:ext>
            </a:extLst>
          </p:cNvPr>
          <p:cNvSpPr>
            <a:spLocks noGrp="1"/>
          </p:cNvSpPr>
          <p:nvPr>
            <p:ph type="title"/>
          </p:nvPr>
        </p:nvSpPr>
        <p:spPr>
          <a:xfrm>
            <a:off x="1885951" y="71133"/>
            <a:ext cx="9101299" cy="1182462"/>
          </a:xfrm>
        </p:spPr>
        <p:txBody>
          <a:bodyPr vert="horz" lIns="91440" tIns="45720" rIns="91440" bIns="45720" rtlCol="0" anchor="ctr">
            <a:normAutofit/>
          </a:bodyPr>
          <a:lstStyle/>
          <a:p>
            <a:pPr algn="l"/>
            <a:r>
              <a:rPr lang="en-US" sz="3200">
                <a:latin typeface="Arial Black" panose="020B0A04020102020204" pitchFamily="34" charset="0"/>
              </a:rPr>
              <a:t>Phishing Results Distribution</a:t>
            </a:r>
          </a:p>
        </p:txBody>
      </p:sp>
      <p:sp>
        <p:nvSpPr>
          <p:cNvPr id="6" name="Content Placeholder 3">
            <a:extLst>
              <a:ext uri="{FF2B5EF4-FFF2-40B4-BE49-F238E27FC236}">
                <a16:creationId xmlns:a16="http://schemas.microsoft.com/office/drawing/2014/main" id="{7981AC52-66CB-4A98-18E2-96C47D4C001F}"/>
              </a:ext>
            </a:extLst>
          </p:cNvPr>
          <p:cNvSpPr txBox="1">
            <a:spLocks/>
          </p:cNvSpPr>
          <p:nvPr/>
        </p:nvSpPr>
        <p:spPr>
          <a:xfrm>
            <a:off x="1885952" y="1349828"/>
            <a:ext cx="4841420" cy="38862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000">
                <a:latin typeface="Arial" panose="020B0604020202020204" pitchFamily="34" charset="0"/>
                <a:cs typeface="Arial" panose="020B0604020202020204" pitchFamily="34" charset="0"/>
              </a:rPr>
              <a:t>When creating a machine learning model, the target variables distribution matters</a:t>
            </a:r>
          </a:p>
          <a:p>
            <a:pPr>
              <a:buClr>
                <a:srgbClr val="1287C3"/>
              </a:buClr>
            </a:pPr>
            <a:r>
              <a:rPr lang="en-US" sz="2000">
                <a:latin typeface="Arial" panose="020B0604020202020204" pitchFamily="34" charset="0"/>
                <a:cs typeface="Arial" panose="020B0604020202020204" pitchFamily="34" charset="0"/>
              </a:rPr>
              <a:t>The distribution is decently even, with the majority class having 56%</a:t>
            </a:r>
          </a:p>
          <a:p>
            <a:pPr>
              <a:buClr>
                <a:srgbClr val="1287C3"/>
              </a:buClr>
            </a:pPr>
            <a:r>
              <a:rPr lang="en-US" sz="2000">
                <a:latin typeface="Arial" panose="020B0604020202020204" pitchFamily="34" charset="0"/>
                <a:cs typeface="Arial" panose="020B0604020202020204" pitchFamily="34" charset="0"/>
              </a:rPr>
              <a:t>No need for stratified sampling</a:t>
            </a:r>
          </a:p>
        </p:txBody>
      </p:sp>
      <p:pic>
        <p:nvPicPr>
          <p:cNvPr id="7" name="Content Placeholder 4" descr="A pie chart with numbers and a blue circle&#10;&#10;AI-generated content may be incorrect.">
            <a:extLst>
              <a:ext uri="{FF2B5EF4-FFF2-40B4-BE49-F238E27FC236}">
                <a16:creationId xmlns:a16="http://schemas.microsoft.com/office/drawing/2014/main" id="{AA02565D-334F-226D-64F1-CE08A165D6B9}"/>
              </a:ext>
            </a:extLst>
          </p:cNvPr>
          <p:cNvPicPr>
            <a:picLocks noChangeAspect="1"/>
          </p:cNvPicPr>
          <p:nvPr/>
        </p:nvPicPr>
        <p:blipFill>
          <a:blip r:embed="rId2"/>
          <a:srcRect r="2959" b="-3"/>
          <a:stretch/>
        </p:blipFill>
        <p:spPr>
          <a:xfrm>
            <a:off x="7041013" y="1349828"/>
            <a:ext cx="4586974" cy="4396070"/>
          </a:xfrm>
          <a:prstGeom prst="rect">
            <a:avLst/>
          </a:prstGeom>
          <a:effectLst/>
        </p:spPr>
      </p:pic>
    </p:spTree>
    <p:extLst>
      <p:ext uri="{BB962C8B-B14F-4D97-AF65-F5344CB8AC3E}">
        <p14:creationId xmlns:p14="http://schemas.microsoft.com/office/powerpoint/2010/main" val="2015956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CD5BB-43ED-FFFA-CF92-92CE2A00A823}"/>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D941514-6436-E976-3667-8750A924503B}"/>
              </a:ext>
            </a:extLst>
          </p:cNvPr>
          <p:cNvSpPr/>
          <p:nvPr/>
        </p:nvSpPr>
        <p:spPr>
          <a:xfrm>
            <a:off x="5072743" y="1186542"/>
            <a:ext cx="6901543" cy="505272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2958D49-5809-5F9A-2F5D-2410EF168924}"/>
              </a:ext>
            </a:extLst>
          </p:cNvPr>
          <p:cNvSpPr>
            <a:spLocks noGrp="1"/>
          </p:cNvSpPr>
          <p:nvPr>
            <p:ph type="title"/>
          </p:nvPr>
        </p:nvSpPr>
        <p:spPr>
          <a:xfrm>
            <a:off x="1799996" y="149090"/>
            <a:ext cx="9101299" cy="886810"/>
          </a:xfrm>
        </p:spPr>
        <p:txBody>
          <a:bodyPr vert="horz" lIns="91440" tIns="45720" rIns="91440" bIns="45720" rtlCol="0" anchor="ctr">
            <a:normAutofit/>
          </a:bodyPr>
          <a:lstStyle/>
          <a:p>
            <a:pPr algn="l"/>
            <a:r>
              <a:rPr lang="en-US" sz="3200">
                <a:latin typeface="Arial Black" panose="020B0A04020102020204" pitchFamily="34" charset="0"/>
              </a:rPr>
              <a:t>Attribute Importance</a:t>
            </a:r>
          </a:p>
        </p:txBody>
      </p:sp>
      <p:pic>
        <p:nvPicPr>
          <p:cNvPr id="2" name="Content Placeholder 4" descr="A graph with blue and orange bars&#10;&#10;AI-generated content may be incorrect.">
            <a:extLst>
              <a:ext uri="{FF2B5EF4-FFF2-40B4-BE49-F238E27FC236}">
                <a16:creationId xmlns:a16="http://schemas.microsoft.com/office/drawing/2014/main" id="{FBBC1B95-9C40-8004-07FD-A0185D481953}"/>
              </a:ext>
            </a:extLst>
          </p:cNvPr>
          <p:cNvPicPr>
            <a:picLocks noChangeAspect="1"/>
          </p:cNvPicPr>
          <p:nvPr/>
        </p:nvPicPr>
        <p:blipFill>
          <a:blip r:embed="rId2"/>
          <a:srcRect r="4312" b="-3"/>
          <a:stretch/>
        </p:blipFill>
        <p:spPr>
          <a:xfrm>
            <a:off x="5406699" y="1373366"/>
            <a:ext cx="6237359" cy="4546708"/>
          </a:xfrm>
          <a:prstGeom prst="rect">
            <a:avLst/>
          </a:prstGeom>
        </p:spPr>
      </p:pic>
      <p:sp>
        <p:nvSpPr>
          <p:cNvPr id="3" name="Content Placeholder 3">
            <a:extLst>
              <a:ext uri="{FF2B5EF4-FFF2-40B4-BE49-F238E27FC236}">
                <a16:creationId xmlns:a16="http://schemas.microsoft.com/office/drawing/2014/main" id="{B07F0B2F-218A-6BB4-C187-D3E3C4F37F93}"/>
              </a:ext>
            </a:extLst>
          </p:cNvPr>
          <p:cNvSpPr txBox="1">
            <a:spLocks/>
          </p:cNvSpPr>
          <p:nvPr/>
        </p:nvSpPr>
        <p:spPr>
          <a:xfrm>
            <a:off x="1799996" y="2188032"/>
            <a:ext cx="3065918" cy="3124201"/>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2000">
                <a:latin typeface="Arial" panose="020B0604020202020204" pitchFamily="34" charset="0"/>
                <a:cs typeface="Arial" panose="020B0604020202020204" pitchFamily="34" charset="0"/>
              </a:rPr>
              <a:t>To gauge how important each attribute is, we found the correlation with results</a:t>
            </a:r>
          </a:p>
          <a:p>
            <a:pPr>
              <a:buClr>
                <a:srgbClr val="1287C3"/>
              </a:buClr>
            </a:pPr>
            <a:r>
              <a:rPr lang="en-US" sz="2000">
                <a:latin typeface="Arial" panose="020B0604020202020204" pitchFamily="34" charset="0"/>
                <a:cs typeface="Arial" panose="020B0604020202020204" pitchFamily="34" charset="0"/>
              </a:rPr>
              <a:t>HTTP with SSL and URL of Anchor are the most correlated</a:t>
            </a:r>
          </a:p>
          <a:p>
            <a:pPr>
              <a:buClr>
                <a:srgbClr val="1287C3"/>
              </a:buClr>
            </a:pPr>
            <a:r>
              <a:rPr lang="en-US" sz="2000">
                <a:latin typeface="Arial" panose="020B0604020202020204" pitchFamily="34" charset="0"/>
                <a:cs typeface="Arial" panose="020B0604020202020204" pitchFamily="34" charset="0"/>
              </a:rPr>
              <a:t>Some are negative</a:t>
            </a:r>
          </a:p>
          <a:p>
            <a:pPr>
              <a:buClr>
                <a:srgbClr val="1287C3"/>
              </a:buClr>
            </a:pPr>
            <a:endParaRPr lang="en-US"/>
          </a:p>
          <a:p>
            <a:pPr>
              <a:buClr>
                <a:srgbClr val="1287C3"/>
              </a:buClr>
            </a:pPr>
            <a:endParaRPr lang="en-US"/>
          </a:p>
        </p:txBody>
      </p:sp>
    </p:spTree>
    <p:extLst>
      <p:ext uri="{BB962C8B-B14F-4D97-AF65-F5344CB8AC3E}">
        <p14:creationId xmlns:p14="http://schemas.microsoft.com/office/powerpoint/2010/main" val="3600136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BCC78-04BE-68F3-F949-0C46CE782297}"/>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8CD01675-2848-F94C-E14E-E8FB10286B67}"/>
              </a:ext>
            </a:extLst>
          </p:cNvPr>
          <p:cNvSpPr/>
          <p:nvPr/>
        </p:nvSpPr>
        <p:spPr>
          <a:xfrm>
            <a:off x="5072743" y="1186542"/>
            <a:ext cx="6901543" cy="505272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0C63092B-A553-E4AF-BF90-F5492FE1BA2D}"/>
              </a:ext>
            </a:extLst>
          </p:cNvPr>
          <p:cNvSpPr>
            <a:spLocks noGrp="1"/>
          </p:cNvSpPr>
          <p:nvPr>
            <p:ph type="title"/>
          </p:nvPr>
        </p:nvSpPr>
        <p:spPr>
          <a:xfrm>
            <a:off x="1799996" y="149090"/>
            <a:ext cx="9101299" cy="886810"/>
          </a:xfrm>
        </p:spPr>
        <p:txBody>
          <a:bodyPr vert="horz" lIns="91440" tIns="45720" rIns="91440" bIns="45720" rtlCol="0" anchor="ctr">
            <a:normAutofit/>
          </a:bodyPr>
          <a:lstStyle/>
          <a:p>
            <a:pPr algn="l"/>
            <a:r>
              <a:rPr lang="en-US" sz="3200">
                <a:latin typeface="Arial Black" panose="020B0A04020102020204" pitchFamily="34" charset="0"/>
              </a:rPr>
              <a:t>Google Scan</a:t>
            </a:r>
          </a:p>
        </p:txBody>
      </p:sp>
      <p:pic>
        <p:nvPicPr>
          <p:cNvPr id="25" name="Content Placeholder 24" descr="A graph of a bar&#10;&#10;AI-generated content may be incorrect.">
            <a:extLst>
              <a:ext uri="{FF2B5EF4-FFF2-40B4-BE49-F238E27FC236}">
                <a16:creationId xmlns:a16="http://schemas.microsoft.com/office/drawing/2014/main" id="{D3589AB3-CC2B-8666-7B4A-28D4A96966E8}"/>
              </a:ext>
            </a:extLst>
          </p:cNvPr>
          <p:cNvPicPr>
            <a:picLocks noChangeAspect="1"/>
          </p:cNvPicPr>
          <p:nvPr/>
        </p:nvPicPr>
        <p:blipFill>
          <a:blip r:embed="rId2"/>
          <a:stretch>
            <a:fillRect/>
          </a:stretch>
        </p:blipFill>
        <p:spPr>
          <a:xfrm>
            <a:off x="5518556" y="1631988"/>
            <a:ext cx="6188047" cy="3796500"/>
          </a:xfrm>
          <a:prstGeom prst="rect">
            <a:avLst/>
          </a:prstGeom>
        </p:spPr>
      </p:pic>
      <p:sp>
        <p:nvSpPr>
          <p:cNvPr id="4" name="Content Placeholder 16">
            <a:extLst>
              <a:ext uri="{FF2B5EF4-FFF2-40B4-BE49-F238E27FC236}">
                <a16:creationId xmlns:a16="http://schemas.microsoft.com/office/drawing/2014/main" id="{3F6E93B0-E20D-B51A-3253-0CBD3E780889}"/>
              </a:ext>
            </a:extLst>
          </p:cNvPr>
          <p:cNvSpPr txBox="1">
            <a:spLocks/>
          </p:cNvSpPr>
          <p:nvPr/>
        </p:nvSpPr>
        <p:spPr>
          <a:xfrm>
            <a:off x="1691020" y="1480458"/>
            <a:ext cx="3157583" cy="3558518"/>
          </a:xfrm>
          <a:prstGeom prst="rect">
            <a:avLst/>
          </a:prstGeom>
        </p:spPr>
        <p:txBody>
          <a:bodyPr vert="horz" lIns="91440" tIns="45720" rIns="91440" bIns="45720" rtlCol="0" anchor="ctr">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l">
              <a:buFont typeface="Arial" panose="020B0604020202020204" pitchFamily="34" charset="0"/>
              <a:buChar char="•"/>
            </a:pPr>
            <a:r>
              <a:rPr lang="en-US">
                <a:latin typeface="Arial" panose="020B0604020202020204" pitchFamily="34" charset="0"/>
                <a:cs typeface="Arial" panose="020B0604020202020204" pitchFamily="34" charset="0"/>
              </a:rPr>
              <a:t>Returns no Malicious or Suspicious</a:t>
            </a:r>
          </a:p>
          <a:p>
            <a:pPr marL="342900" indent="-342900" algn="l">
              <a:buClr>
                <a:srgbClr val="1287C3"/>
              </a:buClr>
              <a:buFont typeface="Arial" panose="020B0604020202020204" pitchFamily="34" charset="0"/>
              <a:buChar char="•"/>
            </a:pPr>
            <a:r>
              <a:rPr lang="en-US">
                <a:latin typeface="Arial" panose="020B0604020202020204" pitchFamily="34" charset="0"/>
                <a:cs typeface="Arial" panose="020B0604020202020204" pitchFamily="34" charset="0"/>
              </a:rPr>
              <a:t>Undetected does occur a decent amount</a:t>
            </a:r>
          </a:p>
          <a:p>
            <a:pPr>
              <a:buClr>
                <a:srgbClr val="1287C3"/>
              </a:buClr>
            </a:pPr>
            <a:endParaRPr lang="en-US"/>
          </a:p>
        </p:txBody>
      </p:sp>
    </p:spTree>
    <p:extLst>
      <p:ext uri="{BB962C8B-B14F-4D97-AF65-F5344CB8AC3E}">
        <p14:creationId xmlns:p14="http://schemas.microsoft.com/office/powerpoint/2010/main" val="2486589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F4FF4-A16F-2A83-EAD6-61005FE122F0}"/>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8CFA362-885F-5AAD-DA71-85C7F9C3F0B1}"/>
              </a:ext>
            </a:extLst>
          </p:cNvPr>
          <p:cNvSpPr/>
          <p:nvPr/>
        </p:nvSpPr>
        <p:spPr>
          <a:xfrm>
            <a:off x="5203371" y="1480458"/>
            <a:ext cx="6770915" cy="458288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3C6C2F0E-3E41-C83C-ADE7-37C323F26274}"/>
              </a:ext>
            </a:extLst>
          </p:cNvPr>
          <p:cNvSpPr>
            <a:spLocks noGrp="1"/>
          </p:cNvSpPr>
          <p:nvPr>
            <p:ph type="title"/>
          </p:nvPr>
        </p:nvSpPr>
        <p:spPr>
          <a:xfrm>
            <a:off x="1799996" y="149090"/>
            <a:ext cx="9101299" cy="886810"/>
          </a:xfrm>
        </p:spPr>
        <p:txBody>
          <a:bodyPr vert="horz" lIns="91440" tIns="45720" rIns="91440" bIns="45720" rtlCol="0" anchor="ctr">
            <a:normAutofit/>
          </a:bodyPr>
          <a:lstStyle/>
          <a:p>
            <a:pPr algn="l"/>
            <a:r>
              <a:rPr lang="en-US" sz="3200">
                <a:latin typeface="Arial Black" panose="020B0A04020102020204" pitchFamily="34" charset="0"/>
              </a:rPr>
              <a:t>Phishing Scan</a:t>
            </a:r>
          </a:p>
        </p:txBody>
      </p:sp>
      <p:sp>
        <p:nvSpPr>
          <p:cNvPr id="4" name="Content Placeholder 16">
            <a:extLst>
              <a:ext uri="{FF2B5EF4-FFF2-40B4-BE49-F238E27FC236}">
                <a16:creationId xmlns:a16="http://schemas.microsoft.com/office/drawing/2014/main" id="{C27D7164-66E2-0D62-2731-2B6F6588C9C5}"/>
              </a:ext>
            </a:extLst>
          </p:cNvPr>
          <p:cNvSpPr txBox="1">
            <a:spLocks/>
          </p:cNvSpPr>
          <p:nvPr/>
        </p:nvSpPr>
        <p:spPr>
          <a:xfrm>
            <a:off x="1865196" y="2046516"/>
            <a:ext cx="3272865" cy="3558518"/>
          </a:xfrm>
          <a:prstGeom prst="rect">
            <a:avLst/>
          </a:prstGeom>
        </p:spPr>
        <p:txBody>
          <a:bodyPr vert="horz" lIns="91440" tIns="45720" rIns="91440" bIns="45720" rtlCol="0" anchor="ctr">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l">
              <a:buFont typeface="Arial" panose="020B0604020202020204" pitchFamily="34" charset="0"/>
              <a:buChar char="•"/>
            </a:pPr>
            <a:r>
              <a:rPr lang="en-US">
                <a:latin typeface="Arial" panose="020B0604020202020204" pitchFamily="34" charset="0"/>
                <a:cs typeface="Arial" panose="020B0604020202020204" pitchFamily="34" charset="0"/>
              </a:rPr>
              <a:t>Scan of many websites considered phishing websites on phishtank</a:t>
            </a:r>
          </a:p>
          <a:p>
            <a:pPr marL="342900" indent="-342900" algn="l">
              <a:buClr>
                <a:srgbClr val="1287C3"/>
              </a:buClr>
              <a:buFont typeface="Arial" panose="020B0604020202020204" pitchFamily="34" charset="0"/>
              <a:buChar char="•"/>
            </a:pPr>
            <a:r>
              <a:rPr lang="en-US">
                <a:latin typeface="Arial" panose="020B0604020202020204" pitchFamily="34" charset="0"/>
                <a:cs typeface="Arial" panose="020B0604020202020204" pitchFamily="34" charset="0"/>
              </a:rPr>
              <a:t>On average, only returns 1.2 for Malicious and 0.6 for Suspicious</a:t>
            </a:r>
          </a:p>
          <a:p>
            <a:pPr marL="342900" indent="-342900" algn="l">
              <a:buClr>
                <a:srgbClr val="1287C3"/>
              </a:buClr>
              <a:buFont typeface="Arial" panose="020B0604020202020204" pitchFamily="34" charset="0"/>
              <a:buChar char="•"/>
            </a:pPr>
            <a:r>
              <a:rPr lang="en-US">
                <a:latin typeface="Arial" panose="020B0604020202020204" pitchFamily="34" charset="0"/>
                <a:cs typeface="Arial" panose="020B0604020202020204" pitchFamily="34" charset="0"/>
              </a:rPr>
              <a:t>A single alert should stop a user from accessing the site</a:t>
            </a:r>
          </a:p>
          <a:p>
            <a:pPr>
              <a:buClr>
                <a:srgbClr val="1287C3"/>
              </a:buClr>
            </a:pPr>
            <a:endParaRPr lang="en-US"/>
          </a:p>
        </p:txBody>
      </p:sp>
      <p:pic>
        <p:nvPicPr>
          <p:cNvPr id="2" name="Content Placeholder 4">
            <a:extLst>
              <a:ext uri="{FF2B5EF4-FFF2-40B4-BE49-F238E27FC236}">
                <a16:creationId xmlns:a16="http://schemas.microsoft.com/office/drawing/2014/main" id="{45CAF2FD-9829-C93E-4524-A2746CB9A8FA}"/>
              </a:ext>
            </a:extLst>
          </p:cNvPr>
          <p:cNvPicPr>
            <a:picLocks noChangeAspect="1"/>
          </p:cNvPicPr>
          <p:nvPr/>
        </p:nvPicPr>
        <p:blipFill>
          <a:blip r:embed="rId2"/>
          <a:stretch>
            <a:fillRect/>
          </a:stretch>
        </p:blipFill>
        <p:spPr>
          <a:xfrm>
            <a:off x="5455710" y="1866372"/>
            <a:ext cx="6279090" cy="3861068"/>
          </a:xfrm>
          <a:prstGeom prst="roundRect">
            <a:avLst>
              <a:gd name="adj" fmla="val 4380"/>
            </a:avLst>
          </a:prstGeom>
          <a:ln w="38100">
            <a:noFill/>
          </a:ln>
          <a:effectLst/>
        </p:spPr>
      </p:pic>
    </p:spTree>
    <p:extLst>
      <p:ext uri="{BB962C8B-B14F-4D97-AF65-F5344CB8AC3E}">
        <p14:creationId xmlns:p14="http://schemas.microsoft.com/office/powerpoint/2010/main" val="3163235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44DB-358C-551E-6662-61AC7DFBF72D}"/>
              </a:ext>
            </a:extLst>
          </p:cNvPr>
          <p:cNvSpPr>
            <a:spLocks noGrp="1"/>
          </p:cNvSpPr>
          <p:nvPr>
            <p:ph type="title"/>
          </p:nvPr>
        </p:nvSpPr>
        <p:spPr>
          <a:xfrm>
            <a:off x="6768497" y="4199996"/>
            <a:ext cx="8930747" cy="805544"/>
          </a:xfrm>
        </p:spPr>
        <p:txBody>
          <a:bodyPr>
            <a:normAutofit/>
          </a:bodyPr>
          <a:lstStyle/>
          <a:p>
            <a:pPr marR="0" algn="l" rtl="0"/>
            <a:r>
              <a:rPr lang="en-US" sz="3200" b="0" i="0" u="none" strike="noStrike" kern="100" baseline="0">
                <a:latin typeface="Arial Black" panose="020B0A04020102020204" pitchFamily="34" charset="0"/>
              </a:rPr>
              <a:t>Artifact Selection </a:t>
            </a:r>
          </a:p>
        </p:txBody>
      </p:sp>
    </p:spTree>
    <p:extLst>
      <p:ext uri="{BB962C8B-B14F-4D97-AF65-F5344CB8AC3E}">
        <p14:creationId xmlns:p14="http://schemas.microsoft.com/office/powerpoint/2010/main" val="3455681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ABA4-5524-5637-F0E0-2A04AE02CAC0}"/>
              </a:ext>
            </a:extLst>
          </p:cNvPr>
          <p:cNvSpPr>
            <a:spLocks noGrp="1"/>
          </p:cNvSpPr>
          <p:nvPr>
            <p:ph type="title"/>
          </p:nvPr>
        </p:nvSpPr>
        <p:spPr>
          <a:xfrm>
            <a:off x="1560511" y="0"/>
            <a:ext cx="10018713" cy="1088571"/>
          </a:xfrm>
        </p:spPr>
        <p:txBody>
          <a:bodyPr>
            <a:normAutofit/>
          </a:bodyPr>
          <a:lstStyle/>
          <a:p>
            <a:pPr algn="l"/>
            <a:r>
              <a:rPr lang="en-US" sz="3200" b="1">
                <a:latin typeface="Arial Black" panose="020B0A04020102020204" pitchFamily="34" charset="0"/>
              </a:rPr>
              <a:t>Artifact Selection</a:t>
            </a:r>
          </a:p>
        </p:txBody>
      </p:sp>
      <p:sp>
        <p:nvSpPr>
          <p:cNvPr id="3" name="Content Placeholder 2">
            <a:extLst>
              <a:ext uri="{FF2B5EF4-FFF2-40B4-BE49-F238E27FC236}">
                <a16:creationId xmlns:a16="http://schemas.microsoft.com/office/drawing/2014/main" id="{E535A130-C80E-F0D1-E8E2-7E12D3CA7169}"/>
              </a:ext>
            </a:extLst>
          </p:cNvPr>
          <p:cNvSpPr>
            <a:spLocks noGrp="1"/>
          </p:cNvSpPr>
          <p:nvPr>
            <p:ph idx="1"/>
          </p:nvPr>
        </p:nvSpPr>
        <p:spPr>
          <a:xfrm>
            <a:off x="1560511" y="1218238"/>
            <a:ext cx="8505919" cy="3124201"/>
          </a:xfrm>
        </p:spPr>
        <p:txBody>
          <a:bodyPr/>
          <a:lstStyle/>
          <a:p>
            <a:pPr marL="342900" indent="-342900">
              <a:buClr>
                <a:srgbClr val="30ACEC">
                  <a:lumMod val="75000"/>
                </a:srgbClr>
              </a:buClr>
            </a:pPr>
            <a:r>
              <a:rPr lang="en-US">
                <a:latin typeface="Arial" panose="020B0604020202020204" pitchFamily="34" charset="0"/>
                <a:cs typeface="Arial" panose="020B0604020202020204" pitchFamily="34" charset="0"/>
              </a:rPr>
              <a:t>For the Phishing Website Data Set, we chose a random forest model to predict website legitimacy</a:t>
            </a:r>
          </a:p>
          <a:p>
            <a:pPr>
              <a:buClr>
                <a:srgbClr val="1287C3"/>
              </a:buClr>
            </a:pPr>
            <a:r>
              <a:rPr lang="en-US">
                <a:latin typeface="Arial" panose="020B0604020202020204" pitchFamily="34" charset="0"/>
                <a:cs typeface="Arial" panose="020B0604020202020204" pitchFamily="34" charset="0"/>
              </a:rPr>
              <a:t>For the Virus Total Data, we developed a software tool to parse through emails and return URL legitimacy</a:t>
            </a:r>
          </a:p>
          <a:p>
            <a:pPr>
              <a:buClr>
                <a:srgbClr val="1287C3"/>
              </a:buClr>
            </a:pPr>
            <a:r>
              <a:rPr lang="en-US">
                <a:latin typeface="Arial" panose="020B0604020202020204" pitchFamily="34" charset="0"/>
                <a:cs typeface="Arial" panose="020B0604020202020204" pitchFamily="34" charset="0"/>
              </a:rPr>
              <a:t>Both artifacts are to protect our company from phishing attacks</a:t>
            </a:r>
          </a:p>
        </p:txBody>
      </p:sp>
    </p:spTree>
    <p:extLst>
      <p:ext uri="{BB962C8B-B14F-4D97-AF65-F5344CB8AC3E}">
        <p14:creationId xmlns:p14="http://schemas.microsoft.com/office/powerpoint/2010/main" val="1551957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1EE1-5EB4-8211-761E-93FEFC25A60B}"/>
              </a:ext>
            </a:extLst>
          </p:cNvPr>
          <p:cNvSpPr>
            <a:spLocks noGrp="1"/>
          </p:cNvSpPr>
          <p:nvPr>
            <p:ph type="title"/>
          </p:nvPr>
        </p:nvSpPr>
        <p:spPr>
          <a:xfrm>
            <a:off x="1658482" y="141514"/>
            <a:ext cx="10018713" cy="925286"/>
          </a:xfrm>
        </p:spPr>
        <p:txBody>
          <a:bodyPr>
            <a:normAutofit/>
          </a:bodyPr>
          <a:lstStyle/>
          <a:p>
            <a:pPr algn="l"/>
            <a:r>
              <a:rPr lang="en-US" sz="3200">
                <a:latin typeface="Arial Black" panose="020B0A04020102020204" pitchFamily="34" charset="0"/>
              </a:rPr>
              <a:t>Choosing Tools</a:t>
            </a:r>
          </a:p>
        </p:txBody>
      </p:sp>
      <p:sp>
        <p:nvSpPr>
          <p:cNvPr id="3" name="Content Placeholder 2">
            <a:extLst>
              <a:ext uri="{FF2B5EF4-FFF2-40B4-BE49-F238E27FC236}">
                <a16:creationId xmlns:a16="http://schemas.microsoft.com/office/drawing/2014/main" id="{6B517A72-4588-942F-61E9-F324AB8E5682}"/>
              </a:ext>
            </a:extLst>
          </p:cNvPr>
          <p:cNvSpPr>
            <a:spLocks noGrp="1"/>
          </p:cNvSpPr>
          <p:nvPr>
            <p:ph idx="1"/>
          </p:nvPr>
        </p:nvSpPr>
        <p:spPr>
          <a:xfrm>
            <a:off x="1484310" y="1317171"/>
            <a:ext cx="10018713" cy="3124201"/>
          </a:xfrm>
        </p:spPr>
        <p:txBody>
          <a:bodyPr/>
          <a:lstStyle/>
          <a:p>
            <a:r>
              <a:rPr lang="en-US"/>
              <a:t>Phishing Website Prediction Model</a:t>
            </a:r>
          </a:p>
          <a:p>
            <a:pPr lvl="1">
              <a:buClr>
                <a:srgbClr val="1287C3"/>
              </a:buClr>
              <a:buFont typeface="Courier New"/>
              <a:buChar char="o"/>
            </a:pPr>
            <a:r>
              <a:rPr lang="en-US"/>
              <a:t>Programmed in R using randomForest package</a:t>
            </a:r>
          </a:p>
          <a:p>
            <a:pPr>
              <a:buClr>
                <a:srgbClr val="1287C3"/>
              </a:buClr>
            </a:pPr>
            <a:r>
              <a:rPr lang="en-US"/>
              <a:t>Email Checker</a:t>
            </a:r>
          </a:p>
          <a:p>
            <a:pPr lvl="1">
              <a:buClr>
                <a:srgbClr val="1287C3"/>
              </a:buClr>
              <a:buFont typeface="Courier New"/>
              <a:buChar char="o"/>
            </a:pPr>
            <a:r>
              <a:rPr lang="en-US"/>
              <a:t>Programmed in python using BeautifulSoup and requests packages</a:t>
            </a:r>
          </a:p>
        </p:txBody>
      </p:sp>
    </p:spTree>
    <p:extLst>
      <p:ext uri="{BB962C8B-B14F-4D97-AF65-F5344CB8AC3E}">
        <p14:creationId xmlns:p14="http://schemas.microsoft.com/office/powerpoint/2010/main" val="705086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52BBF-F43E-59F2-526E-17CDAF6401B5}"/>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AF5B1811-9DED-4A62-FE88-0CD10E211BAF}"/>
              </a:ext>
            </a:extLst>
          </p:cNvPr>
          <p:cNvSpPr/>
          <p:nvPr/>
        </p:nvSpPr>
        <p:spPr>
          <a:xfrm>
            <a:off x="5780314" y="1480458"/>
            <a:ext cx="6193972" cy="458288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4AEDAD0-7746-5C60-55CF-8FDEEBA02C6E}"/>
              </a:ext>
            </a:extLst>
          </p:cNvPr>
          <p:cNvSpPr>
            <a:spLocks noGrp="1"/>
          </p:cNvSpPr>
          <p:nvPr>
            <p:ph type="title"/>
          </p:nvPr>
        </p:nvSpPr>
        <p:spPr>
          <a:xfrm>
            <a:off x="1799996" y="149090"/>
            <a:ext cx="9101299" cy="886810"/>
          </a:xfrm>
        </p:spPr>
        <p:txBody>
          <a:bodyPr vert="horz" lIns="91440" tIns="45720" rIns="91440" bIns="45720" rtlCol="0" anchor="ctr">
            <a:normAutofit/>
          </a:bodyPr>
          <a:lstStyle/>
          <a:p>
            <a:pPr algn="l"/>
            <a:r>
              <a:rPr lang="en-US" sz="3200">
                <a:latin typeface="Arial Black" panose="020B0A04020102020204" pitchFamily="34" charset="0"/>
              </a:rPr>
              <a:t>Choosing Random Forest</a:t>
            </a:r>
          </a:p>
        </p:txBody>
      </p:sp>
      <p:sp>
        <p:nvSpPr>
          <p:cNvPr id="4" name="Content Placeholder 16">
            <a:extLst>
              <a:ext uri="{FF2B5EF4-FFF2-40B4-BE49-F238E27FC236}">
                <a16:creationId xmlns:a16="http://schemas.microsoft.com/office/drawing/2014/main" id="{27ADD716-94EC-568A-3AB2-0DCB7DD5F46C}"/>
              </a:ext>
            </a:extLst>
          </p:cNvPr>
          <p:cNvSpPr txBox="1">
            <a:spLocks/>
          </p:cNvSpPr>
          <p:nvPr/>
        </p:nvSpPr>
        <p:spPr>
          <a:xfrm>
            <a:off x="1865196" y="1794413"/>
            <a:ext cx="3785953" cy="3810621"/>
          </a:xfrm>
          <a:prstGeom prst="rect">
            <a:avLst/>
          </a:prstGeom>
        </p:spPr>
        <p:txBody>
          <a:bodyPr vert="horz" lIns="91440" tIns="45720" rIns="91440" bIns="45720" rtlCol="0" anchor="ctr">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solidFill>
                <a:effectLst/>
                <a:latin typeface="+mn-lt"/>
                <a:ea typeface="+mn-ea"/>
                <a:cs typeface="+mn-cs"/>
              </a:defRPr>
            </a:lvl1pPr>
            <a:lvl2pPr marL="457200" indent="0" algn="l"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l">
              <a:buFont typeface="Arial" panose="020B0604020202020204" pitchFamily="34" charset="0"/>
              <a:buChar char="•"/>
            </a:pPr>
            <a:r>
              <a:rPr lang="en-US" sz="2000">
                <a:latin typeface="Arial" panose="020B0604020202020204" pitchFamily="34" charset="0"/>
                <a:cs typeface="Arial" panose="020B0604020202020204" pitchFamily="34" charset="0"/>
              </a:rPr>
              <a:t>A Decision Tree is a machine learning technique that works well for classification</a:t>
            </a:r>
          </a:p>
          <a:p>
            <a:pPr marL="342900" indent="-342900" algn="l">
              <a:buClr>
                <a:srgbClr val="1287C3"/>
              </a:buClr>
              <a:buFont typeface="Arial" panose="020B0604020202020204" pitchFamily="34" charset="0"/>
              <a:buChar char="•"/>
            </a:pPr>
            <a:r>
              <a:rPr lang="en-US" sz="2000">
                <a:latin typeface="Arial" panose="020B0604020202020204" pitchFamily="34" charset="0"/>
                <a:cs typeface="Arial" panose="020B0604020202020204" pitchFamily="34" charset="0"/>
              </a:rPr>
              <a:t>Random Forest produces several random decision trees that each get to vote on the result</a:t>
            </a:r>
          </a:p>
          <a:p>
            <a:pPr marL="342900" indent="-342900" algn="l">
              <a:buClr>
                <a:srgbClr val="1287C3"/>
              </a:buClr>
              <a:buFont typeface="Arial" panose="020B0604020202020204" pitchFamily="34" charset="0"/>
              <a:buChar char="•"/>
            </a:pPr>
            <a:r>
              <a:rPr lang="en-US" sz="2000">
                <a:latin typeface="Arial" panose="020B0604020202020204" pitchFamily="34" charset="0"/>
                <a:cs typeface="Arial" panose="020B0604020202020204" pitchFamily="34" charset="0"/>
              </a:rPr>
              <a:t>Works very well with large datasets</a:t>
            </a:r>
            <a:endParaRPr lang="en-US"/>
          </a:p>
        </p:txBody>
      </p:sp>
      <p:pic>
        <p:nvPicPr>
          <p:cNvPr id="3" name="Picture 2">
            <a:extLst>
              <a:ext uri="{FF2B5EF4-FFF2-40B4-BE49-F238E27FC236}">
                <a16:creationId xmlns:a16="http://schemas.microsoft.com/office/drawing/2014/main" id="{C6DC61CD-1055-DFB6-3362-870BAD56EAB3}"/>
              </a:ext>
            </a:extLst>
          </p:cNvPr>
          <p:cNvPicPr>
            <a:picLocks noChangeAspect="1"/>
          </p:cNvPicPr>
          <p:nvPr/>
        </p:nvPicPr>
        <p:blipFill>
          <a:blip r:embed="rId2"/>
          <a:stretch>
            <a:fillRect/>
          </a:stretch>
        </p:blipFill>
        <p:spPr>
          <a:xfrm>
            <a:off x="5889170" y="1794413"/>
            <a:ext cx="5847095" cy="3595963"/>
          </a:xfrm>
          <a:prstGeom prst="roundRect">
            <a:avLst>
              <a:gd name="adj" fmla="val 4380"/>
            </a:avLst>
          </a:prstGeom>
          <a:ln w="38100">
            <a:noFill/>
          </a:ln>
          <a:effectLst/>
        </p:spPr>
      </p:pic>
      <p:sp>
        <p:nvSpPr>
          <p:cNvPr id="2" name="TextBox 1">
            <a:extLst>
              <a:ext uri="{FF2B5EF4-FFF2-40B4-BE49-F238E27FC236}">
                <a16:creationId xmlns:a16="http://schemas.microsoft.com/office/drawing/2014/main" id="{AE60E7A9-0528-A540-9476-1A2D2C48D0CB}"/>
              </a:ext>
            </a:extLst>
          </p:cNvPr>
          <p:cNvSpPr txBox="1"/>
          <p:nvPr/>
        </p:nvSpPr>
        <p:spPr>
          <a:xfrm>
            <a:off x="6322540" y="5488459"/>
            <a:ext cx="52001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Image from Medium article "10 Must-Know Model for ML Beginners: Random Forest" By Dagang Wei</a:t>
            </a:r>
            <a:endParaRPr lang="en-US"/>
          </a:p>
        </p:txBody>
      </p:sp>
    </p:spTree>
    <p:extLst>
      <p:ext uri="{BB962C8B-B14F-4D97-AF65-F5344CB8AC3E}">
        <p14:creationId xmlns:p14="http://schemas.microsoft.com/office/powerpoint/2010/main" val="314384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3A835-C08C-F9CD-A600-39C52EBC97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106C6F-44B7-54D8-F861-6FCA960148AB}"/>
              </a:ext>
            </a:extLst>
          </p:cNvPr>
          <p:cNvSpPr>
            <a:spLocks noGrp="1"/>
          </p:cNvSpPr>
          <p:nvPr>
            <p:ph type="title"/>
          </p:nvPr>
        </p:nvSpPr>
        <p:spPr>
          <a:xfrm>
            <a:off x="1861771" y="0"/>
            <a:ext cx="9734835" cy="779072"/>
          </a:xfrm>
        </p:spPr>
        <p:txBody>
          <a:bodyPr>
            <a:normAutofit/>
          </a:bodyPr>
          <a:lstStyle/>
          <a:p>
            <a:pPr marR="0" algn="l" rtl="0"/>
            <a:r>
              <a:rPr lang="en-US" sz="3200" b="0" i="0" u="none" strike="noStrike" kern="100" baseline="0">
                <a:latin typeface="Arial Black" panose="020B0A04020102020204" pitchFamily="34" charset="0"/>
              </a:rPr>
              <a:t>Introduction and Industry Background</a:t>
            </a:r>
          </a:p>
        </p:txBody>
      </p:sp>
      <p:sp>
        <p:nvSpPr>
          <p:cNvPr id="6" name="TextBox 5">
            <a:extLst>
              <a:ext uri="{FF2B5EF4-FFF2-40B4-BE49-F238E27FC236}">
                <a16:creationId xmlns:a16="http://schemas.microsoft.com/office/drawing/2014/main" id="{D51D1871-C603-7044-DFFC-C2A6F95F464B}"/>
              </a:ext>
            </a:extLst>
          </p:cNvPr>
          <p:cNvSpPr txBox="1"/>
          <p:nvPr/>
        </p:nvSpPr>
        <p:spPr>
          <a:xfrm>
            <a:off x="2230108" y="1086724"/>
            <a:ext cx="667789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Arial" panose="020B0604020202020204" pitchFamily="34" charset="0"/>
                <a:cs typeface="Arial" panose="020B0604020202020204" pitchFamily="34" charset="0"/>
              </a:rPr>
              <a:t>Technology</a:t>
            </a:r>
            <a:endParaRPr lang="en-US" sz="2400">
              <a:latin typeface="Arial" panose="020B0604020202020204" pitchFamily="34" charset="0"/>
              <a:cs typeface="Arial" panose="020B0604020202020204" pitchFamily="34" charset="0"/>
            </a:endParaRPr>
          </a:p>
          <a:p>
            <a:pPr algn="ctr"/>
            <a:endParaRPr lang="en-US" b="1"/>
          </a:p>
          <a:p>
            <a:pPr marL="285750" indent="-285750">
              <a:buFont typeface="Arial"/>
              <a:buChar char="•"/>
            </a:pPr>
            <a:r>
              <a:rPr lang="en-US">
                <a:latin typeface="Arial" panose="020B0604020202020204" pitchFamily="34" charset="0"/>
                <a:cs typeface="Arial" panose="020B0604020202020204" pitchFamily="34" charset="0"/>
              </a:rPr>
              <a:t>Increased technology on vehicles </a:t>
            </a:r>
          </a:p>
          <a:p>
            <a:pPr marL="285750" indent="-285750">
              <a:buFont typeface="Arial"/>
              <a:buChar char="•"/>
            </a:pPr>
            <a:endParaRPr lang="en-US">
              <a:latin typeface="Arial" panose="020B0604020202020204" pitchFamily="34" charset="0"/>
              <a:cs typeface="Arial" panose="020B0604020202020204" pitchFamily="34" charset="0"/>
            </a:endParaRPr>
          </a:p>
          <a:p>
            <a:pPr marL="285750" indent="-285750">
              <a:buFont typeface="Arial"/>
              <a:buChar char="•"/>
            </a:pPr>
            <a:r>
              <a:rPr lang="en-US">
                <a:latin typeface="Arial" panose="020B0604020202020204" pitchFamily="34" charset="0"/>
                <a:cs typeface="Arial" panose="020B0604020202020204" pitchFamily="34" charset="0"/>
              </a:rPr>
              <a:t>Virtual estimating via smartphone</a:t>
            </a:r>
          </a:p>
          <a:p>
            <a:pPr marL="285750" indent="-285750">
              <a:buFont typeface="Arial"/>
              <a:buChar char="•"/>
            </a:pPr>
            <a:endParaRPr lang="en-US">
              <a:latin typeface="Arial" panose="020B0604020202020204" pitchFamily="34" charset="0"/>
              <a:cs typeface="Arial" panose="020B0604020202020204" pitchFamily="34" charset="0"/>
            </a:endParaRPr>
          </a:p>
          <a:p>
            <a:pPr marL="285750" indent="-285750">
              <a:buFont typeface="Arial"/>
              <a:buChar char="•"/>
            </a:pPr>
            <a:r>
              <a:rPr lang="en-US">
                <a:latin typeface="Arial" panose="020B0604020202020204" pitchFamily="34" charset="0"/>
                <a:cs typeface="Arial" panose="020B0604020202020204" pitchFamily="34" charset="0"/>
              </a:rPr>
              <a:t>Developing personalized packages through machine learning</a:t>
            </a:r>
          </a:p>
          <a:p>
            <a:pPr marL="285750" indent="-285750">
              <a:buFont typeface="Arial"/>
              <a:buChar char="•"/>
            </a:pPr>
            <a:endParaRPr lang="en-US">
              <a:latin typeface="Arial" panose="020B0604020202020204" pitchFamily="34" charset="0"/>
              <a:cs typeface="Arial" panose="020B0604020202020204" pitchFamily="34" charset="0"/>
            </a:endParaRPr>
          </a:p>
          <a:p>
            <a:pPr marL="285750" indent="-285750">
              <a:buFont typeface="Arial"/>
              <a:buChar char="•"/>
            </a:pPr>
            <a:r>
              <a:rPr lang="en-US">
                <a:latin typeface="Arial" panose="020B0604020202020204" pitchFamily="34" charset="0"/>
                <a:cs typeface="Arial" panose="020B0604020202020204" pitchFamily="34" charset="0"/>
              </a:rPr>
              <a:t>AI chatbots to file claims</a:t>
            </a:r>
          </a:p>
          <a:p>
            <a:pPr marL="285750" indent="-285750">
              <a:buFont typeface="Arial"/>
              <a:buChar char="•"/>
            </a:pPr>
            <a:endParaRPr lang="en-US">
              <a:latin typeface="Arial" panose="020B0604020202020204" pitchFamily="34" charset="0"/>
              <a:cs typeface="Arial" panose="020B0604020202020204" pitchFamily="34" charset="0"/>
            </a:endParaRPr>
          </a:p>
          <a:p>
            <a:pPr marL="285750" indent="-285750">
              <a:buFont typeface="Arial"/>
              <a:buChar char="•"/>
            </a:pPr>
            <a:r>
              <a:rPr lang="en-US">
                <a:latin typeface="Arial" panose="020B0604020202020204" pitchFamily="34" charset="0"/>
                <a:cs typeface="Arial" panose="020B0604020202020204" pitchFamily="34" charset="0"/>
              </a:rPr>
              <a:t>Monitoring customer driving for more personalized rates</a:t>
            </a:r>
          </a:p>
          <a:p>
            <a:pPr marL="285750" indent="-285750">
              <a:buFont typeface="Arial"/>
              <a:buChar char="•"/>
            </a:pPr>
            <a:endParaRPr lang="en-US">
              <a:latin typeface="Arial" panose="020B0604020202020204" pitchFamily="34" charset="0"/>
              <a:cs typeface="Arial" panose="020B0604020202020204" pitchFamily="34" charset="0"/>
            </a:endParaRPr>
          </a:p>
          <a:p>
            <a:pPr marL="285750" indent="-285750">
              <a:buFont typeface="Arial"/>
              <a:buChar char="•"/>
            </a:pPr>
            <a:r>
              <a:rPr lang="en-US">
                <a:latin typeface="Arial" panose="020B0604020202020204" pitchFamily="34" charset="0"/>
                <a:cs typeface="Arial" panose="020B0604020202020204" pitchFamily="34" charset="0"/>
              </a:rPr>
              <a:t>Monitored driving provides valuable databases</a:t>
            </a:r>
          </a:p>
        </p:txBody>
      </p:sp>
    </p:spTree>
    <p:extLst>
      <p:ext uri="{BB962C8B-B14F-4D97-AF65-F5344CB8AC3E}">
        <p14:creationId xmlns:p14="http://schemas.microsoft.com/office/powerpoint/2010/main" val="1501230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05F0-C061-269A-CF4D-15F6D6DAD020}"/>
              </a:ext>
            </a:extLst>
          </p:cNvPr>
          <p:cNvSpPr>
            <a:spLocks noGrp="1"/>
          </p:cNvSpPr>
          <p:nvPr>
            <p:ph type="title"/>
          </p:nvPr>
        </p:nvSpPr>
        <p:spPr>
          <a:xfrm>
            <a:off x="1691140" y="108858"/>
            <a:ext cx="10018713" cy="1143000"/>
          </a:xfrm>
        </p:spPr>
        <p:txBody>
          <a:bodyPr/>
          <a:lstStyle/>
          <a:p>
            <a:pPr algn="l"/>
            <a:r>
              <a:rPr lang="en-US">
                <a:latin typeface="Arial Black" panose="020B0A04020102020204" pitchFamily="34" charset="0"/>
              </a:rPr>
              <a:t>Choosing Email Checker</a:t>
            </a:r>
          </a:p>
        </p:txBody>
      </p:sp>
      <p:sp>
        <p:nvSpPr>
          <p:cNvPr id="3" name="Content Placeholder 2">
            <a:extLst>
              <a:ext uri="{FF2B5EF4-FFF2-40B4-BE49-F238E27FC236}">
                <a16:creationId xmlns:a16="http://schemas.microsoft.com/office/drawing/2014/main" id="{9BBBC9DB-0B96-46F5-FC85-A2160DB29312}"/>
              </a:ext>
            </a:extLst>
          </p:cNvPr>
          <p:cNvSpPr>
            <a:spLocks noGrp="1"/>
          </p:cNvSpPr>
          <p:nvPr>
            <p:ph idx="1"/>
          </p:nvPr>
        </p:nvSpPr>
        <p:spPr>
          <a:xfrm>
            <a:off x="1691140" y="1621970"/>
            <a:ext cx="10018713" cy="3124201"/>
          </a:xfrm>
        </p:spPr>
        <p:txBody>
          <a:bodyPr/>
          <a:lstStyle/>
          <a:p>
            <a:r>
              <a:rPr lang="en-US">
                <a:latin typeface="Arial" panose="020B0604020202020204" pitchFamily="34" charset="0"/>
                <a:cs typeface="Arial" panose="020B0604020202020204" pitchFamily="34" charset="0"/>
              </a:rPr>
              <a:t>Most phishing attacks occur through messaging applications</a:t>
            </a:r>
          </a:p>
          <a:p>
            <a:pPr>
              <a:buClr>
                <a:srgbClr val="1287C3"/>
              </a:buClr>
            </a:pPr>
            <a:r>
              <a:rPr lang="en-US">
                <a:latin typeface="Arial" panose="020B0604020202020204" pitchFamily="34" charset="0"/>
                <a:cs typeface="Arial" panose="020B0604020202020204" pitchFamily="34" charset="0"/>
              </a:rPr>
              <a:t>Email is the most predominant in the space</a:t>
            </a:r>
          </a:p>
          <a:p>
            <a:pPr>
              <a:buClr>
                <a:srgbClr val="1287C3"/>
              </a:buClr>
            </a:pPr>
            <a:r>
              <a:rPr lang="en-US">
                <a:latin typeface="Arial" panose="020B0604020202020204" pitchFamily="34" charset="0"/>
                <a:cs typeface="Arial" panose="020B0604020202020204" pitchFamily="34" charset="0"/>
              </a:rPr>
              <a:t>To protect employees from phishing attacks, we need to protect their emails</a:t>
            </a:r>
          </a:p>
          <a:p>
            <a:pPr>
              <a:buClr>
                <a:srgbClr val="1287C3"/>
              </a:buClr>
            </a:pPr>
            <a:r>
              <a:rPr lang="en-US">
                <a:latin typeface="Arial" panose="020B0604020202020204" pitchFamily="34" charset="0"/>
                <a:cs typeface="Arial" panose="020B0604020202020204" pitchFamily="34" charset="0"/>
              </a:rPr>
              <a:t>We will need to be able to parse URLs from emails for this task</a:t>
            </a:r>
          </a:p>
        </p:txBody>
      </p:sp>
      <p:pic>
        <p:nvPicPr>
          <p:cNvPr id="4" name="Picture 3">
            <a:extLst>
              <a:ext uri="{FF2B5EF4-FFF2-40B4-BE49-F238E27FC236}">
                <a16:creationId xmlns:a16="http://schemas.microsoft.com/office/drawing/2014/main" id="{404023B6-EDDB-8737-D9C6-B66D14E2B2C5}"/>
              </a:ext>
            </a:extLst>
          </p:cNvPr>
          <p:cNvPicPr>
            <a:picLocks noChangeAspect="1"/>
          </p:cNvPicPr>
          <p:nvPr/>
        </p:nvPicPr>
        <p:blipFill>
          <a:blip r:embed="rId2"/>
          <a:stretch>
            <a:fillRect/>
          </a:stretch>
        </p:blipFill>
        <p:spPr>
          <a:xfrm>
            <a:off x="9556072" y="108858"/>
            <a:ext cx="1682818" cy="1282133"/>
          </a:xfrm>
          <a:prstGeom prst="rect">
            <a:avLst/>
          </a:prstGeom>
        </p:spPr>
      </p:pic>
    </p:spTree>
    <p:extLst>
      <p:ext uri="{BB962C8B-B14F-4D97-AF65-F5344CB8AC3E}">
        <p14:creationId xmlns:p14="http://schemas.microsoft.com/office/powerpoint/2010/main" val="109639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F65F-EC64-A55B-C7AB-EF82722D8F07}"/>
              </a:ext>
            </a:extLst>
          </p:cNvPr>
          <p:cNvSpPr>
            <a:spLocks noGrp="1"/>
          </p:cNvSpPr>
          <p:nvPr>
            <p:ph type="title"/>
          </p:nvPr>
        </p:nvSpPr>
        <p:spPr>
          <a:xfrm>
            <a:off x="3723184" y="3646895"/>
            <a:ext cx="8240216" cy="925286"/>
          </a:xfrm>
        </p:spPr>
        <p:txBody>
          <a:bodyPr>
            <a:normAutofit/>
          </a:bodyPr>
          <a:lstStyle/>
          <a:p>
            <a:pPr marR="0" algn="l" rtl="0"/>
            <a:r>
              <a:rPr lang="en-US" sz="3200" b="0" i="0" u="none" strike="noStrike" kern="100" baseline="0">
                <a:latin typeface="Arial Black" panose="020B0A04020102020204" pitchFamily="34" charset="0"/>
              </a:rPr>
              <a:t>Artifact Presentation with Findings</a:t>
            </a:r>
          </a:p>
        </p:txBody>
      </p:sp>
    </p:spTree>
    <p:extLst>
      <p:ext uri="{BB962C8B-B14F-4D97-AF65-F5344CB8AC3E}">
        <p14:creationId xmlns:p14="http://schemas.microsoft.com/office/powerpoint/2010/main" val="3517033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C317-2298-E70E-FC50-2C1F81E232A7}"/>
              </a:ext>
            </a:extLst>
          </p:cNvPr>
          <p:cNvSpPr>
            <a:spLocks noGrp="1"/>
          </p:cNvSpPr>
          <p:nvPr>
            <p:ph type="title"/>
          </p:nvPr>
        </p:nvSpPr>
        <p:spPr>
          <a:xfrm>
            <a:off x="1887266" y="0"/>
            <a:ext cx="10018713" cy="1066800"/>
          </a:xfrm>
        </p:spPr>
        <p:txBody>
          <a:bodyPr>
            <a:normAutofit/>
          </a:bodyPr>
          <a:lstStyle/>
          <a:p>
            <a:pPr algn="l"/>
            <a:r>
              <a:rPr lang="en-US" sz="3200">
                <a:latin typeface="Arial Black" panose="020B0A04020102020204" pitchFamily="34" charset="0"/>
              </a:rPr>
              <a:t>Phishing Website Prediction Model</a:t>
            </a:r>
          </a:p>
        </p:txBody>
      </p:sp>
      <p:sp>
        <p:nvSpPr>
          <p:cNvPr id="3" name="Content Placeholder 2">
            <a:extLst>
              <a:ext uri="{FF2B5EF4-FFF2-40B4-BE49-F238E27FC236}">
                <a16:creationId xmlns:a16="http://schemas.microsoft.com/office/drawing/2014/main" id="{54E85AF0-7C9B-D988-78FA-51F5E5AFFA37}"/>
              </a:ext>
            </a:extLst>
          </p:cNvPr>
          <p:cNvSpPr>
            <a:spLocks noGrp="1"/>
          </p:cNvSpPr>
          <p:nvPr>
            <p:ph idx="1"/>
          </p:nvPr>
        </p:nvSpPr>
        <p:spPr>
          <a:xfrm>
            <a:off x="1887265" y="1216248"/>
            <a:ext cx="10018713" cy="3124201"/>
          </a:xfrm>
        </p:spPr>
        <p:txBody>
          <a:bodyPr/>
          <a:lstStyle/>
          <a:p>
            <a:r>
              <a:rPr lang="en-US">
                <a:latin typeface="Arial" panose="020B0604020202020204" pitchFamily="34" charset="0"/>
                <a:cs typeface="Arial" panose="020B0604020202020204" pitchFamily="34" charset="0"/>
              </a:rPr>
              <a:t>We have a model that can predict if a website is legitimate or not</a:t>
            </a:r>
            <a:endParaRPr lang="en-US">
              <a:solidFill>
                <a:srgbClr val="000000"/>
              </a:solidFill>
              <a:latin typeface="Arial" panose="020B0604020202020204" pitchFamily="34" charset="0"/>
              <a:cs typeface="Arial" panose="020B0604020202020204" pitchFamily="34" charset="0"/>
            </a:endParaRPr>
          </a:p>
          <a:p>
            <a:pPr>
              <a:buClr>
                <a:srgbClr val="1287C3"/>
              </a:buClr>
            </a:pPr>
            <a:r>
              <a:rPr lang="en-US">
                <a:latin typeface="Arial" panose="020B0604020202020204" pitchFamily="34" charset="0"/>
                <a:cs typeface="Arial" panose="020B0604020202020204" pitchFamily="34" charset="0"/>
              </a:rPr>
              <a:t>Accuracy: </a:t>
            </a:r>
            <a:r>
              <a:rPr lang="en-US">
                <a:solidFill>
                  <a:srgbClr val="FF0000"/>
                </a:solidFill>
                <a:latin typeface="Arial" panose="020B0604020202020204" pitchFamily="34" charset="0"/>
                <a:cs typeface="Arial" panose="020B0604020202020204" pitchFamily="34" charset="0"/>
              </a:rPr>
              <a:t>97.1%</a:t>
            </a:r>
            <a:r>
              <a:rPr lang="en-US">
                <a:latin typeface="Arial" panose="020B0604020202020204" pitchFamily="34" charset="0"/>
                <a:cs typeface="Arial" panose="020B0604020202020204" pitchFamily="34" charset="0"/>
              </a:rPr>
              <a:t> -&gt; Very effective</a:t>
            </a:r>
          </a:p>
          <a:p>
            <a:pPr>
              <a:buClr>
                <a:srgbClr val="1287C3"/>
              </a:buClr>
            </a:pPr>
            <a:r>
              <a:rPr lang="en-US">
                <a:latin typeface="Arial" panose="020B0604020202020204" pitchFamily="34" charset="0"/>
                <a:cs typeface="Arial" panose="020B0604020202020204" pitchFamily="34" charset="0"/>
              </a:rPr>
              <a:t>Well above our goals</a:t>
            </a:r>
          </a:p>
          <a:p>
            <a:pPr marL="0" indent="0">
              <a:buClr>
                <a:srgbClr val="1287C3"/>
              </a:buClr>
              <a:buNone/>
            </a:pPr>
            <a:endParaRPr lang="en-US"/>
          </a:p>
          <a:p>
            <a:pPr>
              <a:buClr>
                <a:srgbClr val="1287C3"/>
              </a:buClr>
            </a:pPr>
            <a:endParaRPr lang="en-US"/>
          </a:p>
        </p:txBody>
      </p:sp>
    </p:spTree>
    <p:extLst>
      <p:ext uri="{BB962C8B-B14F-4D97-AF65-F5344CB8AC3E}">
        <p14:creationId xmlns:p14="http://schemas.microsoft.com/office/powerpoint/2010/main" val="1537551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D725C-321A-0B5B-0198-F2D45892B7F2}"/>
              </a:ext>
            </a:extLst>
          </p:cNvPr>
          <p:cNvSpPr>
            <a:spLocks noGrp="1"/>
          </p:cNvSpPr>
          <p:nvPr>
            <p:ph type="title"/>
          </p:nvPr>
        </p:nvSpPr>
        <p:spPr>
          <a:xfrm>
            <a:off x="1941511" y="43544"/>
            <a:ext cx="8334603" cy="1153886"/>
          </a:xfrm>
        </p:spPr>
        <p:txBody>
          <a:bodyPr>
            <a:normAutofit/>
          </a:bodyPr>
          <a:lstStyle/>
          <a:p>
            <a:pPr algn="l"/>
            <a:r>
              <a:rPr lang="en-US" sz="2800">
                <a:latin typeface="Arial Black" panose="020B0A04020102020204" pitchFamily="34" charset="0"/>
              </a:rPr>
              <a:t>Phishing Website Prediction Model</a:t>
            </a:r>
          </a:p>
        </p:txBody>
      </p:sp>
      <p:sp>
        <p:nvSpPr>
          <p:cNvPr id="8" name="Content Placeholder 7">
            <a:extLst>
              <a:ext uri="{FF2B5EF4-FFF2-40B4-BE49-F238E27FC236}">
                <a16:creationId xmlns:a16="http://schemas.microsoft.com/office/drawing/2014/main" id="{FF683F1B-C5E8-E6DD-3F21-554D9C7A7C66}"/>
              </a:ext>
            </a:extLst>
          </p:cNvPr>
          <p:cNvSpPr>
            <a:spLocks noGrp="1"/>
          </p:cNvSpPr>
          <p:nvPr>
            <p:ph idx="1"/>
          </p:nvPr>
        </p:nvSpPr>
        <p:spPr>
          <a:xfrm>
            <a:off x="2061252" y="1965911"/>
            <a:ext cx="4198033" cy="3516087"/>
          </a:xfrm>
        </p:spPr>
        <p:txBody>
          <a:bodyPr anchor="t">
            <a:normAutofit/>
          </a:bodyPr>
          <a:lstStyle/>
          <a:p>
            <a:r>
              <a:rPr lang="en-US" sz="2000">
                <a:latin typeface="Arial" panose="020B0604020202020204" pitchFamily="34" charset="0"/>
                <a:cs typeface="Arial" panose="020B0604020202020204" pitchFamily="34" charset="0"/>
              </a:rPr>
              <a:t>Random Forest model provides a plot of variable importance</a:t>
            </a:r>
          </a:p>
          <a:p>
            <a:pPr>
              <a:buClr>
                <a:srgbClr val="1287C3"/>
              </a:buClr>
            </a:pPr>
            <a:r>
              <a:rPr lang="en-US" sz="2000">
                <a:latin typeface="Arial" panose="020B0604020202020204" pitchFamily="34" charset="0"/>
                <a:cs typeface="Arial" panose="020B0604020202020204" pitchFamily="34" charset="0"/>
              </a:rPr>
              <a:t>SSLfinal_State and URL_of_Anchor are the most important by far</a:t>
            </a:r>
          </a:p>
          <a:p>
            <a:pPr>
              <a:buClr>
                <a:srgbClr val="1287C3"/>
              </a:buClr>
            </a:pPr>
            <a:r>
              <a:rPr lang="en-US" sz="2000">
                <a:latin typeface="Arial" panose="020B0604020202020204" pitchFamily="34" charset="0"/>
                <a:cs typeface="Arial" panose="020B0604020202020204" pitchFamily="34" charset="0"/>
              </a:rPr>
              <a:t>Same as correlation plot provided earlier</a:t>
            </a:r>
          </a:p>
        </p:txBody>
      </p:sp>
      <p:pic>
        <p:nvPicPr>
          <p:cNvPr id="4" name="Content Placeholder 3" descr="Picture 2574452, Picture">
            <a:extLst>
              <a:ext uri="{FF2B5EF4-FFF2-40B4-BE49-F238E27FC236}">
                <a16:creationId xmlns:a16="http://schemas.microsoft.com/office/drawing/2014/main" id="{A1AF92AF-715E-453B-482D-6D0ABB34F90E}"/>
              </a:ext>
            </a:extLst>
          </p:cNvPr>
          <p:cNvPicPr>
            <a:picLocks noChangeAspect="1"/>
          </p:cNvPicPr>
          <p:nvPr/>
        </p:nvPicPr>
        <p:blipFill>
          <a:blip r:embed="rId3"/>
          <a:stretch>
            <a:fillRect/>
          </a:stretch>
        </p:blipFill>
        <p:spPr>
          <a:xfrm>
            <a:off x="6567335" y="1197430"/>
            <a:ext cx="4762499" cy="505305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035673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FDAAE-B2D7-C164-C98E-092A4AFCBEA5}"/>
              </a:ext>
            </a:extLst>
          </p:cNvPr>
          <p:cNvSpPr>
            <a:spLocks noGrp="1"/>
          </p:cNvSpPr>
          <p:nvPr>
            <p:ph type="title"/>
          </p:nvPr>
        </p:nvSpPr>
        <p:spPr>
          <a:xfrm>
            <a:off x="1885416" y="103463"/>
            <a:ext cx="9032956" cy="941565"/>
          </a:xfrm>
        </p:spPr>
        <p:txBody>
          <a:bodyPr>
            <a:normAutofit/>
          </a:bodyPr>
          <a:lstStyle/>
          <a:p>
            <a:pPr algn="l"/>
            <a:r>
              <a:rPr lang="en-US" sz="3200">
                <a:latin typeface="Arial Black" panose="020B0A04020102020204" pitchFamily="34" charset="0"/>
              </a:rPr>
              <a:t>Email Checker</a:t>
            </a:r>
          </a:p>
        </p:txBody>
      </p:sp>
      <p:pic>
        <p:nvPicPr>
          <p:cNvPr id="6" name="Picture 5" descr="A screenshot of a web page&#10;&#10;AI-generated content may be incorrect.">
            <a:extLst>
              <a:ext uri="{FF2B5EF4-FFF2-40B4-BE49-F238E27FC236}">
                <a16:creationId xmlns:a16="http://schemas.microsoft.com/office/drawing/2014/main" id="{8B08019A-7DA8-2842-C99E-F8E57202DB48}"/>
              </a:ext>
            </a:extLst>
          </p:cNvPr>
          <p:cNvPicPr>
            <a:picLocks noChangeAspect="1"/>
          </p:cNvPicPr>
          <p:nvPr/>
        </p:nvPicPr>
        <p:blipFill>
          <a:blip r:embed="rId3"/>
          <a:stretch>
            <a:fillRect/>
          </a:stretch>
        </p:blipFill>
        <p:spPr>
          <a:xfrm>
            <a:off x="2003085" y="1440457"/>
            <a:ext cx="4114686" cy="426006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5" name="Picture 4" descr="A computer screen shot of a computer code&#10;&#10;AI-generated content may be incorrect.">
            <a:extLst>
              <a:ext uri="{FF2B5EF4-FFF2-40B4-BE49-F238E27FC236}">
                <a16:creationId xmlns:a16="http://schemas.microsoft.com/office/drawing/2014/main" id="{0E3BF3E5-4DBA-E27E-C01B-6EAFD89D0418}"/>
              </a:ext>
            </a:extLst>
          </p:cNvPr>
          <p:cNvPicPr>
            <a:picLocks noChangeAspect="1"/>
          </p:cNvPicPr>
          <p:nvPr/>
        </p:nvPicPr>
        <p:blipFill>
          <a:blip r:embed="rId4"/>
          <a:stretch>
            <a:fillRect/>
          </a:stretch>
        </p:blipFill>
        <p:spPr>
          <a:xfrm>
            <a:off x="6297715" y="1861250"/>
            <a:ext cx="5611256" cy="313550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461505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E660-AC9F-60A1-4A6E-ED4D01FB28E7}"/>
              </a:ext>
            </a:extLst>
          </p:cNvPr>
          <p:cNvSpPr>
            <a:spLocks noGrp="1"/>
          </p:cNvSpPr>
          <p:nvPr>
            <p:ph type="title"/>
          </p:nvPr>
        </p:nvSpPr>
        <p:spPr>
          <a:xfrm>
            <a:off x="1941511" y="65314"/>
            <a:ext cx="9020404" cy="1088571"/>
          </a:xfrm>
        </p:spPr>
        <p:txBody>
          <a:bodyPr>
            <a:normAutofit/>
          </a:bodyPr>
          <a:lstStyle/>
          <a:p>
            <a:pPr algn="l"/>
            <a:r>
              <a:rPr lang="en-US" sz="3200">
                <a:latin typeface="Arial Black" panose="020B0A04020102020204" pitchFamily="34" charset="0"/>
              </a:rPr>
              <a:t>Further Steps for Artifacts</a:t>
            </a:r>
          </a:p>
        </p:txBody>
      </p:sp>
      <p:sp>
        <p:nvSpPr>
          <p:cNvPr id="3" name="Content Placeholder 2">
            <a:extLst>
              <a:ext uri="{FF2B5EF4-FFF2-40B4-BE49-F238E27FC236}">
                <a16:creationId xmlns:a16="http://schemas.microsoft.com/office/drawing/2014/main" id="{130AEE68-4303-1DEC-61DD-9C8AF9510CFD}"/>
              </a:ext>
            </a:extLst>
          </p:cNvPr>
          <p:cNvSpPr>
            <a:spLocks noGrp="1"/>
          </p:cNvSpPr>
          <p:nvPr>
            <p:ph idx="1"/>
          </p:nvPr>
        </p:nvSpPr>
        <p:spPr>
          <a:xfrm>
            <a:off x="1941511" y="1295399"/>
            <a:ext cx="8563204" cy="3124201"/>
          </a:xfrm>
        </p:spPr>
        <p:txBody>
          <a:bodyPr/>
          <a:lstStyle/>
          <a:p>
            <a:r>
              <a:rPr lang="en-US">
                <a:latin typeface="Arial" panose="020B0604020202020204" pitchFamily="34" charset="0"/>
                <a:cs typeface="Arial" panose="020B0604020202020204" pitchFamily="34" charset="0"/>
              </a:rPr>
              <a:t>Phishing Website Prediction Model</a:t>
            </a:r>
          </a:p>
          <a:p>
            <a:pPr lvl="1">
              <a:buClr>
                <a:srgbClr val="1287C3"/>
              </a:buClr>
              <a:buFont typeface="Wingdings" panose="05000000000000000000" pitchFamily="2" charset="2"/>
              <a:buChar char="ü"/>
            </a:pPr>
            <a:r>
              <a:rPr lang="en-US">
                <a:latin typeface="Arial" panose="020B0604020202020204" pitchFamily="34" charset="0"/>
                <a:cs typeface="Arial" panose="020B0604020202020204" pitchFamily="34" charset="0"/>
              </a:rPr>
              <a:t>Developing a tool to get all the attributes of the website</a:t>
            </a:r>
          </a:p>
          <a:p>
            <a:pPr>
              <a:buClr>
                <a:srgbClr val="1287C3"/>
              </a:buClr>
            </a:pPr>
            <a:r>
              <a:rPr lang="en-US">
                <a:latin typeface="Arial" panose="020B0604020202020204" pitchFamily="34" charset="0"/>
                <a:cs typeface="Arial" panose="020B0604020202020204" pitchFamily="34" charset="0"/>
              </a:rPr>
              <a:t>Email Checker</a:t>
            </a:r>
          </a:p>
          <a:p>
            <a:pPr lvl="1">
              <a:buClr>
                <a:srgbClr val="1287C3"/>
              </a:buClr>
              <a:buFont typeface="Wingdings" panose="05000000000000000000" pitchFamily="2" charset="2"/>
              <a:buChar char="ü"/>
            </a:pPr>
            <a:r>
              <a:rPr lang="en-US">
                <a:latin typeface="Arial" panose="020B0604020202020204" pitchFamily="34" charset="0"/>
                <a:cs typeface="Arial" panose="020B0604020202020204" pitchFamily="34" charset="0"/>
              </a:rPr>
              <a:t>Develop a way to connect to a user email directly</a:t>
            </a:r>
          </a:p>
        </p:txBody>
      </p:sp>
    </p:spTree>
    <p:extLst>
      <p:ext uri="{BB962C8B-B14F-4D97-AF65-F5344CB8AC3E}">
        <p14:creationId xmlns:p14="http://schemas.microsoft.com/office/powerpoint/2010/main" val="3642114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CE1E5-6668-A6C6-0440-41D117DD9AE9}"/>
              </a:ext>
            </a:extLst>
          </p:cNvPr>
          <p:cNvSpPr>
            <a:spLocks noGrp="1"/>
          </p:cNvSpPr>
          <p:nvPr>
            <p:ph type="title"/>
          </p:nvPr>
        </p:nvSpPr>
        <p:spPr>
          <a:xfrm>
            <a:off x="1897973" y="97970"/>
            <a:ext cx="7735890" cy="979715"/>
          </a:xfrm>
        </p:spPr>
        <p:txBody>
          <a:bodyPr>
            <a:normAutofit/>
          </a:bodyPr>
          <a:lstStyle/>
          <a:p>
            <a:pPr algn="l"/>
            <a:r>
              <a:rPr lang="en-US" sz="3200">
                <a:latin typeface="Arial Black" panose="020B0A04020102020204" pitchFamily="34" charset="0"/>
              </a:rPr>
              <a:t>The Impact</a:t>
            </a:r>
          </a:p>
        </p:txBody>
      </p:sp>
      <p:sp>
        <p:nvSpPr>
          <p:cNvPr id="3" name="Content Placeholder 2">
            <a:extLst>
              <a:ext uri="{FF2B5EF4-FFF2-40B4-BE49-F238E27FC236}">
                <a16:creationId xmlns:a16="http://schemas.microsoft.com/office/drawing/2014/main" id="{5EF13D20-714B-F569-313F-67D1A1EB7C5B}"/>
              </a:ext>
            </a:extLst>
          </p:cNvPr>
          <p:cNvSpPr>
            <a:spLocks noGrp="1"/>
          </p:cNvSpPr>
          <p:nvPr>
            <p:ph idx="1"/>
          </p:nvPr>
        </p:nvSpPr>
        <p:spPr>
          <a:xfrm>
            <a:off x="1897973" y="1349828"/>
            <a:ext cx="9042176" cy="3124201"/>
          </a:xfrm>
        </p:spPr>
        <p:txBody>
          <a:bodyPr>
            <a:normAutofit/>
          </a:bodyPr>
          <a:lstStyle/>
          <a:p>
            <a:pPr marL="0" indent="0">
              <a:buNone/>
            </a:pPr>
            <a:r>
              <a:rPr lang="en-US">
                <a:latin typeface="Arial" panose="020B0604020202020204" pitchFamily="34" charset="0"/>
                <a:cs typeface="Arial" panose="020B0604020202020204" pitchFamily="34" charset="0"/>
              </a:rPr>
              <a:t>Both artifacts deal with one thing </a:t>
            </a:r>
          </a:p>
          <a:p>
            <a:r>
              <a:rPr lang="en-US">
                <a:latin typeface="Arial" panose="020B0604020202020204" pitchFamily="34" charset="0"/>
                <a:cs typeface="Arial" panose="020B0604020202020204" pitchFamily="34" charset="0"/>
              </a:rPr>
              <a:t>Identifying phishing websites</a:t>
            </a:r>
          </a:p>
          <a:p>
            <a:pPr lvl="1">
              <a:buClr>
                <a:srgbClr val="1287C3"/>
              </a:buClr>
              <a:buFont typeface="Wingdings" panose="05000000000000000000" pitchFamily="2" charset="2"/>
              <a:buChar char="Ø"/>
            </a:pPr>
            <a:r>
              <a:rPr lang="en-US">
                <a:latin typeface="Arial" panose="020B0604020202020204" pitchFamily="34" charset="0"/>
                <a:cs typeface="Arial" panose="020B0604020202020204" pitchFamily="34" charset="0"/>
              </a:rPr>
              <a:t>Better phishing protection</a:t>
            </a:r>
          </a:p>
          <a:p>
            <a:pPr lvl="1">
              <a:buClr>
                <a:srgbClr val="1287C3"/>
              </a:buClr>
              <a:buFont typeface="Wingdings" panose="05000000000000000000" pitchFamily="2" charset="2"/>
              <a:buChar char="Ø"/>
            </a:pPr>
            <a:r>
              <a:rPr lang="en-US">
                <a:latin typeface="Arial" panose="020B0604020202020204" pitchFamily="34" charset="0"/>
                <a:cs typeface="Arial" panose="020B0604020202020204" pitchFamily="34" charset="0"/>
              </a:rPr>
              <a:t>Better overall security </a:t>
            </a:r>
          </a:p>
          <a:p>
            <a:pPr lvl="1">
              <a:buClr>
                <a:srgbClr val="1287C3"/>
              </a:buClr>
              <a:buFont typeface="Wingdings" panose="05000000000000000000" pitchFamily="2" charset="2"/>
              <a:buChar char="Ø"/>
            </a:pPr>
            <a:r>
              <a:rPr lang="en-US">
                <a:latin typeface="Arial" panose="020B0604020202020204" pitchFamily="34" charset="0"/>
                <a:cs typeface="Arial" panose="020B0604020202020204" pitchFamily="34" charset="0"/>
              </a:rPr>
              <a:t>Less losses due to breaches</a:t>
            </a:r>
          </a:p>
          <a:p>
            <a:pPr>
              <a:buClr>
                <a:srgbClr val="1287C3"/>
              </a:buClr>
            </a:pPr>
            <a:endParaRPr lang="en-US"/>
          </a:p>
        </p:txBody>
      </p:sp>
    </p:spTree>
    <p:extLst>
      <p:ext uri="{BB962C8B-B14F-4D97-AF65-F5344CB8AC3E}">
        <p14:creationId xmlns:p14="http://schemas.microsoft.com/office/powerpoint/2010/main" val="1235821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11815-27D6-3958-DF59-46FBDB3704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AE8E75-179D-8943-6108-F49A49827BB7}"/>
              </a:ext>
            </a:extLst>
          </p:cNvPr>
          <p:cNvSpPr>
            <a:spLocks noGrp="1"/>
          </p:cNvSpPr>
          <p:nvPr>
            <p:ph type="title"/>
          </p:nvPr>
        </p:nvSpPr>
        <p:spPr>
          <a:xfrm>
            <a:off x="1897973" y="97970"/>
            <a:ext cx="7735890" cy="979715"/>
          </a:xfrm>
        </p:spPr>
        <p:txBody>
          <a:bodyPr>
            <a:normAutofit/>
          </a:bodyPr>
          <a:lstStyle/>
          <a:p>
            <a:pPr algn="l"/>
            <a:r>
              <a:rPr lang="en-US" sz="3200">
                <a:latin typeface="Arial Black" panose="020B0A04020102020204" pitchFamily="34" charset="0"/>
              </a:rPr>
              <a:t>Group Roles</a:t>
            </a:r>
          </a:p>
        </p:txBody>
      </p:sp>
      <p:sp>
        <p:nvSpPr>
          <p:cNvPr id="3" name="Content Placeholder 2">
            <a:extLst>
              <a:ext uri="{FF2B5EF4-FFF2-40B4-BE49-F238E27FC236}">
                <a16:creationId xmlns:a16="http://schemas.microsoft.com/office/drawing/2014/main" id="{66CA2228-7E1A-36AE-8114-1A5CFF778205}"/>
              </a:ext>
            </a:extLst>
          </p:cNvPr>
          <p:cNvSpPr>
            <a:spLocks noGrp="1"/>
          </p:cNvSpPr>
          <p:nvPr>
            <p:ph idx="1"/>
          </p:nvPr>
        </p:nvSpPr>
        <p:spPr>
          <a:xfrm>
            <a:off x="1897973" y="1349828"/>
            <a:ext cx="9042176" cy="3124201"/>
          </a:xfrm>
        </p:spPr>
        <p:txBody>
          <a:bodyPr>
            <a:normAutofit/>
          </a:bodyPr>
          <a:lstStyle/>
          <a:p>
            <a:pPr>
              <a:buClr>
                <a:srgbClr val="1287C3"/>
              </a:buClr>
            </a:pPr>
            <a:r>
              <a:rPr lang="en-US" dirty="0">
                <a:latin typeface="Arial"/>
                <a:cs typeface="Arial"/>
              </a:rPr>
              <a:t>Kindell Holst – Milestone 1</a:t>
            </a:r>
          </a:p>
          <a:p>
            <a:pPr>
              <a:buClr>
                <a:srgbClr val="1287C3"/>
              </a:buClr>
            </a:pPr>
            <a:r>
              <a:rPr lang="en-US" dirty="0">
                <a:latin typeface="Arial"/>
                <a:cs typeface="Arial"/>
              </a:rPr>
              <a:t>Denesha Record – Milestone 2</a:t>
            </a:r>
          </a:p>
          <a:p>
            <a:pPr>
              <a:buClr>
                <a:srgbClr val="1287C3"/>
              </a:buClr>
            </a:pPr>
            <a:r>
              <a:rPr lang="en-US" dirty="0">
                <a:latin typeface="Arial"/>
                <a:cs typeface="Arial"/>
              </a:rPr>
              <a:t>William McGuire – Milestone 3</a:t>
            </a:r>
          </a:p>
          <a:p>
            <a:pPr>
              <a:buClr>
                <a:srgbClr val="1287C3"/>
              </a:buClr>
            </a:pPr>
            <a:endParaRPr lang="en-US" dirty="0">
              <a:latin typeface="Arial" panose="020B0604020202020204" pitchFamily="34" charset="0"/>
              <a:cs typeface="Arial" panose="020B0604020202020204" pitchFamily="34" charset="0"/>
            </a:endParaRPr>
          </a:p>
        </p:txBody>
      </p:sp>
      <p:pic>
        <p:nvPicPr>
          <p:cNvPr id="4" name="Picture 3" descr="Ink 1, Shape, Picture">
            <a:extLst>
              <a:ext uri="{FF2B5EF4-FFF2-40B4-BE49-F238E27FC236}">
                <a16:creationId xmlns:a16="http://schemas.microsoft.com/office/drawing/2014/main" id="{D0E930BB-F0B1-1362-5BE7-459153EEECF1}"/>
              </a:ext>
            </a:extLst>
          </p:cNvPr>
          <p:cNvPicPr>
            <a:picLocks noChangeAspect="1"/>
          </p:cNvPicPr>
          <p:nvPr/>
        </p:nvPicPr>
        <p:blipFill>
          <a:blip r:embed="rId2"/>
          <a:stretch>
            <a:fillRect/>
          </a:stretch>
        </p:blipFill>
        <p:spPr>
          <a:xfrm>
            <a:off x="6965412" y="3100388"/>
            <a:ext cx="2581275" cy="657225"/>
          </a:xfrm>
          <a:prstGeom prst="rect">
            <a:avLst/>
          </a:prstGeom>
        </p:spPr>
      </p:pic>
      <p:pic>
        <p:nvPicPr>
          <p:cNvPr id="5" name="Picture 4" descr="Picture 2021496010, Picture">
            <a:extLst>
              <a:ext uri="{FF2B5EF4-FFF2-40B4-BE49-F238E27FC236}">
                <a16:creationId xmlns:a16="http://schemas.microsoft.com/office/drawing/2014/main" id="{0EEDE4E9-96D1-9075-1E0F-60EFCFBFE144}"/>
              </a:ext>
            </a:extLst>
          </p:cNvPr>
          <p:cNvPicPr>
            <a:picLocks noChangeAspect="1"/>
          </p:cNvPicPr>
          <p:nvPr/>
        </p:nvPicPr>
        <p:blipFill>
          <a:blip r:embed="rId3"/>
          <a:stretch>
            <a:fillRect/>
          </a:stretch>
        </p:blipFill>
        <p:spPr>
          <a:xfrm>
            <a:off x="7276311" y="1713318"/>
            <a:ext cx="1764252" cy="616371"/>
          </a:xfrm>
          <a:prstGeom prst="rect">
            <a:avLst/>
          </a:prstGeom>
        </p:spPr>
      </p:pic>
      <p:pic>
        <p:nvPicPr>
          <p:cNvPr id="6" name="Picture 5" descr="Ink 1, Shape">
            <a:extLst>
              <a:ext uri="{FF2B5EF4-FFF2-40B4-BE49-F238E27FC236}">
                <a16:creationId xmlns:a16="http://schemas.microsoft.com/office/drawing/2014/main" id="{0C9F7752-DB72-D69F-95FF-465F1BBE933A}"/>
              </a:ext>
            </a:extLst>
          </p:cNvPr>
          <p:cNvPicPr>
            <a:picLocks noChangeAspect="1"/>
          </p:cNvPicPr>
          <p:nvPr/>
        </p:nvPicPr>
        <p:blipFill>
          <a:blip r:embed="rId4"/>
          <a:stretch>
            <a:fillRect/>
          </a:stretch>
        </p:blipFill>
        <p:spPr>
          <a:xfrm>
            <a:off x="7598707" y="2331932"/>
            <a:ext cx="962025" cy="695325"/>
          </a:xfrm>
          <a:prstGeom prst="rect">
            <a:avLst/>
          </a:prstGeom>
        </p:spPr>
      </p:pic>
    </p:spTree>
    <p:extLst>
      <p:ext uri="{BB962C8B-B14F-4D97-AF65-F5344CB8AC3E}">
        <p14:creationId xmlns:p14="http://schemas.microsoft.com/office/powerpoint/2010/main" val="1098889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2333-AF18-89BC-89C4-A7CD2F914AD6}"/>
              </a:ext>
            </a:extLst>
          </p:cNvPr>
          <p:cNvSpPr>
            <a:spLocks noGrp="1"/>
          </p:cNvSpPr>
          <p:nvPr>
            <p:ph type="title"/>
          </p:nvPr>
        </p:nvSpPr>
        <p:spPr/>
        <p:txBody>
          <a:bodyPr/>
          <a:lstStyle/>
          <a:p>
            <a:r>
              <a:rPr lang="en-US" b="1"/>
              <a:t>Thank you for listening!</a:t>
            </a:r>
          </a:p>
        </p:txBody>
      </p:sp>
    </p:spTree>
    <p:extLst>
      <p:ext uri="{BB962C8B-B14F-4D97-AF65-F5344CB8AC3E}">
        <p14:creationId xmlns:p14="http://schemas.microsoft.com/office/powerpoint/2010/main" val="359000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72999-4184-7C67-F30D-43536FB646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124B10-3C2D-2E2B-7DFE-EA472DDC161B}"/>
              </a:ext>
            </a:extLst>
          </p:cNvPr>
          <p:cNvSpPr>
            <a:spLocks noGrp="1"/>
          </p:cNvSpPr>
          <p:nvPr>
            <p:ph type="title"/>
          </p:nvPr>
        </p:nvSpPr>
        <p:spPr>
          <a:xfrm>
            <a:off x="1825372" y="0"/>
            <a:ext cx="8930747" cy="866658"/>
          </a:xfrm>
        </p:spPr>
        <p:txBody>
          <a:bodyPr>
            <a:normAutofit/>
          </a:bodyPr>
          <a:lstStyle/>
          <a:p>
            <a:pPr marR="0" algn="l" rtl="0"/>
            <a:r>
              <a:rPr lang="en-US" sz="3200" b="0" i="0" u="none" strike="noStrike" kern="100" baseline="0">
                <a:latin typeface="Arial Black" panose="020B0A04020102020204" pitchFamily="34" charset="0"/>
              </a:rPr>
              <a:t>Threat Trends </a:t>
            </a:r>
            <a:endParaRPr lang="en-US" sz="3200">
              <a:latin typeface="Arial Black" panose="020B0A04020102020204" pitchFamily="34" charset="0"/>
            </a:endParaRPr>
          </a:p>
        </p:txBody>
      </p:sp>
      <p:sp>
        <p:nvSpPr>
          <p:cNvPr id="3" name="TextBox 2">
            <a:extLst>
              <a:ext uri="{FF2B5EF4-FFF2-40B4-BE49-F238E27FC236}">
                <a16:creationId xmlns:a16="http://schemas.microsoft.com/office/drawing/2014/main" id="{5238F718-16A4-A5B9-6D35-71D9FEE02383}"/>
              </a:ext>
            </a:extLst>
          </p:cNvPr>
          <p:cNvSpPr txBox="1"/>
          <p:nvPr/>
        </p:nvSpPr>
        <p:spPr>
          <a:xfrm>
            <a:off x="1825372" y="1141876"/>
            <a:ext cx="678560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Arial"/>
                <a:cs typeface="Arial"/>
              </a:rPr>
              <a:t>Personal info breaches</a:t>
            </a:r>
            <a:endParaRPr lang="en-US">
              <a:latin typeface="Arial" panose="020B0604020202020204" pitchFamily="34" charset="0"/>
              <a:cs typeface="Arial" panose="020B0604020202020204" pitchFamily="34" charset="0"/>
            </a:endParaRPr>
          </a:p>
          <a:p>
            <a:pPr marL="285750" indent="-285750">
              <a:buFont typeface="Arial"/>
              <a:buChar char="•"/>
            </a:pPr>
            <a:endParaRPr lang="en-US">
              <a:latin typeface="Arial"/>
              <a:cs typeface="Arial"/>
            </a:endParaRPr>
          </a:p>
          <a:p>
            <a:pPr marL="285750" indent="-285750">
              <a:buFont typeface="Arial"/>
              <a:buChar char="•"/>
            </a:pPr>
            <a:r>
              <a:rPr lang="en-US">
                <a:latin typeface="Arial"/>
                <a:cs typeface="Arial"/>
              </a:rPr>
              <a:t>Ransomware attacks</a:t>
            </a:r>
          </a:p>
          <a:p>
            <a:endParaRPr lang="en-US">
              <a:latin typeface="Arial"/>
              <a:cs typeface="Arial"/>
            </a:endParaRPr>
          </a:p>
          <a:p>
            <a:pPr marL="285750" indent="-285750">
              <a:buFont typeface="Arial"/>
              <a:buChar char="•"/>
            </a:pPr>
            <a:r>
              <a:rPr lang="en-US">
                <a:latin typeface="Arial"/>
                <a:cs typeface="Arial"/>
              </a:rPr>
              <a:t>Advanced Persistent Threat (APT) groups sponsored by countries such as Iran and North Korea</a:t>
            </a:r>
          </a:p>
        </p:txBody>
      </p:sp>
    </p:spTree>
    <p:extLst>
      <p:ext uri="{BB962C8B-B14F-4D97-AF65-F5344CB8AC3E}">
        <p14:creationId xmlns:p14="http://schemas.microsoft.com/office/powerpoint/2010/main" val="3822621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08584-359A-E454-0AA0-DE6C880975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AE66A4-808F-0208-BCF1-FCD27F28B695}"/>
              </a:ext>
            </a:extLst>
          </p:cNvPr>
          <p:cNvSpPr>
            <a:spLocks noGrp="1"/>
          </p:cNvSpPr>
          <p:nvPr>
            <p:ph type="title"/>
          </p:nvPr>
        </p:nvSpPr>
        <p:spPr>
          <a:xfrm>
            <a:off x="1744583" y="0"/>
            <a:ext cx="8930747" cy="866658"/>
          </a:xfrm>
        </p:spPr>
        <p:txBody>
          <a:bodyPr>
            <a:normAutofit/>
          </a:bodyPr>
          <a:lstStyle/>
          <a:p>
            <a:pPr marR="0" algn="l" rtl="0"/>
            <a:r>
              <a:rPr lang="en-US" sz="3200" b="0" i="0" u="none" strike="noStrike" kern="100" baseline="0">
                <a:latin typeface="Arial Black" panose="020B0A04020102020204" pitchFamily="34" charset="0"/>
              </a:rPr>
              <a:t>Threat Trend Sources</a:t>
            </a:r>
            <a:endParaRPr lang="en-US" sz="3200">
              <a:latin typeface="Arial Black" panose="020B0A04020102020204" pitchFamily="34" charset="0"/>
            </a:endParaRPr>
          </a:p>
        </p:txBody>
      </p:sp>
      <p:sp>
        <p:nvSpPr>
          <p:cNvPr id="3" name="TextBox 2">
            <a:extLst>
              <a:ext uri="{FF2B5EF4-FFF2-40B4-BE49-F238E27FC236}">
                <a16:creationId xmlns:a16="http://schemas.microsoft.com/office/drawing/2014/main" id="{014F5F80-ACE8-B23D-2CAE-AF94F3610367}"/>
              </a:ext>
            </a:extLst>
          </p:cNvPr>
          <p:cNvSpPr txBox="1"/>
          <p:nvPr/>
        </p:nvSpPr>
        <p:spPr>
          <a:xfrm>
            <a:off x="2026849" y="1126378"/>
            <a:ext cx="678560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u="sng">
                <a:solidFill>
                  <a:srgbClr val="467886"/>
                </a:solidFill>
                <a:latin typeface="Arial" panose="020B0604020202020204" pitchFamily="34" charset="0"/>
              </a:rPr>
              <a:t>What You Need to Know About the MOVEit Data Breach - Experian</a:t>
            </a:r>
            <a:endParaRPr lang="en-US">
              <a:latin typeface="Arial"/>
              <a:cs typeface="Arial"/>
            </a:endParaRPr>
          </a:p>
          <a:p>
            <a:pPr marL="285750" indent="-285750">
              <a:buFont typeface="Arial"/>
              <a:buChar char="•"/>
            </a:pPr>
            <a:r>
              <a:rPr lang="en-US" sz="1800" b="0" i="0" u="sng" strike="noStrike">
                <a:solidFill>
                  <a:srgbClr val="467886"/>
                </a:solidFill>
                <a:effectLst/>
                <a:latin typeface="Arial" panose="020B0604020202020204" pitchFamily="34" charset="0"/>
                <a:hlinkClick r:id="rId3"/>
              </a:rPr>
              <a:t>What is SIM swapping &amp; how does the hijacking scam work? – Microsoft 365</a:t>
            </a:r>
            <a:endParaRPr lang="en-US">
              <a:latin typeface="Arial"/>
              <a:cs typeface="Arial"/>
            </a:endParaRPr>
          </a:p>
          <a:p>
            <a:pPr marL="285750" indent="-285750">
              <a:buFont typeface="Arial"/>
              <a:buChar char="•"/>
            </a:pPr>
            <a:r>
              <a:rPr lang="en-US" sz="1800" b="0" i="0" u="sng" strike="noStrike">
                <a:solidFill>
                  <a:srgbClr val="467886"/>
                </a:solidFill>
                <a:effectLst/>
                <a:latin typeface="Arial" panose="020B0604020202020204" pitchFamily="34" charset="0"/>
                <a:hlinkClick r:id="rId3"/>
              </a:rPr>
              <a:t>What is SIM swapping &amp; how does the hijacking scam work? – Microsoft 365</a:t>
            </a:r>
            <a:endParaRPr lang="en-US">
              <a:latin typeface="Arial"/>
              <a:cs typeface="Arial"/>
            </a:endParaRPr>
          </a:p>
          <a:p>
            <a:pPr marL="285750" indent="-285750">
              <a:buFont typeface="Arial"/>
              <a:buChar char="•"/>
            </a:pPr>
            <a:r>
              <a:rPr lang="en-US" sz="1800" b="0" i="0" u="sng" strike="noStrike">
                <a:solidFill>
                  <a:srgbClr val="467886"/>
                </a:solidFill>
                <a:effectLst/>
                <a:latin typeface="Arial" panose="020B0604020202020204" pitchFamily="34" charset="0"/>
                <a:hlinkClick r:id="rId4"/>
              </a:rPr>
              <a:t>11 biggest financial sector cybersecurity threats | CSO Online</a:t>
            </a:r>
            <a:endParaRPr lang="en-US">
              <a:latin typeface="Arial"/>
              <a:cs typeface="Arial"/>
            </a:endParaRPr>
          </a:p>
        </p:txBody>
      </p:sp>
    </p:spTree>
    <p:extLst>
      <p:ext uri="{BB962C8B-B14F-4D97-AF65-F5344CB8AC3E}">
        <p14:creationId xmlns:p14="http://schemas.microsoft.com/office/powerpoint/2010/main" val="38227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49BC-DA73-8495-B6C8-F1A539E746CB}"/>
              </a:ext>
            </a:extLst>
          </p:cNvPr>
          <p:cNvSpPr>
            <a:spLocks noGrp="1"/>
          </p:cNvSpPr>
          <p:nvPr>
            <p:ph type="title"/>
          </p:nvPr>
        </p:nvSpPr>
        <p:spPr>
          <a:xfrm>
            <a:off x="1894514" y="132597"/>
            <a:ext cx="8930747" cy="1024314"/>
          </a:xfrm>
        </p:spPr>
        <p:txBody>
          <a:bodyPr>
            <a:normAutofit/>
          </a:bodyPr>
          <a:lstStyle/>
          <a:p>
            <a:pPr algn="l"/>
            <a:r>
              <a:rPr lang="en-US" b="0" i="0" u="none" strike="noStrike" kern="100" baseline="0">
                <a:latin typeface="Arial Black" panose="020B0A04020102020204" pitchFamily="34" charset="0"/>
              </a:rPr>
              <a:t>Critical </a:t>
            </a:r>
            <a:r>
              <a:rPr lang="en-US" kern="100">
                <a:latin typeface="Arial Black" panose="020B0A04020102020204" pitchFamily="34" charset="0"/>
              </a:rPr>
              <a:t>Assets</a:t>
            </a:r>
            <a:endParaRPr lang="en-US">
              <a:latin typeface="Arial Black" panose="020B0A04020102020204" pitchFamily="34" charset="0"/>
            </a:endParaRPr>
          </a:p>
        </p:txBody>
      </p:sp>
      <p:sp>
        <p:nvSpPr>
          <p:cNvPr id="3" name="TextBox 2">
            <a:extLst>
              <a:ext uri="{FF2B5EF4-FFF2-40B4-BE49-F238E27FC236}">
                <a16:creationId xmlns:a16="http://schemas.microsoft.com/office/drawing/2014/main" id="{E03E26F9-8CDC-4862-91DB-3763A5C657E9}"/>
              </a:ext>
            </a:extLst>
          </p:cNvPr>
          <p:cNvSpPr txBox="1"/>
          <p:nvPr/>
        </p:nvSpPr>
        <p:spPr>
          <a:xfrm>
            <a:off x="2376347" y="1360428"/>
            <a:ext cx="4576926" cy="27764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200000"/>
              </a:lnSpc>
              <a:buAutoNum type="arabicPeriod"/>
            </a:pPr>
            <a:r>
              <a:rPr lang="en-US">
                <a:latin typeface="Arial" panose="020B0604020202020204" pitchFamily="34" charset="0"/>
                <a:cs typeface="Arial" panose="020B0604020202020204" pitchFamily="34" charset="0"/>
              </a:rPr>
              <a:t>Customer Information</a:t>
            </a:r>
          </a:p>
          <a:p>
            <a:pPr marL="342900" indent="-342900">
              <a:lnSpc>
                <a:spcPct val="200000"/>
              </a:lnSpc>
              <a:buAutoNum type="arabicPeriod"/>
            </a:pPr>
            <a:r>
              <a:rPr lang="en-US">
                <a:latin typeface="Arial" panose="020B0604020202020204" pitchFamily="34" charset="0"/>
                <a:cs typeface="Arial" panose="020B0604020202020204" pitchFamily="34" charset="0"/>
              </a:rPr>
              <a:t>Propriety data and models</a:t>
            </a:r>
          </a:p>
          <a:p>
            <a:pPr marL="342900" indent="-342900">
              <a:lnSpc>
                <a:spcPct val="200000"/>
              </a:lnSpc>
              <a:buAutoNum type="arabicPeriod"/>
            </a:pPr>
            <a:r>
              <a:rPr lang="en-US">
                <a:latin typeface="Arial" panose="020B0604020202020204" pitchFamily="34" charset="0"/>
                <a:cs typeface="Arial" panose="020B0604020202020204" pitchFamily="34" charset="0"/>
              </a:rPr>
              <a:t>Investment Portfolio</a:t>
            </a:r>
          </a:p>
          <a:p>
            <a:pPr marL="342900" indent="-342900">
              <a:lnSpc>
                <a:spcPct val="200000"/>
              </a:lnSpc>
              <a:buAutoNum type="arabicPeriod"/>
            </a:pPr>
            <a:r>
              <a:rPr lang="en-US">
                <a:latin typeface="Arial" panose="020B0604020202020204" pitchFamily="34" charset="0"/>
                <a:cs typeface="Arial" panose="020B0604020202020204" pitchFamily="34" charset="0"/>
              </a:rPr>
              <a:t>IT Infrastructure</a:t>
            </a:r>
          </a:p>
          <a:p>
            <a:pPr marL="342900" indent="-342900">
              <a:lnSpc>
                <a:spcPct val="200000"/>
              </a:lnSpc>
              <a:buAutoNum type="arabicPeriod"/>
            </a:pPr>
            <a:r>
              <a:rPr lang="en-US">
                <a:latin typeface="Arial" panose="020B0604020202020204" pitchFamily="34" charset="0"/>
                <a:cs typeface="Arial" panose="020B0604020202020204" pitchFamily="34" charset="0"/>
              </a:rPr>
              <a:t>Reputation</a:t>
            </a:r>
          </a:p>
        </p:txBody>
      </p:sp>
    </p:spTree>
    <p:extLst>
      <p:ext uri="{BB962C8B-B14F-4D97-AF65-F5344CB8AC3E}">
        <p14:creationId xmlns:p14="http://schemas.microsoft.com/office/powerpoint/2010/main" val="402602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4F76-009F-2CD7-6651-070C858475C9}"/>
              </a:ext>
            </a:extLst>
          </p:cNvPr>
          <p:cNvSpPr>
            <a:spLocks noGrp="1"/>
          </p:cNvSpPr>
          <p:nvPr>
            <p:ph type="title"/>
          </p:nvPr>
        </p:nvSpPr>
        <p:spPr>
          <a:xfrm>
            <a:off x="1630626" y="56030"/>
            <a:ext cx="8930747" cy="761555"/>
          </a:xfrm>
        </p:spPr>
        <p:txBody>
          <a:bodyPr>
            <a:normAutofit/>
          </a:bodyPr>
          <a:lstStyle/>
          <a:p>
            <a:pPr algn="l"/>
            <a:r>
              <a:rPr lang="en-US" sz="2800" b="0" i="0" u="none" strike="noStrike" kern="100" baseline="0">
                <a:latin typeface="Arial Black" panose="020B0A04020102020204" pitchFamily="34" charset="0"/>
              </a:rPr>
              <a:t>Threat </a:t>
            </a:r>
            <a:r>
              <a:rPr lang="en-US" sz="2800" kern="100">
                <a:latin typeface="Arial Black" panose="020B0A04020102020204" pitchFamily="34" charset="0"/>
              </a:rPr>
              <a:t>Scenario 1 - </a:t>
            </a:r>
            <a:r>
              <a:rPr lang="en-US" sz="2800" kern="100">
                <a:latin typeface="Arial Black" panose="020B0A04020102020204" pitchFamily="34" charset="0"/>
                <a:cs typeface="Arial"/>
              </a:rPr>
              <a:t>Customer Information</a:t>
            </a:r>
            <a:r>
              <a:rPr lang="en-US" sz="2800" kern="100">
                <a:latin typeface="Arial Black" panose="020B0A04020102020204" pitchFamily="34" charset="0"/>
              </a:rPr>
              <a:t> </a:t>
            </a:r>
            <a:endParaRPr lang="en-US" sz="2800">
              <a:latin typeface="Arial Black" panose="020B0A04020102020204" pitchFamily="34" charset="0"/>
            </a:endParaRPr>
          </a:p>
        </p:txBody>
      </p:sp>
      <p:sp>
        <p:nvSpPr>
          <p:cNvPr id="5" name="TextBox 4">
            <a:extLst>
              <a:ext uri="{FF2B5EF4-FFF2-40B4-BE49-F238E27FC236}">
                <a16:creationId xmlns:a16="http://schemas.microsoft.com/office/drawing/2014/main" id="{A9CFBF4D-44B5-2A56-F4A2-4959ACB88701}"/>
              </a:ext>
            </a:extLst>
          </p:cNvPr>
          <p:cNvSpPr txBox="1"/>
          <p:nvPr/>
        </p:nvSpPr>
        <p:spPr>
          <a:xfrm>
            <a:off x="2240869" y="817585"/>
            <a:ext cx="7323164"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latin typeface="Arial"/>
              <a:ea typeface="+mn-lt"/>
              <a:cs typeface="Arial"/>
            </a:endParaRPr>
          </a:p>
          <a:p>
            <a:pPr marL="285750" indent="-285750">
              <a:buFont typeface="Arial"/>
              <a:buChar char="•"/>
            </a:pPr>
            <a:r>
              <a:rPr lang="en-US" b="1">
                <a:latin typeface="Arial"/>
                <a:ea typeface="+mn-lt"/>
                <a:cs typeface="Arial"/>
              </a:rPr>
              <a:t>Adversary:</a:t>
            </a:r>
            <a:r>
              <a:rPr lang="en-US">
                <a:latin typeface="Arial"/>
                <a:ea typeface="+mn-lt"/>
                <a:cs typeface="Arial"/>
              </a:rPr>
              <a:t> Organized cybercriminal groups that focus primarily on the insurance sector.</a:t>
            </a:r>
          </a:p>
          <a:p>
            <a:pPr>
              <a:buFont typeface="Arial"/>
              <a:buChar char="•"/>
            </a:pPr>
            <a:endParaRPr lang="en-US">
              <a:latin typeface="Arial"/>
              <a:ea typeface="+mn-lt"/>
              <a:cs typeface="Arial"/>
            </a:endParaRPr>
          </a:p>
          <a:p>
            <a:pPr marL="285750" indent="-285750">
              <a:buFont typeface="Arial"/>
              <a:buChar char="•"/>
            </a:pPr>
            <a:r>
              <a:rPr lang="en-US" b="1">
                <a:latin typeface="Arial"/>
                <a:ea typeface="+mn-lt"/>
                <a:cs typeface="Arial"/>
              </a:rPr>
              <a:t>Capabilities: </a:t>
            </a:r>
            <a:r>
              <a:rPr lang="en-US">
                <a:latin typeface="Arial"/>
                <a:ea typeface="+mn-lt"/>
                <a:cs typeface="Arial"/>
              </a:rPr>
              <a:t>These attackers excel in social engineering and phishing techniques and are adept at exploiting vulnerabilities in third-party vendor systems which are often less tightly regulated, allowing them to bypass standard security measures.</a:t>
            </a:r>
          </a:p>
          <a:p>
            <a:pPr>
              <a:buFont typeface="Arial"/>
              <a:buChar char="•"/>
            </a:pPr>
            <a:endParaRPr lang="en-US">
              <a:latin typeface="Arial"/>
              <a:ea typeface="+mn-lt"/>
              <a:cs typeface="Arial"/>
            </a:endParaRPr>
          </a:p>
          <a:p>
            <a:pPr marL="285750" indent="-285750">
              <a:buFont typeface="Arial"/>
              <a:buChar char="•"/>
            </a:pPr>
            <a:r>
              <a:rPr lang="en-US" b="1">
                <a:latin typeface="Arial"/>
                <a:ea typeface="+mn-lt"/>
                <a:cs typeface="Arial"/>
              </a:rPr>
              <a:t>Infrastructure Exploited</a:t>
            </a:r>
            <a:r>
              <a:rPr lang="en-US">
                <a:latin typeface="Arial"/>
                <a:ea typeface="+mn-lt"/>
                <a:cs typeface="Arial"/>
              </a:rPr>
              <a:t>: They target compromised IT systems at the broker or agency level, using malware and spyware to infiltrate and extract data from vulnerable vendor networks.</a:t>
            </a:r>
            <a:endParaRPr lang="en-US">
              <a:latin typeface="Arial"/>
              <a:cs typeface="Arial"/>
            </a:endParaRPr>
          </a:p>
          <a:p>
            <a:pPr>
              <a:buFont typeface="Arial"/>
              <a:buChar char="•"/>
            </a:pPr>
            <a:endParaRPr lang="en-US">
              <a:latin typeface="Arial"/>
              <a:ea typeface="+mn-lt"/>
              <a:cs typeface="Arial"/>
            </a:endParaRPr>
          </a:p>
          <a:p>
            <a:pPr marL="285750" indent="-285750">
              <a:buFont typeface="Arial"/>
              <a:buChar char="•"/>
            </a:pPr>
            <a:r>
              <a:rPr lang="en-US" b="1">
                <a:latin typeface="Arial"/>
                <a:ea typeface="+mn-lt"/>
                <a:cs typeface="Arial"/>
              </a:rPr>
              <a:t>Victim: </a:t>
            </a:r>
            <a:r>
              <a:rPr lang="en-US">
                <a:latin typeface="Arial"/>
                <a:ea typeface="+mn-lt"/>
                <a:cs typeface="Arial"/>
              </a:rPr>
              <a:t>The direct victim is the customer data managed by our company and its third-party vendors. A successful breach here could lead to identity theft, fraudulent claims, and a significant loss of customer trust.</a:t>
            </a:r>
          </a:p>
          <a:p>
            <a:pPr marL="285750" indent="-285750">
              <a:buFont typeface="Arial"/>
              <a:buChar char="•"/>
            </a:pPr>
            <a:endParaRPr lang="en-US"/>
          </a:p>
        </p:txBody>
      </p:sp>
    </p:spTree>
    <p:extLst>
      <p:ext uri="{BB962C8B-B14F-4D97-AF65-F5344CB8AC3E}">
        <p14:creationId xmlns:p14="http://schemas.microsoft.com/office/powerpoint/2010/main" val="2917420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5C5F3-19B1-D0FB-7086-C81EEE7B54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46F038-4684-7775-FC25-2F6565124EBF}"/>
              </a:ext>
            </a:extLst>
          </p:cNvPr>
          <p:cNvSpPr>
            <a:spLocks noGrp="1"/>
          </p:cNvSpPr>
          <p:nvPr>
            <p:ph type="title"/>
          </p:nvPr>
        </p:nvSpPr>
        <p:spPr>
          <a:xfrm>
            <a:off x="1691288" y="46958"/>
            <a:ext cx="9804026" cy="947057"/>
          </a:xfrm>
        </p:spPr>
        <p:txBody>
          <a:bodyPr>
            <a:normAutofit/>
          </a:bodyPr>
          <a:lstStyle/>
          <a:p>
            <a:pPr algn="l"/>
            <a:r>
              <a:rPr lang="en-US" sz="2800" b="0" i="0" u="none" strike="noStrike" kern="100" baseline="0">
                <a:latin typeface="Arial Black" panose="020B0A04020102020204" pitchFamily="34" charset="0"/>
              </a:rPr>
              <a:t>Threat </a:t>
            </a:r>
            <a:r>
              <a:rPr lang="en-US" sz="2800" kern="100">
                <a:latin typeface="Arial Black" panose="020B0A04020102020204" pitchFamily="34" charset="0"/>
              </a:rPr>
              <a:t>Scenario 2 - </a:t>
            </a:r>
            <a:r>
              <a:rPr lang="en-US" sz="2800" kern="100">
                <a:latin typeface="Arial Black" panose="020B0A04020102020204" pitchFamily="34" charset="0"/>
                <a:cs typeface="Arial"/>
              </a:rPr>
              <a:t>Proprietary Data and Models</a:t>
            </a:r>
            <a:endParaRPr lang="en-US" sz="2800" kern="100">
              <a:latin typeface="Arial Black" panose="020B0A04020102020204" pitchFamily="34" charset="0"/>
            </a:endParaRPr>
          </a:p>
        </p:txBody>
      </p:sp>
      <p:sp>
        <p:nvSpPr>
          <p:cNvPr id="5" name="TextBox 4">
            <a:extLst>
              <a:ext uri="{FF2B5EF4-FFF2-40B4-BE49-F238E27FC236}">
                <a16:creationId xmlns:a16="http://schemas.microsoft.com/office/drawing/2014/main" id="{4A21BC7D-256F-8370-9DE4-C527C4714162}"/>
              </a:ext>
            </a:extLst>
          </p:cNvPr>
          <p:cNvSpPr txBox="1"/>
          <p:nvPr/>
        </p:nvSpPr>
        <p:spPr>
          <a:xfrm>
            <a:off x="2434418" y="1259200"/>
            <a:ext cx="7323164"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b="1">
                <a:latin typeface="Arial"/>
                <a:ea typeface="+mn-lt"/>
                <a:cs typeface="Arial"/>
              </a:rPr>
              <a:t>Adversary</a:t>
            </a:r>
            <a:r>
              <a:rPr lang="en-US">
                <a:latin typeface="Arial"/>
                <a:ea typeface="+mn-lt"/>
                <a:cs typeface="Arial"/>
              </a:rPr>
              <a:t>: Nation-state sponsored groups or corporate espionage actors motivated by a desire for strategic advantage.</a:t>
            </a:r>
            <a:endParaRPr lang="en-US">
              <a:latin typeface="Arial"/>
              <a:cs typeface="Arial"/>
            </a:endParaRPr>
          </a:p>
          <a:p>
            <a:pPr marL="285750" indent="-285750">
              <a:buFont typeface="Arial,Sans-Serif"/>
              <a:buChar char="•"/>
            </a:pPr>
            <a:endParaRPr lang="en-US">
              <a:latin typeface="Arial"/>
              <a:ea typeface="+mn-lt"/>
              <a:cs typeface="Arial"/>
            </a:endParaRPr>
          </a:p>
          <a:p>
            <a:pPr marL="285750" indent="-285750">
              <a:buFont typeface="Arial,Sans-Serif"/>
              <a:buChar char="•"/>
            </a:pPr>
            <a:r>
              <a:rPr lang="en-US" b="1">
                <a:latin typeface="Arial"/>
                <a:ea typeface="+mn-lt"/>
                <a:cs typeface="Arial"/>
              </a:rPr>
              <a:t>Capabilities: </a:t>
            </a:r>
            <a:r>
              <a:rPr lang="en-US">
                <a:latin typeface="Arial"/>
                <a:ea typeface="+mn-lt"/>
                <a:cs typeface="Arial"/>
              </a:rPr>
              <a:t>These groups are proficient in advanced persistent threat tactics. They can perform sophisticated network intrusions and lateral movements within secure environments to access highly guarded information.</a:t>
            </a:r>
            <a:endParaRPr lang="en-US">
              <a:latin typeface="Arial"/>
              <a:cs typeface="Arial"/>
            </a:endParaRPr>
          </a:p>
          <a:p>
            <a:pPr marL="285750" indent="-285750">
              <a:buFont typeface="Arial,Sans-Serif"/>
              <a:buChar char="•"/>
            </a:pPr>
            <a:endParaRPr lang="en-US">
              <a:latin typeface="Arial"/>
              <a:ea typeface="+mn-lt"/>
              <a:cs typeface="Arial"/>
            </a:endParaRPr>
          </a:p>
          <a:p>
            <a:pPr marL="285750" indent="-285750">
              <a:buFont typeface="Arial,Sans-Serif"/>
              <a:buChar char="•"/>
            </a:pPr>
            <a:r>
              <a:rPr lang="en-US" b="1">
                <a:latin typeface="Arial"/>
                <a:ea typeface="+mn-lt"/>
                <a:cs typeface="Arial"/>
              </a:rPr>
              <a:t>Infrastructure Exploited: </a:t>
            </a:r>
            <a:r>
              <a:rPr lang="en-US">
                <a:latin typeface="Arial"/>
                <a:ea typeface="+mn-lt"/>
                <a:cs typeface="Arial"/>
              </a:rPr>
              <a:t>They exploit vulnerabilities in our internal networks, often through zero-day exploits, to breach secure data repositories and systems that process our proprietary actuarial, pricing, and historical claims models.</a:t>
            </a:r>
          </a:p>
          <a:p>
            <a:pPr marL="285750" indent="-285750">
              <a:buFont typeface="Arial,Sans-Serif"/>
              <a:buChar char="•"/>
            </a:pPr>
            <a:endParaRPr lang="en-US">
              <a:latin typeface="Arial"/>
              <a:ea typeface="+mn-lt"/>
              <a:cs typeface="Arial"/>
            </a:endParaRPr>
          </a:p>
          <a:p>
            <a:pPr marL="285750" indent="-285750">
              <a:buFont typeface="Arial,Sans-Serif"/>
              <a:buChar char="•"/>
            </a:pPr>
            <a:r>
              <a:rPr lang="en-US" b="1">
                <a:latin typeface="Arial"/>
                <a:ea typeface="+mn-lt"/>
                <a:cs typeface="Arial"/>
              </a:rPr>
              <a:t>Victim:</a:t>
            </a:r>
            <a:r>
              <a:rPr lang="en-US">
                <a:latin typeface="Arial"/>
                <a:ea typeface="+mn-lt"/>
                <a:cs typeface="Arial"/>
              </a:rPr>
              <a:t> Our proprietary data and models critical for maintaining our competitive edge are at risk. A compromise can undermine our operational accuracy and strategic positioning in the market.</a:t>
            </a:r>
          </a:p>
          <a:p>
            <a:pPr marL="285750" indent="-285750">
              <a:buFont typeface="Arial,Sans-Serif"/>
              <a:buChar char="•"/>
            </a:pPr>
            <a:endParaRPr lang="en-US">
              <a:latin typeface="Corbel"/>
              <a:cs typeface="Arial"/>
            </a:endParaRPr>
          </a:p>
          <a:p>
            <a:endParaRPr lang="en-US" b="1">
              <a:latin typeface="Arial"/>
              <a:cs typeface="Arial"/>
            </a:endParaRPr>
          </a:p>
        </p:txBody>
      </p:sp>
    </p:spTree>
    <p:extLst>
      <p:ext uri="{BB962C8B-B14F-4D97-AF65-F5344CB8AC3E}">
        <p14:creationId xmlns:p14="http://schemas.microsoft.com/office/powerpoint/2010/main" val="301034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57A78-4010-9A1D-DBC7-AE8A807AAF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9268E7-DF22-1D4B-9326-ACC1050A814D}"/>
              </a:ext>
            </a:extLst>
          </p:cNvPr>
          <p:cNvSpPr>
            <a:spLocks noGrp="1"/>
          </p:cNvSpPr>
          <p:nvPr>
            <p:ph type="title"/>
          </p:nvPr>
        </p:nvSpPr>
        <p:spPr>
          <a:xfrm>
            <a:off x="1756876" y="85058"/>
            <a:ext cx="8939505" cy="1034644"/>
          </a:xfrm>
        </p:spPr>
        <p:txBody>
          <a:bodyPr>
            <a:normAutofit/>
          </a:bodyPr>
          <a:lstStyle/>
          <a:p>
            <a:pPr algn="ctr"/>
            <a:r>
              <a:rPr lang="en-US" sz="3200" b="0" i="0" u="none" strike="noStrike" kern="100" baseline="0">
                <a:latin typeface="Arial Black" panose="020B0A04020102020204" pitchFamily="34" charset="0"/>
                <a:cs typeface="Arial" panose="020B0604020202020204" pitchFamily="34" charset="0"/>
              </a:rPr>
              <a:t>Threat </a:t>
            </a:r>
            <a:r>
              <a:rPr lang="en-US" sz="3200" kern="100">
                <a:latin typeface="Arial Black" panose="020B0A04020102020204" pitchFamily="34" charset="0"/>
                <a:cs typeface="Arial" panose="020B0604020202020204" pitchFamily="34" charset="0"/>
              </a:rPr>
              <a:t>Scenario 3 - IT Infrastructure</a:t>
            </a:r>
            <a:endParaRPr lang="en-US" sz="3600" kern="100">
              <a:latin typeface="Aptos"/>
            </a:endParaRPr>
          </a:p>
        </p:txBody>
      </p:sp>
      <p:sp>
        <p:nvSpPr>
          <p:cNvPr id="5" name="TextBox 4">
            <a:extLst>
              <a:ext uri="{FF2B5EF4-FFF2-40B4-BE49-F238E27FC236}">
                <a16:creationId xmlns:a16="http://schemas.microsoft.com/office/drawing/2014/main" id="{D2DDEB2B-E0EF-D390-7D8B-E988999CCDE2}"/>
              </a:ext>
            </a:extLst>
          </p:cNvPr>
          <p:cNvSpPr txBox="1"/>
          <p:nvPr/>
        </p:nvSpPr>
        <p:spPr>
          <a:xfrm>
            <a:off x="2434418" y="1270086"/>
            <a:ext cx="7323164"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b="1">
                <a:latin typeface="Arial"/>
                <a:ea typeface="+mn-lt"/>
                <a:cs typeface="Arial"/>
              </a:rPr>
              <a:t>Adversary</a:t>
            </a:r>
            <a:r>
              <a:rPr lang="en-US">
                <a:latin typeface="Arial"/>
                <a:ea typeface="+mn-lt"/>
                <a:cs typeface="Arial"/>
              </a:rPr>
              <a:t>: Hacktivists or nation-state actors employing ransomware and denial-of-service (DoS) tactics.</a:t>
            </a:r>
            <a:endParaRPr lang="en-US">
              <a:latin typeface="Arial"/>
              <a:cs typeface="Arial"/>
            </a:endParaRPr>
          </a:p>
          <a:p>
            <a:pPr marL="285750" indent="-285750">
              <a:buFont typeface="Arial,Sans-Serif"/>
              <a:buChar char="•"/>
            </a:pPr>
            <a:endParaRPr lang="en-US">
              <a:latin typeface="Arial"/>
              <a:ea typeface="+mn-lt"/>
              <a:cs typeface="Arial"/>
            </a:endParaRPr>
          </a:p>
          <a:p>
            <a:pPr marL="285750" indent="-285750">
              <a:buFont typeface="Arial,Sans-Serif"/>
              <a:buChar char="•"/>
            </a:pPr>
            <a:r>
              <a:rPr lang="en-US" b="1">
                <a:latin typeface="Arial"/>
                <a:ea typeface="+mn-lt"/>
                <a:cs typeface="Arial"/>
              </a:rPr>
              <a:t>Capabilities</a:t>
            </a:r>
            <a:r>
              <a:rPr lang="en-US">
                <a:latin typeface="Arial"/>
                <a:ea typeface="+mn-lt"/>
                <a:cs typeface="Arial"/>
              </a:rPr>
              <a:t>: These adversaries are known for exploiting unpatched systems and misconfigured cloud environments. Their methods include launching large-scale distributed denial-of-service (DDoS) attacks and deploying ransomware, which can severely disrupt operations.</a:t>
            </a:r>
            <a:endParaRPr lang="en-US">
              <a:latin typeface="Arial"/>
              <a:cs typeface="Arial"/>
            </a:endParaRPr>
          </a:p>
          <a:p>
            <a:pPr marL="285750" indent="-285750">
              <a:buFont typeface="Arial,Sans-Serif"/>
              <a:buChar char="•"/>
            </a:pPr>
            <a:endParaRPr lang="en-US">
              <a:latin typeface="Arial"/>
              <a:ea typeface="+mn-lt"/>
              <a:cs typeface="Arial"/>
            </a:endParaRPr>
          </a:p>
          <a:p>
            <a:pPr marL="285750" indent="-285750">
              <a:buFont typeface="Arial,Sans-Serif"/>
              <a:buChar char="•"/>
            </a:pPr>
            <a:r>
              <a:rPr lang="en-US" b="1">
                <a:latin typeface="Arial"/>
                <a:ea typeface="+mn-lt"/>
                <a:cs typeface="Arial"/>
              </a:rPr>
              <a:t>Infrastructure Exploited</a:t>
            </a:r>
            <a:r>
              <a:rPr lang="en-US">
                <a:latin typeface="Arial"/>
                <a:ea typeface="+mn-lt"/>
                <a:cs typeface="Arial"/>
              </a:rPr>
              <a:t>: They target our critical servers, network devices, and cloud infrastructure, particularly legacy systems that lack modern security standards.</a:t>
            </a:r>
            <a:endParaRPr lang="en-US">
              <a:latin typeface="Arial"/>
              <a:cs typeface="Arial"/>
            </a:endParaRPr>
          </a:p>
          <a:p>
            <a:pPr marL="285750" indent="-285750">
              <a:buFont typeface="Arial,Sans-Serif"/>
              <a:buChar char="•"/>
            </a:pPr>
            <a:endParaRPr lang="en-US">
              <a:latin typeface="Arial"/>
              <a:ea typeface="+mn-lt"/>
              <a:cs typeface="Arial"/>
            </a:endParaRPr>
          </a:p>
          <a:p>
            <a:pPr marL="285750" indent="-285750">
              <a:buFont typeface="Arial,Sans-Serif"/>
              <a:buChar char="•"/>
            </a:pPr>
            <a:r>
              <a:rPr lang="en-US" b="1">
                <a:latin typeface="Arial"/>
                <a:ea typeface="+mn-lt"/>
                <a:cs typeface="Arial"/>
              </a:rPr>
              <a:t>Victim</a:t>
            </a:r>
            <a:r>
              <a:rPr lang="en-US">
                <a:latin typeface="Arial"/>
                <a:ea typeface="+mn-lt"/>
                <a:cs typeface="Arial"/>
              </a:rPr>
              <a:t>: Our overall IT operational environment becomes vulnerable, and disruptions here can lead to significant service outages, loss of data, and collateral damage to interconnected systems essential for day-to-day operations.</a:t>
            </a:r>
            <a:endParaRPr lang="en-US">
              <a:latin typeface="Arial"/>
              <a:cs typeface="Arial"/>
            </a:endParaRPr>
          </a:p>
          <a:p>
            <a:pPr marL="285750" indent="-285750">
              <a:buFont typeface="Arial,Sans-Serif"/>
              <a:buChar char="•"/>
            </a:pPr>
            <a:endParaRPr lang="en-US">
              <a:latin typeface="Arial"/>
              <a:cs typeface="Arial"/>
            </a:endParaRPr>
          </a:p>
        </p:txBody>
      </p:sp>
    </p:spTree>
    <p:extLst>
      <p:ext uri="{BB962C8B-B14F-4D97-AF65-F5344CB8AC3E}">
        <p14:creationId xmlns:p14="http://schemas.microsoft.com/office/powerpoint/2010/main" val="3957852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Application>Microsoft Office PowerPoint</Application>
  <PresentationFormat>Widescreen</PresentationFormat>
  <Slides>38</Slides>
  <Notes>11</Notes>
  <HiddenSlides>0</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Parallax</vt:lpstr>
      <vt:lpstr>Data Security in Insurance</vt:lpstr>
      <vt:lpstr>Introduction and Industry Background</vt:lpstr>
      <vt:lpstr>Introduction and Industry Background</vt:lpstr>
      <vt:lpstr>Threat Trends </vt:lpstr>
      <vt:lpstr>Threat Trend Sources</vt:lpstr>
      <vt:lpstr>Critical Assets</vt:lpstr>
      <vt:lpstr>Threat Scenario 1 - Customer Information </vt:lpstr>
      <vt:lpstr>Threat Scenario 2 - Proprietary Data and Models</vt:lpstr>
      <vt:lpstr>Threat Scenario 3 - IT Infrastructure</vt:lpstr>
      <vt:lpstr>Intelligence Buy-in</vt:lpstr>
      <vt:lpstr>Dataset Identification and Justification</vt:lpstr>
      <vt:lpstr>Dataset Identification and Justification</vt:lpstr>
      <vt:lpstr>Collecting &amp; Parsing Phishing Website Data</vt:lpstr>
      <vt:lpstr>Collecting &amp; Parsing VirusTotal Data</vt:lpstr>
      <vt:lpstr>Phishing Websites Data Set</vt:lpstr>
      <vt:lpstr>VirusTotal</vt:lpstr>
      <vt:lpstr>Phishing Website Data Set Dictionary</vt:lpstr>
      <vt:lpstr>Phishing Website Data Set Example</vt:lpstr>
      <vt:lpstr>Virus Total Data Summary</vt:lpstr>
      <vt:lpstr>VirusTotal Data Example</vt:lpstr>
      <vt:lpstr>Observations on Data Patterns  </vt:lpstr>
      <vt:lpstr>Phishing Results Distribution</vt:lpstr>
      <vt:lpstr>Attribute Importance</vt:lpstr>
      <vt:lpstr>Google Scan</vt:lpstr>
      <vt:lpstr>Phishing Scan</vt:lpstr>
      <vt:lpstr>Artifact Selection </vt:lpstr>
      <vt:lpstr>Artifact Selection</vt:lpstr>
      <vt:lpstr>Choosing Tools</vt:lpstr>
      <vt:lpstr>Choosing Random Forest</vt:lpstr>
      <vt:lpstr>Choosing Email Checker</vt:lpstr>
      <vt:lpstr>Artifact Presentation with Findings</vt:lpstr>
      <vt:lpstr>Phishing Website Prediction Model</vt:lpstr>
      <vt:lpstr>Phishing Website Prediction Model</vt:lpstr>
      <vt:lpstr>Email Checker</vt:lpstr>
      <vt:lpstr>Further Steps for Artifacts</vt:lpstr>
      <vt:lpstr>The Impact</vt:lpstr>
      <vt:lpstr>Group Roles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Holst, Kindell</dc:creator>
  <cp:revision>25</cp:revision>
  <dcterms:created xsi:type="dcterms:W3CDTF">2025-04-27T23:35:09Z</dcterms:created>
  <dcterms:modified xsi:type="dcterms:W3CDTF">2025-05-05T00:37:02Z</dcterms:modified>
</cp:coreProperties>
</file>