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83" r:id="rId3"/>
    <p:sldId id="315" r:id="rId4"/>
    <p:sldId id="313" r:id="rId5"/>
    <p:sldId id="314" r:id="rId6"/>
    <p:sldId id="312" r:id="rId7"/>
    <p:sldId id="317" r:id="rId8"/>
    <p:sldId id="316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  <a:srgbClr val="FF6201"/>
    <a:srgbClr val="7F5A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834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E6FF5-0516-44D7-8FAC-C4A5F7D7B6A4}" type="datetimeFigureOut">
              <a:rPr lang="pt-BR" smtClean="0"/>
              <a:pPr/>
              <a:t>18/11/2018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E2693-3E3F-43A2-9423-FFFEA008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3898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E2693-3E3F-43A2-9423-FFFEA0080D29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4666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69584" y="6630416"/>
            <a:ext cx="2169415" cy="30777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t-BR" dirty="0"/>
              <a:t>CE091 - Métodos de Pesquisa</a:t>
            </a:r>
            <a:endParaRPr lang="pt-BR"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‹nº›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69584" y="6630416"/>
            <a:ext cx="2245615" cy="30777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t-BR" dirty="0"/>
              <a:t>CE091 - Métodos de Pesquisa</a:t>
            </a:r>
            <a:endParaRPr lang="pt-BR"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‹nº›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5069584" y="6630416"/>
            <a:ext cx="2245615" cy="30777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t-BR" dirty="0"/>
              <a:t>CE091 - Métodos de Pesquisa</a:t>
            </a:r>
            <a:endParaRPr lang="pt-BR" spc="-6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‹nº›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5069584" y="6630416"/>
            <a:ext cx="2245615" cy="30777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t-BR" dirty="0"/>
              <a:t>CE091 - Métodos de Pesquisa</a:t>
            </a:r>
            <a:endParaRPr lang="pt-BR" spc="-6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‹nº›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1037" y="129286"/>
            <a:ext cx="1092992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438" y="1079753"/>
            <a:ext cx="11679123" cy="225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69584" y="6630416"/>
            <a:ext cx="209321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t-BR" dirty="0"/>
              <a:t>CE091 - Métodos de Pesquisa</a:t>
            </a:r>
            <a:endParaRPr lang="pt-BR"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9235" y="6465214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‹nº›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="" xmlns:a16="http://schemas.microsoft.com/office/drawing/2014/main" id="{ED6E6D4A-6292-4303-AF34-1C6701615D59}"/>
              </a:ext>
            </a:extLst>
          </p:cNvPr>
          <p:cNvSpPr/>
          <p:nvPr/>
        </p:nvSpPr>
        <p:spPr>
          <a:xfrm>
            <a:off x="0" y="5140641"/>
            <a:ext cx="11135995" cy="788035"/>
          </a:xfrm>
          <a:custGeom>
            <a:avLst/>
            <a:gdLst/>
            <a:ahLst/>
            <a:cxnLst/>
            <a:rect l="l" t="t" r="r" b="b"/>
            <a:pathLst>
              <a:path w="11135995" h="788035">
                <a:moveTo>
                  <a:pt x="10938891" y="0"/>
                </a:moveTo>
                <a:lnTo>
                  <a:pt x="0" y="0"/>
                </a:lnTo>
                <a:lnTo>
                  <a:pt x="0" y="787907"/>
                </a:lnTo>
                <a:lnTo>
                  <a:pt x="11135868" y="787907"/>
                </a:lnTo>
                <a:lnTo>
                  <a:pt x="1093889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2">
            <a:extLst>
              <a:ext uri="{FF2B5EF4-FFF2-40B4-BE49-F238E27FC236}">
                <a16:creationId xmlns="" xmlns:a16="http://schemas.microsoft.com/office/drawing/2014/main" id="{C1D20802-65EC-4FA1-81D9-185F41CB4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" y="5181600"/>
            <a:ext cx="12011762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b="0" i="1" spc="-200" dirty="0" smtClean="0">
                <a:solidFill>
                  <a:schemeClr val="tx1"/>
                </a:solidFill>
                <a:latin typeface="Century Gothic" pitchFamily="34" charset="0"/>
              </a:rPr>
              <a:t>Curva de crescimento usando modelo misto:</a:t>
            </a:r>
            <a:r>
              <a:rPr lang="pt-BR" b="0" i="1" spc="-200" dirty="0" smtClean="0">
                <a:solidFill>
                  <a:schemeClr val="bg1"/>
                </a:solidFill>
                <a:latin typeface="Century Gothic" pitchFamily="34" charset="0"/>
              </a:rPr>
              <a:t/>
            </a:r>
            <a:br>
              <a:rPr lang="pt-BR" b="0" i="1" spc="-200" dirty="0" smtClean="0">
                <a:solidFill>
                  <a:schemeClr val="bg1"/>
                </a:solidFill>
                <a:latin typeface="Century Gothic" pitchFamily="34" charset="0"/>
              </a:rPr>
            </a:br>
            <a:r>
              <a:rPr lang="pt-BR" sz="2400" b="0" i="1" spc="-2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pt-BR" sz="2400" b="0" i="1" spc="-200" dirty="0" smtClean="0">
                <a:solidFill>
                  <a:schemeClr val="tx1"/>
                </a:solidFill>
                <a:latin typeface="Century Gothic" pitchFamily="34" charset="0"/>
              </a:rPr>
              <a:t>Uma aplicação  na progressão da doença  de Machado - Joseph</a:t>
            </a:r>
            <a:r>
              <a:rPr lang="pt-BR" sz="2400" spc="-200" dirty="0">
                <a:solidFill>
                  <a:srgbClr val="BEBEBE"/>
                </a:solidFill>
              </a:rPr>
              <a:t/>
            </a:r>
            <a:br>
              <a:rPr lang="pt-BR" sz="2400" spc="-200" dirty="0">
                <a:solidFill>
                  <a:srgbClr val="BEBEBE"/>
                </a:solidFill>
              </a:rPr>
            </a:br>
            <a:r>
              <a:rPr lang="pt-BR" sz="2400" b="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André L. </a:t>
            </a:r>
            <a:r>
              <a:rPr lang="pt-BR" sz="2400" b="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Grion</a:t>
            </a:r>
            <a:r>
              <a:rPr lang="pt-BR" sz="2400" b="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- Bruno </a:t>
            </a:r>
            <a:r>
              <a:rPr lang="pt-BR" sz="2400" b="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H. </a:t>
            </a:r>
            <a:r>
              <a:rPr lang="pt-BR" sz="2400" b="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Abreu - Fabio H. </a:t>
            </a:r>
            <a:r>
              <a:rPr lang="pt-BR" sz="2400" b="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Schroeder</a:t>
            </a:r>
            <a:r>
              <a:rPr lang="pt-BR" sz="2400" b="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</a:t>
            </a:r>
            <a:r>
              <a:rPr lang="pt-BR" sz="2400" b="0" dirty="0">
                <a:latin typeface="Century Gothic" pitchFamily="34" charset="0"/>
              </a:rPr>
              <a:t/>
            </a:r>
            <a:br>
              <a:rPr lang="pt-BR" sz="2400" b="0" dirty="0">
                <a:latin typeface="Century Gothic" pitchFamily="34" charset="0"/>
              </a:rPr>
            </a:br>
            <a:r>
              <a:rPr lang="pt-BR" sz="2400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				           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="" xmlns:a16="http://schemas.microsoft.com/office/drawing/2014/main" id="{1CEDF7C1-E852-427A-B025-107EAB06C584}"/>
              </a:ext>
            </a:extLst>
          </p:cNvPr>
          <p:cNvSpPr/>
          <p:nvPr/>
        </p:nvSpPr>
        <p:spPr>
          <a:xfrm>
            <a:off x="11157204" y="5145827"/>
            <a:ext cx="1034796" cy="788035"/>
          </a:xfrm>
          <a:custGeom>
            <a:avLst/>
            <a:gdLst/>
            <a:ahLst/>
            <a:cxnLst/>
            <a:rect l="l" t="t" r="r" b="b"/>
            <a:pathLst>
              <a:path w="1187450" h="788035">
                <a:moveTo>
                  <a:pt x="1187196" y="0"/>
                </a:moveTo>
                <a:lnTo>
                  <a:pt x="0" y="0"/>
                </a:lnTo>
                <a:lnTo>
                  <a:pt x="196976" y="787907"/>
                </a:lnTo>
                <a:lnTo>
                  <a:pt x="1187196" y="787907"/>
                </a:lnTo>
                <a:lnTo>
                  <a:pt x="1187196" y="0"/>
                </a:lnTo>
                <a:close/>
              </a:path>
            </a:pathLst>
          </a:custGeom>
          <a:solidFill>
            <a:srgbClr val="0070C0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Imagem 9" descr="HCPA2-1024x6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518159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0"/>
            <a:ext cx="12192000" cy="5181600"/>
          </a:xfrm>
          <a:prstGeom prst="rect">
            <a:avLst/>
          </a:prstGeom>
          <a:solidFill>
            <a:srgbClr val="D9D9D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6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Modelo 03. – Idade no início da doença e comprimento da mutação (</a:t>
            </a:r>
            <a:r>
              <a:rPr lang="pt-BR" sz="2000" b="1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dicotomizados</a:t>
            </a: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)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   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10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200" y="1718184"/>
            <a:ext cx="9219600" cy="276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Descritiva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          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11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840660"/>
            <a:ext cx="7696200" cy="573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Gráfico  das  curvas  individuais para  NESSCA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         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12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295400"/>
            <a:ext cx="6248400" cy="456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Gráfico  das  curvas  médias para idade no início da doença </a:t>
            </a:r>
            <a:r>
              <a:rPr lang="pt-BR" sz="2000" b="1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dicotomizada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13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7620000" cy="487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Gráfico  das  curvas  médias para comprimento da mutação </a:t>
            </a:r>
            <a:r>
              <a:rPr lang="pt-BR" sz="2000" b="1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dicotomizada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14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400" y="1295400"/>
            <a:ext cx="7621200" cy="50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Estimativa dos parâmetros para o ajuste da NESSCA á idade de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ínicio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15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969077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bject 8"/>
          <p:cNvSpPr txBox="1"/>
          <p:nvPr/>
        </p:nvSpPr>
        <p:spPr>
          <a:xfrm>
            <a:off x="228600" y="3429000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A reta média estimada: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86200"/>
            <a:ext cx="891354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bject 8"/>
          <p:cNvSpPr txBox="1"/>
          <p:nvPr/>
        </p:nvSpPr>
        <p:spPr>
          <a:xfrm>
            <a:off x="228600" y="4572000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Matriz de covariância  do efeitos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aleátorios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105399"/>
            <a:ext cx="3352800" cy="105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8862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Resultados do modelo para a idade no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ínicio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da doença contínua 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16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7318" y="1219200"/>
            <a:ext cx="7617365" cy="48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Estimativa dos parâmetros para o ajuste da NESSCA ao comprimento da mutação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17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969077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bject 8"/>
          <p:cNvSpPr txBox="1"/>
          <p:nvPr/>
        </p:nvSpPr>
        <p:spPr>
          <a:xfrm>
            <a:off x="228600" y="3429000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A reta média estimada: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228600" y="4572000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Matriz de covariância  do efeitos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aleátorios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960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0700" y="3886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0100" y="518160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Resultados  das retas ajustadas para o  comprimento da mutação: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18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7318" y="1219200"/>
            <a:ext cx="7617365" cy="48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295400"/>
            <a:ext cx="79247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208796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Estimativa dos parâmetros para o ajuste da NESSCA á idade de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ínicio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e comp. da mutação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dicotomizados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19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969077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bject 8"/>
          <p:cNvSpPr txBox="1"/>
          <p:nvPr/>
        </p:nvSpPr>
        <p:spPr>
          <a:xfrm>
            <a:off x="228600" y="3429000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A reta média estimada: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86200"/>
            <a:ext cx="891354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bject 8"/>
          <p:cNvSpPr txBox="1"/>
          <p:nvPr/>
        </p:nvSpPr>
        <p:spPr>
          <a:xfrm>
            <a:off x="228600" y="4572000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Matriz de covariância  do efeitos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aleátorios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371600"/>
            <a:ext cx="944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3962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1110" y="5257800"/>
            <a:ext cx="29897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401716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>
                <a:latin typeface="Century Gothic" pitchFamily="34" charset="0"/>
              </a:rPr>
              <a:t>Introdução</a:t>
            </a:r>
            <a:endParaRPr spc="-155" dirty="0">
              <a:latin typeface="Century Gothic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744744"/>
            <a:ext cx="11341100" cy="5919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Objetivo</a:t>
            </a:r>
            <a:endParaRPr lang="pt-BR" sz="2000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 Ajustar curvas para descrever a progressão de Machado – Joseph (DMJ), quantificada  pelo  escore  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      NESSCA (Escore do Exame Neurológico para </a:t>
            </a:r>
            <a:r>
              <a:rPr lang="pt-BR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Ataxias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).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267970" algn="l"/>
              </a:tabLst>
            </a:pPr>
            <a:r>
              <a:rPr lang="pt-BR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O que é a doença Machado – Joseph ?</a:t>
            </a:r>
          </a:p>
          <a:p>
            <a:pPr marL="755650" lvl="1" indent="-285750" algn="just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267970" algn="l"/>
              </a:tabLst>
            </a:pPr>
            <a:r>
              <a:rPr lang="pt-BR" sz="2000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Também conhecida como </a:t>
            </a:r>
            <a:r>
              <a:rPr lang="pt-BR" sz="2000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ataxia</a:t>
            </a:r>
            <a:r>
              <a:rPr lang="pt-BR" sz="2000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</a:t>
            </a:r>
            <a:r>
              <a:rPr lang="pt-BR" sz="2000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spinocerebellar</a:t>
            </a:r>
            <a:r>
              <a:rPr lang="pt-BR" sz="2000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tipo 3 (SCA3), é uma desordem neurodegenerativa autossômica dominante caracterizada pela </a:t>
            </a:r>
            <a:r>
              <a:rPr lang="pt-BR" sz="2000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ataxia</a:t>
            </a:r>
            <a:r>
              <a:rPr lang="pt-BR" sz="2000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cerebelar progressiva que acarreta, sem nunca alterar o intelecto, dependência ao sujeito. É uma doença hereditária, progressiva, de manifestação tardia (geralmente na idade adulta) e devida a uma mutação em um gene localizado no cromossoma 14q32.1</a:t>
            </a:r>
          </a:p>
          <a:p>
            <a:pPr marL="298450" indent="-285750" algn="just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O que é a escala NESSCA ?</a:t>
            </a:r>
          </a:p>
          <a:p>
            <a:pPr marL="755650" lvl="1" indent="-285750" algn="just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267970" algn="l"/>
              </a:tabLst>
            </a:pPr>
            <a:r>
              <a:rPr lang="pt-BR" sz="2000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Escala composta por 18 itens produzindo um escore total que varia de 0 a 40, onde 0 é nenhum comprometimento.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267970" algn="l"/>
              </a:tabLst>
            </a:pPr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2">
            <a:extLst>
              <a:ext uri="{FF2B5EF4-FFF2-40B4-BE49-F238E27FC236}">
                <a16:creationId xmlns="" xmlns:a16="http://schemas.microsoft.com/office/drawing/2014/main" id="{68D0A630-FFC3-4D4F-AEE4-C49965A4AF6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</p:spTree>
    <p:extLst>
      <p:ext uri="{BB962C8B-B14F-4D97-AF65-F5344CB8AC3E}">
        <p14:creationId xmlns="" xmlns:p14="http://schemas.microsoft.com/office/powerpoint/2010/main" val="1447830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Resultados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Resultados  das retas ajustadas para idade do início da doença e comp. da mutação </a:t>
            </a:r>
            <a:r>
              <a:rPr lang="pt-BR" sz="2000" b="1" spc="-150" dirty="0" err="1" smtClean="0">
                <a:solidFill>
                  <a:srgbClr val="404040"/>
                </a:solidFill>
                <a:latin typeface="Arial"/>
                <a:cs typeface="Arial"/>
              </a:rPr>
              <a:t>dicotomizados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20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7318" y="1219200"/>
            <a:ext cx="7617365" cy="48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/>
              <a:t>Conclusão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5572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spc="-150" dirty="0" smtClean="0">
                <a:solidFill>
                  <a:srgbClr val="404040"/>
                </a:solidFill>
                <a:latin typeface="Arial"/>
                <a:cs typeface="Arial"/>
              </a:rPr>
              <a:t>O modelo misto mostrou-se eficiente no ajuste das curvas de crescimento para as três alternativa, e por esse motivo é possível concluir que as dificuldades relacionadas ao desbalanceamento dos dados foram superadas.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endParaRPr lang="pt-BR" sz="2000" spc="-15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spc="-150" dirty="0" smtClean="0">
                <a:solidFill>
                  <a:srgbClr val="404040"/>
                </a:solidFill>
                <a:latin typeface="Arial"/>
                <a:cs typeface="Arial"/>
              </a:rPr>
              <a:t>Os resultados mostraram que quanto mais tardio o início da doença, mais lenta ocorre a sua progressão, sugerindo, assim que a idade do início da DMJ, pode ser considerada um fator de proteção.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endParaRPr lang="pt-BR" sz="2000" spc="-15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spc="-150" dirty="0" smtClean="0">
                <a:solidFill>
                  <a:srgbClr val="404040"/>
                </a:solidFill>
                <a:latin typeface="Arial"/>
                <a:cs typeface="Arial"/>
              </a:rPr>
              <a:t>No caso do comprimento da mutação, quanto maior é este comprimento, mais rápida é a progressão da doença, então pode-se apontar que o comprimento da mutação é um fator de risco para a DMJ.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endParaRPr lang="pt-BR" sz="2000" spc="-15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spc="-150" dirty="0" smtClean="0">
                <a:solidFill>
                  <a:srgbClr val="404040"/>
                </a:solidFill>
                <a:latin typeface="Arial"/>
                <a:cs typeface="Arial"/>
              </a:rPr>
              <a:t>Como continuidade desse estudo, seria interessante utilizar um modelo que não assumisse linearidade entre NESSCA e o tempo, para testar a hipótese de que um portador DMJ tem uma velocidade maior de </a:t>
            </a:r>
            <a:r>
              <a:rPr lang="pt-BR" sz="2000" spc="-150" dirty="0" err="1" smtClean="0">
                <a:solidFill>
                  <a:srgbClr val="404040"/>
                </a:solidFill>
                <a:latin typeface="Arial"/>
                <a:cs typeface="Arial"/>
              </a:rPr>
              <a:t>progrssão</a:t>
            </a:r>
            <a:r>
              <a:rPr lang="pt-BR" sz="2000" spc="-150" dirty="0" smtClean="0">
                <a:solidFill>
                  <a:srgbClr val="404040"/>
                </a:solidFill>
                <a:latin typeface="Arial"/>
                <a:cs typeface="Arial"/>
              </a:rPr>
              <a:t> nos primeiros anos da doença e depois uma estabilização.</a:t>
            </a:r>
            <a:endParaRPr lang="pt-BR" sz="2000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21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7045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Dados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Estudo procedido no HCPA, entre maio de 1995 e junho de 2005, com uma amostra de 105 sujeitos cujo diagnóstico é positivo para a DMJ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Cada consulta  médica  foi  realizada de acordo com a procura e/ou retorno do sujeito ao atendimento (o que não ocorreu em todos os anos subsequentes  á primeira consulta)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Todos os pacientes  foram  avaliados  pela  mesma  médica ,  que incluiu   um  exame  neurológico  completo 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Covariáveis: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Idade do  início da  doença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comprimento da  mutação</a:t>
            </a:r>
          </a:p>
          <a:p>
            <a:pPr marL="1212850" lvl="2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Definido  como  sequência   repetitiva  CAG do alelo  ATXN3  expandido.</a:t>
            </a:r>
          </a:p>
          <a:p>
            <a:pPr marL="1212850" lvl="2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Todas   as  pessoas  tem  esse  gene, e quando  </a:t>
            </a:r>
            <a:r>
              <a:rPr lang="pt-BR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mutado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 causa  a  DMJ</a:t>
            </a:r>
          </a:p>
          <a:p>
            <a:pPr marL="1212850" lvl="2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Sujeitos  sem   a  DMJ  têm  entre  10  a  40  repetições ,  já   portadores  têm  entre  62  a  86.</a:t>
            </a:r>
          </a:p>
          <a:p>
            <a:pPr marL="1212850" lvl="2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Portanto , a  mensuração  desta  sequência  repetitiva  aumentada  definiu  a variável  comprimento  da mutação.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lang="pt-BR" sz="2000" b="1" spc="-150" dirty="0">
                <a:solidFill>
                  <a:srgbClr val="404040"/>
                </a:solidFill>
                <a:latin typeface="Arial"/>
                <a:cs typeface="Arial"/>
              </a:rPr>
              <a:t>				</a:t>
            </a:r>
          </a:p>
          <a:p>
            <a:pPr marL="4013200" lvl="8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67970" algn="l"/>
              </a:tabLst>
            </a:pPr>
            <a:r>
              <a:rPr lang="pt-BR" sz="2000" b="1" spc="-150" dirty="0">
                <a:solidFill>
                  <a:srgbClr val="404040"/>
                </a:solidFill>
                <a:latin typeface="Arial"/>
                <a:cs typeface="Arial"/>
              </a:rPr>
              <a:t>              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Imputação  dos dados: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Tipo </a:t>
            </a:r>
            <a:r>
              <a:rPr lang="pt-BR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recordatória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 para  observações  faltantes  no  intervalo  entre uma  avaliação  e  outra, quando o escore  NESSCA  se manteve constante  entre  as  duas  avaliações.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Em caso de  alteração do escore,  permitindo  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através 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dos  sintomas  relatados   pelo  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paciente  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estimar-se  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“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o 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momento  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em </a:t>
            </a:r>
            <a:r>
              <a:rPr lang="pt-BR" spc="-15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 que  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houve  alteração  no  escore”..</a:t>
            </a:r>
            <a:endParaRPr lang="pt-BR" spc="-150" dirty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lang="pt-BR" sz="2000" b="1" spc="-150" dirty="0">
                <a:solidFill>
                  <a:srgbClr val="404040"/>
                </a:solidFill>
                <a:latin typeface="Arial"/>
                <a:cs typeface="Arial"/>
              </a:rPr>
              <a:t>				</a:t>
            </a:r>
          </a:p>
          <a:p>
            <a:pPr marL="4013200" lvl="8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67970" algn="l"/>
              </a:tabLst>
            </a:pPr>
            <a:r>
              <a:rPr lang="pt-BR" sz="2000" b="1" spc="-150" dirty="0">
                <a:solidFill>
                  <a:srgbClr val="404040"/>
                </a:solidFill>
                <a:latin typeface="Arial"/>
                <a:cs typeface="Arial"/>
              </a:rPr>
              <a:t>              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11" name="Imagem 10" descr="checan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3048000"/>
            <a:ext cx="4165092" cy="27767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11" name="Imagem 10" descr="al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057400"/>
            <a:ext cx="3483350" cy="3669839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6096000" y="914400"/>
            <a:ext cx="5334000" cy="96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Com o objeito de avaliar  a  progressão da  DMJ  ao  longo  do  tempo , utilizou-se  o escore  NESSCA  como variável   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resposta, verificando  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se a  doença  poderia   ser influenciada  pelas  variáveis  explicativas  idade  no início  da doença  e comprimento  da mutação .</a:t>
            </a:r>
          </a:p>
          <a:p>
            <a:pPr algn="just">
              <a:lnSpc>
                <a:spcPct val="150000"/>
              </a:lnSpc>
            </a:pPr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Foram  ajustadas  3   modelos  tendo  , tendo ora  comprimento  da  mutação , ora  idade  do  início da doença , e  por  fim  ambas   as  variáveis  (</a:t>
            </a:r>
            <a:r>
              <a:rPr lang="pt-BR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dicotomizadas</a:t>
            </a:r>
            <a:r>
              <a:rPr lang="pt-BR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). </a:t>
            </a:r>
          </a:p>
          <a:p>
            <a:pPr algn="just">
              <a:lnSpc>
                <a:spcPct val="150000"/>
              </a:lnSpc>
            </a:pPr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  <a:p>
            <a:endParaRPr lang="pt-BR" spc="-150" dirty="0" smtClean="0">
              <a:solidFill>
                <a:srgbClr val="404040"/>
              </a:solidFill>
              <a:latin typeface="Century Gothic" pitchFamily="34" charset="0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Modelo 01. – Idade no início da doença (contínua)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   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034844"/>
            <a:ext cx="9220200" cy="526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Modelo 01. – Idade no início da doença (contínua)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   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200" y="1115964"/>
            <a:ext cx="9219600" cy="354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Modelo 02. – comprimento da mutação (contínua)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   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8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200" y="1683756"/>
            <a:ext cx="9075600" cy="227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036" y="129286"/>
            <a:ext cx="116371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55" dirty="0" smtClean="0">
                <a:latin typeface="Century Gothic" pitchFamily="34" charset="0"/>
              </a:rPr>
              <a:t>Métodos</a:t>
            </a:r>
            <a:r>
              <a:rPr lang="pt-BR" spc="-155" dirty="0" smtClean="0"/>
              <a:t> </a:t>
            </a:r>
            <a:endParaRPr lang="pt-BR" spc="-155" dirty="0"/>
          </a:p>
        </p:txBody>
      </p:sp>
      <p:sp>
        <p:nvSpPr>
          <p:cNvPr id="5" name="object 5"/>
          <p:cNvSpPr/>
          <p:nvPr/>
        </p:nvSpPr>
        <p:spPr>
          <a:xfrm>
            <a:off x="0" y="579119"/>
            <a:ext cx="11020425" cy="144780"/>
          </a:xfrm>
          <a:custGeom>
            <a:avLst/>
            <a:gdLst/>
            <a:ahLst/>
            <a:cxnLst/>
            <a:rect l="l" t="t" r="r" b="b"/>
            <a:pathLst>
              <a:path w="11020425" h="144779">
                <a:moveTo>
                  <a:pt x="10983849" y="0"/>
                </a:moveTo>
                <a:lnTo>
                  <a:pt x="0" y="0"/>
                </a:lnTo>
                <a:lnTo>
                  <a:pt x="0" y="144779"/>
                </a:lnTo>
                <a:lnTo>
                  <a:pt x="11020044" y="144779"/>
                </a:lnTo>
                <a:lnTo>
                  <a:pt x="109838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4901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055095" y="579119"/>
            <a:ext cx="1137285" cy="144780"/>
          </a:xfrm>
          <a:custGeom>
            <a:avLst/>
            <a:gdLst/>
            <a:ahLst/>
            <a:cxnLst/>
            <a:rect l="l" t="t" r="r" b="b"/>
            <a:pathLst>
              <a:path w="1137284" h="144779">
                <a:moveTo>
                  <a:pt x="1136903" y="0"/>
                </a:moveTo>
                <a:lnTo>
                  <a:pt x="0" y="0"/>
                </a:lnTo>
                <a:lnTo>
                  <a:pt x="36195" y="144779"/>
                </a:lnTo>
                <a:lnTo>
                  <a:pt x="1136903" y="144779"/>
                </a:lnTo>
                <a:lnTo>
                  <a:pt x="1136903" y="0"/>
                </a:lnTo>
                <a:close/>
              </a:path>
            </a:pathLst>
          </a:custGeom>
          <a:solidFill>
            <a:srgbClr val="BCD6ED">
              <a:alpha val="3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438" y="604782"/>
            <a:ext cx="11478362" cy="41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7970" algn="l"/>
              </a:tabLst>
            </a:pP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Modelo 03. – Idade no início da doença e comprimento da mutação (</a:t>
            </a:r>
            <a:r>
              <a:rPr lang="pt-BR" sz="2000" b="1" spc="-150" dirty="0" err="1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dicotomizados</a:t>
            </a:r>
            <a:r>
              <a:rPr lang="pt-BR" sz="2000" b="1" spc="-150" dirty="0" smtClean="0">
                <a:solidFill>
                  <a:srgbClr val="404040"/>
                </a:solidFill>
                <a:latin typeface="Century Gothic" pitchFamily="34" charset="0"/>
                <a:cs typeface="Arial"/>
              </a:rPr>
              <a:t>)</a:t>
            </a:r>
            <a:r>
              <a:rPr lang="pt-BR" sz="2000" b="1" spc="-150" dirty="0" smtClean="0">
                <a:solidFill>
                  <a:srgbClr val="404040"/>
                </a:solidFill>
                <a:latin typeface="Arial"/>
                <a:cs typeface="Arial"/>
              </a:rPr>
              <a:t>    </a:t>
            </a:r>
            <a:endParaRPr lang="pt-BR" sz="2000" b="1" spc="-15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9</a:t>
            </a:fld>
            <a:endParaRPr spc="-60" dirty="0"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5A53F499-0D0F-47E6-BBEA-C317A713143F}"/>
              </a:ext>
            </a:extLst>
          </p:cNvPr>
          <p:cNvSpPr/>
          <p:nvPr/>
        </p:nvSpPr>
        <p:spPr>
          <a:xfrm>
            <a:off x="486156" y="384048"/>
            <a:ext cx="108204" cy="10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="" xmlns:a16="http://schemas.microsoft.com/office/drawing/2014/main" id="{CB5D063D-9150-466B-A144-AF9569B01DE2}"/>
              </a:ext>
            </a:extLst>
          </p:cNvPr>
          <p:cNvSpPr/>
          <p:nvPr/>
        </p:nvSpPr>
        <p:spPr>
          <a:xfrm>
            <a:off x="358140" y="387096"/>
            <a:ext cx="106679" cy="108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6756586-68A1-4D3E-A19A-F9385F22AABE}"/>
              </a:ext>
            </a:extLst>
          </p:cNvPr>
          <p:cNvSpPr/>
          <p:nvPr/>
        </p:nvSpPr>
        <p:spPr>
          <a:xfrm>
            <a:off x="423672" y="266700"/>
            <a:ext cx="108204" cy="10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="" xmlns:a16="http://schemas.microsoft.com/office/drawing/2014/main" id="{86D7776F-92A4-4458-BD3D-2D64668676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87592" y="6630416"/>
            <a:ext cx="4168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t-BR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CE093</a:t>
            </a:r>
            <a:endParaRPr lang="pt-BR" spc="-95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200" y="1934496"/>
            <a:ext cx="9219600" cy="173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968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9027</TotalTime>
  <Words>720</Words>
  <Application>Microsoft Office PowerPoint</Application>
  <PresentationFormat>Personalizar</PresentationFormat>
  <Paragraphs>135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Curva de crescimento usando modelo misto:  Uma aplicação  na progressão da doença  de Machado - Joseph André L. Grion - Bruno H. Abreu - Fabio H. Schroeder                     </vt:lpstr>
      <vt:lpstr>Introdução</vt:lpstr>
      <vt:lpstr>Métodos </vt:lpstr>
      <vt:lpstr>Métodos </vt:lpstr>
      <vt:lpstr>Métodos </vt:lpstr>
      <vt:lpstr>Métodos </vt:lpstr>
      <vt:lpstr>Métodos </vt:lpstr>
      <vt:lpstr>Métodos </vt:lpstr>
      <vt:lpstr>Métodos </vt:lpstr>
      <vt:lpstr>Métodos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Resultados </vt:lpstr>
      <vt:lpstr>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H Schroeder</dc:creator>
  <cp:lastModifiedBy>Bruno</cp:lastModifiedBy>
  <cp:revision>222</cp:revision>
  <dcterms:created xsi:type="dcterms:W3CDTF">2018-07-06T04:18:19Z</dcterms:created>
  <dcterms:modified xsi:type="dcterms:W3CDTF">2018-11-19T21:23:32Z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2018-07-06T00:00:00Z</vt:filetime>
  </property>
</Properties>
</file>