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8" r:id="rId7"/>
    <p:sldId id="28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7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5915" y="243797"/>
            <a:ext cx="10058400" cy="3566160"/>
          </a:xfrm>
        </p:spPr>
        <p:txBody>
          <a:bodyPr>
            <a:normAutofit/>
          </a:bodyPr>
          <a:lstStyle/>
          <a:p>
            <a:pPr algn="just"/>
            <a:r>
              <a:rPr lang="pt-BR" sz="4900" dirty="0"/>
              <a:t>ANÁLISE COMPARATIVA DE MODELOS PARA DADOS LONGITUDINAIS NO ESTUDO DA CONTAGEM DE NÚMERO DE BACTÉRIAS PRESENTES NO LEITE DE VACA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ALEXANDRE MORALES</a:t>
            </a:r>
          </a:p>
          <a:p>
            <a:r>
              <a:rPr lang="pt-BR" dirty="0"/>
              <a:t>Simone Matsubara</a:t>
            </a:r>
          </a:p>
          <a:p>
            <a:r>
              <a:rPr lang="pt-BR" dirty="0"/>
              <a:t>WILLIAM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1" y="6488668"/>
            <a:ext cx="1199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DE DADOS LONGITUDINAIS</a:t>
            </a:r>
          </a:p>
        </p:txBody>
      </p:sp>
    </p:spTree>
    <p:extLst>
      <p:ext uri="{BB962C8B-B14F-4D97-AF65-F5344CB8AC3E}">
        <p14:creationId xmlns:p14="http://schemas.microsoft.com/office/powerpoint/2010/main" val="279866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6488668"/>
            <a:ext cx="1191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ANÁLISE DE DADOS LONGITUDINAIS – NOVEMBRO/2019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2389" y="354842"/>
            <a:ext cx="108636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i="1" dirty="0"/>
              <a:t>QUALIDADE LEITE PRODUZIDO</a:t>
            </a:r>
          </a:p>
          <a:p>
            <a:pPr algn="ctr"/>
            <a:endParaRPr lang="pt-BR" sz="3600" b="1" i="1" dirty="0"/>
          </a:p>
          <a:p>
            <a:pPr algn="just">
              <a:buFont typeface="Arial" pitchFamily="34" charset="0"/>
              <a:buChar char="•"/>
            </a:pPr>
            <a:r>
              <a:rPr lang="pt-BR" sz="3600" b="1" i="1" dirty="0"/>
              <a:t> </a:t>
            </a:r>
            <a:r>
              <a:rPr lang="pt-BR" sz="3600" i="1" dirty="0"/>
              <a:t>MAPA – Ministério Agricultura, Pecuária e Abastecimento - PNQL – Programa melhoria </a:t>
            </a:r>
          </a:p>
          <a:p>
            <a:pPr algn="just">
              <a:buFont typeface="Arial" pitchFamily="34" charset="0"/>
              <a:buChar char="•"/>
            </a:pPr>
            <a:r>
              <a:rPr lang="pt-BR" sz="3600" i="1" dirty="0"/>
              <a:t> IN n°2002 – </a:t>
            </a:r>
            <a:r>
              <a:rPr lang="pt-BR" sz="2400" i="1" dirty="0"/>
              <a:t>Gordura, proteína,  sólidos totais, células somáticas e contagem bacteriana total), transporte e coleta leite cru refrigerado</a:t>
            </a:r>
          </a:p>
          <a:p>
            <a:pPr algn="just">
              <a:buFont typeface="Arial" pitchFamily="34" charset="0"/>
              <a:buChar char="•"/>
            </a:pPr>
            <a:r>
              <a:rPr lang="pt-BR" sz="3600" dirty="0"/>
              <a:t> Limite 750.000ufc/ml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05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6488668"/>
            <a:ext cx="1191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ANÁLISE DE DADOS LONGITUDINAIS – NOVEMBRO/2019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2389" y="354842"/>
            <a:ext cx="1086361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i="1" dirty="0"/>
              <a:t>OBJETIVO</a:t>
            </a:r>
          </a:p>
          <a:p>
            <a:pPr algn="just">
              <a:buFont typeface="Arial" pitchFamily="34" charset="0"/>
              <a:buChar char="•"/>
            </a:pPr>
            <a:endParaRPr lang="pt-BR" sz="3200" dirty="0"/>
          </a:p>
          <a:p>
            <a:pPr algn="just">
              <a:buFont typeface="Arial" pitchFamily="34" charset="0"/>
              <a:buChar char="•"/>
            </a:pPr>
            <a:r>
              <a:rPr lang="pt-BR" sz="3200" dirty="0"/>
              <a:t>Propor modelos estatísticos – CBT x covariáveis produção leite</a:t>
            </a:r>
          </a:p>
          <a:p>
            <a:pPr algn="just">
              <a:buFont typeface="Arial" pitchFamily="34" charset="0"/>
              <a:buChar char="•"/>
            </a:pPr>
            <a:r>
              <a:rPr lang="pt-BR" sz="3200" dirty="0"/>
              <a:t> Proposto modelos marginais e efeitos aleatórios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200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6488668"/>
            <a:ext cx="1191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ANÁLISE DE DADOS LONGITUDINAIS – NOVEMBRO/2019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2389" y="354842"/>
            <a:ext cx="10863617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i="1" dirty="0"/>
              <a:t>ESTUDO</a:t>
            </a:r>
          </a:p>
          <a:p>
            <a:pPr algn="ctr"/>
            <a:endParaRPr lang="pt-BR" sz="3200" dirty="0"/>
          </a:p>
          <a:p>
            <a:pPr algn="just">
              <a:buFont typeface="Arial" pitchFamily="34" charset="0"/>
              <a:buChar char="•"/>
            </a:pPr>
            <a:r>
              <a:rPr lang="pt-BR" sz="3200" dirty="0"/>
              <a:t>Oito propriedades – Agreste do RN </a:t>
            </a:r>
          </a:p>
          <a:p>
            <a:pPr algn="just">
              <a:buFont typeface="Arial" pitchFamily="34" charset="0"/>
              <a:buChar char="•"/>
            </a:pPr>
            <a:r>
              <a:rPr lang="pt-BR" sz="3200" dirty="0"/>
              <a:t>Coletadas mensalmente 4 medidas repetidas, uma por semana – Janeiro/2010 a Julho/2011</a:t>
            </a:r>
          </a:p>
          <a:p>
            <a:pPr algn="just">
              <a:buFont typeface="Arial" pitchFamily="34" charset="0"/>
              <a:buChar char="•"/>
            </a:pPr>
            <a:r>
              <a:rPr lang="pt-BR" sz="3200" dirty="0"/>
              <a:t>74 amostras</a:t>
            </a:r>
          </a:p>
          <a:p>
            <a:pPr algn="just">
              <a:buFont typeface="Arial" pitchFamily="34" charset="0"/>
              <a:buChar char="•"/>
            </a:pPr>
            <a:r>
              <a:rPr lang="pt-BR" sz="3200" dirty="0"/>
              <a:t>Realizado em três períodos:</a:t>
            </a:r>
          </a:p>
          <a:p>
            <a:pPr marL="514350" indent="-514350" algn="just">
              <a:buAutoNum type="arabicParenR"/>
            </a:pPr>
            <a:r>
              <a:rPr lang="pt-BR" sz="3200" dirty="0"/>
              <a:t>Fase diagnóstico: Questionário para avaliação da ordenha</a:t>
            </a:r>
          </a:p>
          <a:p>
            <a:pPr marL="514350" indent="-514350" algn="just">
              <a:buAutoNum type="arabicParenR"/>
            </a:pPr>
            <a:r>
              <a:rPr lang="pt-BR" sz="3200" dirty="0"/>
              <a:t>Capacitação dos colaboradores em boas práticas em seguida reavaliação de ordenha</a:t>
            </a:r>
          </a:p>
          <a:p>
            <a:pPr marL="514350" indent="-514350" algn="just">
              <a:buAutoNum type="arabicParenR"/>
            </a:pPr>
            <a:r>
              <a:rPr lang="pt-BR" sz="3200" dirty="0"/>
              <a:t>Acompanhamento das medidas de CBT.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IN n° 51/2002, categórica: 1 &lt; 750.000 e 0 &gt;= 750.000 </a:t>
            </a:r>
            <a:r>
              <a:rPr lang="pt-BR" sz="3200" dirty="0" err="1"/>
              <a:t>ufc</a:t>
            </a:r>
            <a:r>
              <a:rPr lang="pt-BR" sz="3200" dirty="0"/>
              <a:t>/ml</a:t>
            </a:r>
          </a:p>
          <a:p>
            <a:pPr algn="just"/>
            <a:endParaRPr lang="pt-BR" sz="3200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68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6488668"/>
            <a:ext cx="1191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ANÁLISE DE DADOS LONGITUDINAIS – NOVEMBRO/2019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2389" y="354842"/>
            <a:ext cx="10863617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i="1" dirty="0"/>
              <a:t>MODELAGEM</a:t>
            </a:r>
          </a:p>
          <a:p>
            <a:pPr algn="just">
              <a:buFont typeface="Arial" pitchFamily="34" charset="0"/>
              <a:buChar char="•"/>
            </a:pPr>
            <a:endParaRPr lang="pt-BR" sz="3200" dirty="0"/>
          </a:p>
          <a:p>
            <a:pPr algn="just">
              <a:buFont typeface="Arial" pitchFamily="34" charset="0"/>
              <a:buChar char="•"/>
            </a:pPr>
            <a:r>
              <a:rPr lang="pt-BR" sz="3200" dirty="0"/>
              <a:t>Marginal – Poisson</a:t>
            </a:r>
          </a:p>
          <a:p>
            <a:pPr algn="just">
              <a:buFont typeface="Arial" pitchFamily="34" charset="0"/>
              <a:buChar char="•"/>
            </a:pPr>
            <a:endParaRPr lang="pt-BR" sz="3200" dirty="0"/>
          </a:p>
          <a:p>
            <a:pPr algn="ctr">
              <a:buFont typeface="Arial" pitchFamily="34" charset="0"/>
              <a:buChar char="•"/>
            </a:pPr>
            <a:r>
              <a:rPr lang="pt-BR" sz="3200" dirty="0"/>
              <a:t> </a:t>
            </a:r>
            <a:r>
              <a:rPr lang="pt-BR" sz="3200" dirty="0">
                <a:solidFill>
                  <a:srgbClr val="FF0000"/>
                </a:solidFill>
              </a:rPr>
              <a:t>fórmula</a:t>
            </a:r>
          </a:p>
          <a:p>
            <a:pPr>
              <a:buFont typeface="Arial" pitchFamily="34" charset="0"/>
              <a:buChar char="•"/>
            </a:pPr>
            <a:r>
              <a:rPr lang="pt-BR" sz="3200" dirty="0"/>
              <a:t>Marginal – Bernoulli</a:t>
            </a:r>
          </a:p>
          <a:p>
            <a:endParaRPr lang="pt-BR" sz="3200" dirty="0"/>
          </a:p>
          <a:p>
            <a:pPr algn="ctr">
              <a:buFont typeface="Arial" pitchFamily="34" charset="0"/>
              <a:buChar char="•"/>
            </a:pPr>
            <a:r>
              <a:rPr lang="pt-BR" sz="3200" dirty="0">
                <a:solidFill>
                  <a:srgbClr val="FF0000"/>
                </a:solidFill>
              </a:rPr>
              <a:t>Fórmula</a:t>
            </a:r>
          </a:p>
          <a:p>
            <a:pPr algn="ctr">
              <a:buFont typeface="Arial" pitchFamily="34" charset="0"/>
              <a:buChar char="•"/>
            </a:pPr>
            <a:endParaRPr lang="pt-BR" sz="32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3200" dirty="0"/>
              <a:t>Modelo efeitos aleatórios – Poisson</a:t>
            </a:r>
          </a:p>
          <a:p>
            <a:pPr>
              <a:buFont typeface="Arial" pitchFamily="34" charset="0"/>
              <a:buChar char="•"/>
            </a:pPr>
            <a:endParaRPr lang="pt-BR" sz="3200" dirty="0">
              <a:solidFill>
                <a:srgbClr val="FF0000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pt-BR" sz="3200" dirty="0">
                <a:solidFill>
                  <a:srgbClr val="FF0000"/>
                </a:solidFill>
              </a:rPr>
              <a:t>Fórmula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493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6488668"/>
            <a:ext cx="1191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ANÁLISE DE DADOS LONGITUDINAIS – NOVEMBRO/2019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2389" y="354842"/>
            <a:ext cx="1086361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i="1" dirty="0"/>
              <a:t>RESULTADOS</a:t>
            </a:r>
          </a:p>
          <a:p>
            <a:pPr algn="just">
              <a:buFont typeface="Arial" pitchFamily="34" charset="0"/>
              <a:buChar char="•"/>
            </a:pPr>
            <a:endParaRPr lang="pt-BR" sz="3200" dirty="0"/>
          </a:p>
          <a:p>
            <a:pPr algn="just">
              <a:buFont typeface="Arial" pitchFamily="34" charset="0"/>
              <a:buChar char="•"/>
            </a:pPr>
            <a:r>
              <a:rPr lang="pt-BR" sz="3200" dirty="0"/>
              <a:t>Normal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848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6488668"/>
            <a:ext cx="1191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ANÁLISE DE DADOS LONGITUDINAIS – NOVEMBRO/2019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2389" y="354842"/>
            <a:ext cx="1086361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i="1" dirty="0"/>
              <a:t>CONCLUSÕES FINAIS</a:t>
            </a:r>
          </a:p>
          <a:p>
            <a:pPr algn="just">
              <a:buFont typeface="Arial" pitchFamily="34" charset="0"/>
              <a:buChar char="•"/>
            </a:pPr>
            <a:endParaRPr lang="pt-BR" sz="3200" dirty="0"/>
          </a:p>
          <a:p>
            <a:pPr algn="just">
              <a:buFont typeface="Arial" pitchFamily="34" charset="0"/>
              <a:buChar char="•"/>
            </a:pPr>
            <a:r>
              <a:rPr lang="pt-BR" sz="3200" dirty="0"/>
              <a:t>Normal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017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6488668"/>
            <a:ext cx="1079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ANÁLISE DE DADOS LONGITUDINAIS – NOVEMBRO/2019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2389" y="354842"/>
            <a:ext cx="10863617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r>
              <a:rPr lang="pt-BR" sz="6600" dirty="0"/>
              <a:t>OBRIGADO!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79192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253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Retrospectiva</vt:lpstr>
      <vt:lpstr>ANÁLISE COMPARATIVA DE MODELOS PARA DADOS LONGITUDINAIS NO ESTUDO DA CONTAGEM DE NÚMERO DE BACTÉRIAS PRESENTES NO LEITE DE VACA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ESTUDOS SOBRE A CAPACIDADE DE UM MEDIDOR  E DE UM SISTEMA DE MEDIDAS</dc:title>
  <dc:creator>FDPR-NRA-Simone Matsubara</dc:creator>
  <cp:lastModifiedBy>Simone Matsubara</cp:lastModifiedBy>
  <cp:revision>129</cp:revision>
  <dcterms:created xsi:type="dcterms:W3CDTF">2016-06-22T17:55:00Z</dcterms:created>
  <dcterms:modified xsi:type="dcterms:W3CDTF">2019-11-19T01:29:19Z</dcterms:modified>
</cp:coreProperties>
</file>