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2" r:id="rId2"/>
    <p:sldId id="273" r:id="rId3"/>
    <p:sldId id="275" r:id="rId4"/>
    <p:sldId id="274" r:id="rId5"/>
    <p:sldId id="277" r:id="rId6"/>
    <p:sldId id="278" r:id="rId7"/>
    <p:sldId id="279" r:id="rId8"/>
    <p:sldId id="276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91" r:id="rId17"/>
    <p:sldId id="287" r:id="rId18"/>
    <p:sldId id="288" r:id="rId19"/>
    <p:sldId id="292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74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5937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5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3088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6459-E3C3-4969-9224-5ED50B492D17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642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5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3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cyclopediaofmath.org/index.php?title=Phase_space&amp;oldid=3201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Billiard 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William </a:t>
            </a:r>
            <a:r>
              <a:rPr lang="en-US" dirty="0" err="1"/>
              <a:t>Willmon</a:t>
            </a:r>
            <a:endParaRPr lang="en-US" dirty="0"/>
          </a:p>
          <a:p>
            <a:r>
              <a:rPr lang="en-US" dirty="0"/>
              <a:t>Dr. Danielle McDermott</a:t>
            </a:r>
          </a:p>
          <a:p>
            <a:r>
              <a:rPr lang="en-US" dirty="0"/>
              <a:t>Pacific University Physics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Euler’s Method Between Walls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596667" cy="3880773"/>
              </a:xfrm>
            </p:spPr>
            <p:txBody>
              <a:bodyPr/>
              <a:lstStyle/>
              <a:p>
                <a:r>
                  <a:rPr lang="en-US" dirty="0"/>
                  <a:t>Use equations of motion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Set initial conditions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 1.2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@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596667" cy="3880773"/>
              </a:xfrm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DEA7F77-897D-437F-A088-1B3A23D95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000" y="3823027"/>
            <a:ext cx="4839565" cy="5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Smaller Timestep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Euler’s Method to approach wall</a:t>
            </a:r>
          </a:p>
          <a:p>
            <a:r>
              <a:rPr lang="en-US" dirty="0"/>
              <a:t>Once ball has passed the wall, make the time step smaller</a:t>
            </a:r>
          </a:p>
          <a:p>
            <a:r>
              <a:rPr lang="en-US" dirty="0"/>
              <a:t>Reflect the ball off the wall, while removing as much error as possible and still being efficient</a:t>
            </a:r>
          </a:p>
          <a:p>
            <a:r>
              <a:rPr lang="en-US" dirty="0"/>
              <a:t>Return to normal time step</a:t>
            </a:r>
          </a:p>
        </p:txBody>
      </p:sp>
    </p:spTree>
    <p:extLst>
      <p:ext uri="{BB962C8B-B14F-4D97-AF65-F5344CB8AC3E}">
        <p14:creationId xmlns:p14="http://schemas.microsoft.com/office/powerpoint/2010/main" val="39592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731245" cy="1320800"/>
          </a:xfrm>
        </p:spPr>
        <p:txBody>
          <a:bodyPr/>
          <a:lstStyle/>
          <a:p>
            <a:r>
              <a:rPr lang="en-US" dirty="0"/>
              <a:t>Stadium Table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731245" cy="3880773"/>
              </a:xfrm>
            </p:spPr>
            <p:txBody>
              <a:bodyPr/>
              <a:lstStyle/>
              <a:p>
                <a:r>
                  <a:rPr lang="en-US" dirty="0"/>
                  <a:t>We tested 6 different stadium tables with different alphas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m table is symmetrical and much cleaner for both plots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m table is not symmetric and has no pattern to either plot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731245" cy="3880773"/>
              </a:xfrm>
              <a:blipFill>
                <a:blip r:embed="rId2"/>
                <a:stretch>
                  <a:fillRect l="-258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1FFA6BE-3457-47DA-B17D-031FA0F81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04" t="393" r="6891" b="-393"/>
          <a:stretch/>
        </p:blipFill>
        <p:spPr>
          <a:xfrm>
            <a:off x="5059442" y="539384"/>
            <a:ext cx="6406075" cy="3036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474FCB-D07E-42EA-BB18-2E465A6E6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679" y="3573214"/>
            <a:ext cx="6160838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8587"/>
            <a:ext cx="8596668" cy="1320800"/>
          </a:xfrm>
        </p:spPr>
        <p:txBody>
          <a:bodyPr/>
          <a:lstStyle/>
          <a:p>
            <a:r>
              <a:rPr lang="en-US" dirty="0"/>
              <a:t>Stadium Table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AF063-4CA3-4252-B5F3-8467D327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" y="816638"/>
            <a:ext cx="6303810" cy="3072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20BE3-E9C5-4D2F-9656-FB8C28B2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5" y="3797547"/>
            <a:ext cx="6094108" cy="2898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13A4F2-E5F6-4A82-8BE6-2E0B2FEBC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6"/>
          <a:stretch/>
        </p:blipFill>
        <p:spPr>
          <a:xfrm>
            <a:off x="90787" y="3830920"/>
            <a:ext cx="6005213" cy="2951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36725-7D2D-40DF-B734-BBCC665597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3"/>
          <a:stretch/>
        </p:blipFill>
        <p:spPr>
          <a:xfrm>
            <a:off x="6095999" y="819921"/>
            <a:ext cx="6005214" cy="29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644412" cy="1320800"/>
          </a:xfrm>
        </p:spPr>
        <p:txBody>
          <a:bodyPr/>
          <a:lstStyle/>
          <a:p>
            <a:r>
              <a:rPr lang="en-US" dirty="0"/>
              <a:t>Stadium Table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4644413" cy="3880773"/>
              </a:xfrm>
            </p:spPr>
            <p:txBody>
              <a:bodyPr/>
              <a:lstStyle/>
              <a:p>
                <a:r>
                  <a:rPr lang="en-US" dirty="0"/>
                  <a:t>Plots show the distance between the balls as a function of time on a logarithmic scale</a:t>
                </a:r>
              </a:p>
              <a:p>
                <a:r>
                  <a:rPr lang="en-US" dirty="0"/>
                  <a:t>The rate of separation increases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of the table increases</a:t>
                </a:r>
              </a:p>
              <a:p>
                <a:r>
                  <a:rPr lang="en-US" dirty="0"/>
                  <a:t>Oscillation become more messy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4644413" cy="3880773"/>
              </a:xfrm>
              <a:blipFill>
                <a:blip r:embed="rId2"/>
                <a:stretch>
                  <a:fillRect l="-262" t="-942" r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6B3F4F2-CA43-4EB6-8471-40E706D4B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47" y="117554"/>
            <a:ext cx="6589943" cy="66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Elliptical Table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5418666" cy="3880773"/>
              </a:xfrm>
            </p:spPr>
            <p:txBody>
              <a:bodyPr/>
              <a:lstStyle/>
              <a:p>
                <a:r>
                  <a:rPr lang="en-US" dirty="0"/>
                  <a:t> Similar to that of the Stadium table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m </a:t>
                </a:r>
              </a:p>
              <a:p>
                <a:r>
                  <a:rPr lang="en-US" dirty="0"/>
                  <a:t>It is important to note voids on either end of the table</a:t>
                </a:r>
              </a:p>
              <a:p>
                <a:r>
                  <a:rPr lang="en-US" dirty="0"/>
                  <a:t>Both plots are symmetric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5418666" cy="3880773"/>
              </a:xfrm>
              <a:blipFill>
                <a:blip r:embed="rId2"/>
                <a:stretch>
                  <a:fillRect l="-225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288529-C4A7-4069-9C22-60A82134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28" y="816638"/>
            <a:ext cx="5962284" cy="2889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22AE7-6786-496D-9848-05F991A90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659" y="3700513"/>
            <a:ext cx="5806953" cy="29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2322-C6C9-4F50-B788-026F98BA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Elliptical Table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F6A7-EC88-4284-B13F-26C80ADA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09" y="1505907"/>
            <a:ext cx="5289513" cy="3062041"/>
          </a:xfrm>
        </p:spPr>
        <p:txBody>
          <a:bodyPr/>
          <a:lstStyle/>
          <a:p>
            <a:r>
              <a:rPr lang="en-US" dirty="0"/>
              <a:t>The immediate spike to a separation</a:t>
            </a:r>
          </a:p>
          <a:p>
            <a:r>
              <a:rPr lang="en-US" dirty="0"/>
              <a:t>Constant oscillations after spike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0FD67-31A6-4691-911A-087F5E41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5" y="2799936"/>
            <a:ext cx="6673728" cy="32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of the stadium table increases</a:t>
                </a:r>
              </a:p>
              <a:p>
                <a:pPr lvl="1"/>
                <a:r>
                  <a:rPr lang="en-US" dirty="0"/>
                  <a:t>Any patterns tend to go away</a:t>
                </a:r>
              </a:p>
              <a:p>
                <a:pPr lvl="1"/>
                <a:r>
                  <a:rPr lang="en-US" dirty="0"/>
                  <a:t>The rate of separation increases</a:t>
                </a:r>
              </a:p>
              <a:p>
                <a:pPr lvl="2"/>
                <a:r>
                  <a:rPr lang="en-US" dirty="0"/>
                  <a:t>Lyapunov Exponent increases</a:t>
                </a:r>
              </a:p>
              <a:p>
                <a:pPr lvl="1"/>
                <a:r>
                  <a:rPr lang="en-US" dirty="0"/>
                  <a:t>The system becomes more chaotic</a:t>
                </a:r>
              </a:p>
              <a:p>
                <a:r>
                  <a:rPr lang="en-US" dirty="0"/>
                  <a:t>Elliptical tables </a:t>
                </a:r>
              </a:p>
              <a:p>
                <a:pPr lvl="1"/>
                <a:r>
                  <a:rPr lang="en-US" dirty="0"/>
                  <a:t>Changing the shape has little affect on phase space and divergence</a:t>
                </a:r>
              </a:p>
              <a:p>
                <a:pPr lvl="1"/>
                <a:r>
                  <a:rPr lang="en-US" dirty="0"/>
                  <a:t>Not a chaotic dynamical system</a:t>
                </a:r>
              </a:p>
              <a:p>
                <a:r>
                  <a:rPr lang="en-US" dirty="0"/>
                  <a:t>The shape of the table determines whether of not a system is chaotic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9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all, the chaos is determined by the shape of the table</a:t>
            </a:r>
          </a:p>
          <a:p>
            <a:r>
              <a:rPr lang="en-US" dirty="0"/>
              <a:t>Determined through plots that describe and model the dynamics of the system</a:t>
            </a:r>
          </a:p>
          <a:p>
            <a:r>
              <a:rPr lang="en-US" dirty="0"/>
              <a:t>The more symmetric the table, the less chaotic the system is</a:t>
            </a:r>
          </a:p>
          <a:p>
            <a:r>
              <a:rPr lang="en-US" dirty="0"/>
              <a:t>Little changes to the symmetric table can result in relevant outcomes</a:t>
            </a:r>
          </a:p>
        </p:txBody>
      </p:sp>
    </p:spTree>
    <p:extLst>
      <p:ext uri="{BB962C8B-B14F-4D97-AF65-F5344CB8AC3E}">
        <p14:creationId xmlns:p14="http://schemas.microsoft.com/office/powerpoint/2010/main" val="364060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CD0C-FA6B-47C6-8CBD-3504ACA1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0C18-449A-411E-B232-61F00AE9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Danielle McDermott</a:t>
            </a:r>
          </a:p>
          <a:p>
            <a:r>
              <a:rPr lang="en-US" dirty="0"/>
              <a:t>The Computational Physics Class ,2018</a:t>
            </a:r>
          </a:p>
          <a:p>
            <a:r>
              <a:rPr lang="en-US" dirty="0"/>
              <a:t>Pacific University Physics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60D2F-5EBC-42C7-9E37-BC70C765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85" y="3917466"/>
            <a:ext cx="1990222" cy="13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Billiards?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5310228" cy="3880773"/>
          </a:xfrm>
        </p:spPr>
        <p:txBody>
          <a:bodyPr/>
          <a:lstStyle/>
          <a:p>
            <a:r>
              <a:rPr lang="en-US" dirty="0"/>
              <a:t>Billiards is a table top game with may variations</a:t>
            </a:r>
          </a:p>
          <a:p>
            <a:r>
              <a:rPr lang="en-US" dirty="0"/>
              <a:t>Different games include snooker, American pool, Carom billiards, etc.</a:t>
            </a:r>
          </a:p>
          <a:p>
            <a:r>
              <a:rPr lang="en-US" dirty="0"/>
              <a:t>Balls range from 51mm – 68mm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DD0E8-A058-464B-8CC4-836EFCDE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03" y="3282410"/>
            <a:ext cx="5849566" cy="32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Phase space. Encyclopedia of Mathematics. 		URL: </a:t>
            </a:r>
            <a:r>
              <a:rPr lang="en-US" u="sng" dirty="0">
                <a:hlinkClick r:id="rId2"/>
              </a:rPr>
              <a:t>http://www.encyclopediaofmath.org/index.php?title=Phase_space&amp;oldid=32015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Giordano, Nicholas J., and </a:t>
            </a:r>
            <a:r>
              <a:rPr lang="en-US" dirty="0" err="1"/>
              <a:t>Hisao</a:t>
            </a:r>
            <a:r>
              <a:rPr lang="en-US" dirty="0"/>
              <a:t> Nakanishi. Computational Physics. 1st ed. Dorling Kindersley, 1997.</a:t>
            </a:r>
          </a:p>
          <a:p>
            <a:pPr marL="0" indent="0">
              <a:buNone/>
            </a:pPr>
            <a:r>
              <a:rPr lang="en-US" dirty="0"/>
              <a:t>Bishop, Robert. “Chaos.” Stanford Encyclopedia of Philosophy, Stanford University, 13 Oct. 2015, 	plato.stanford.edu/entries/chaos/.</a:t>
            </a:r>
          </a:p>
          <a:p>
            <a:pPr marL="0" indent="0">
              <a:buNone/>
            </a:pPr>
            <a:r>
              <a:rPr lang="en-US" dirty="0"/>
              <a:t>“Lyapunov Characteristic Exponent.” From Wolfram </a:t>
            </a:r>
            <a:r>
              <a:rPr lang="en-US" dirty="0" err="1"/>
              <a:t>MathWorld</a:t>
            </a:r>
            <a:r>
              <a:rPr lang="en-US" dirty="0"/>
              <a:t>, 	mathworld.wolfram.com/LyapunovCharacteristicExponent.html.</a:t>
            </a:r>
          </a:p>
          <a:p>
            <a:pPr marL="0" indent="0">
              <a:buNone/>
            </a:pPr>
            <a:r>
              <a:rPr lang="en-US" dirty="0" err="1"/>
              <a:t>CalculatorSoup</a:t>
            </a:r>
            <a:r>
              <a:rPr lang="en-US" dirty="0"/>
              <a:t>, LLC. “Stadium Calculator.” </a:t>
            </a:r>
            <a:r>
              <a:rPr lang="en-US" dirty="0" err="1"/>
              <a:t>CalculatorSoup</a:t>
            </a:r>
            <a:r>
              <a:rPr lang="en-US" dirty="0"/>
              <a:t>, 	www.calculatorsoup.com/calculators/geometry-plane/stadium.php.</a:t>
            </a:r>
          </a:p>
          <a:p>
            <a:pPr marL="0" indent="0">
              <a:buNone/>
            </a:pPr>
            <a:r>
              <a:rPr lang="en-US" dirty="0"/>
              <a:t>“Ellipse? Circle? How Are They Related?” Application of </a:t>
            </a:r>
            <a:r>
              <a:rPr lang="en-US" dirty="0" err="1"/>
              <a:t>Maths</a:t>
            </a:r>
            <a:r>
              <a:rPr lang="en-US" dirty="0"/>
              <a:t> to Swimming, 	mathsisinteresting.blogspot.com/2008/08/ellipse- circle-how-are-they-related.html.</a:t>
            </a:r>
          </a:p>
          <a:p>
            <a:pPr marL="0" indent="0">
              <a:buNone/>
            </a:pPr>
            <a:r>
              <a:rPr lang="en-US" dirty="0"/>
              <a:t>“JCCC MATH/PHYS 191.” Vector Projection - JCCC MATH/PHYS 191, jccc-mpg.wikidot.com/vector-	projection.</a:t>
            </a:r>
          </a:p>
          <a:p>
            <a:pPr marL="0" indent="0">
              <a:buNone/>
            </a:pPr>
            <a:r>
              <a:rPr lang="en-US" dirty="0"/>
              <a:t>“Reflection (Physics).” Wikipedia, Wikimedia Foundation, 9 May 2018,  	en.wikipedia.org/wiki/Reflection_(physics).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268" y="1254655"/>
            <a:ext cx="4413865" cy="1320800"/>
          </a:xfrm>
        </p:spPr>
        <p:txBody>
          <a:bodyPr>
            <a:no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93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Billiards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ball moving on a frictionless, horizontal table with walls at the edges of the table</a:t>
            </a:r>
          </a:p>
          <a:p>
            <a:r>
              <a:rPr lang="en-US" dirty="0"/>
              <a:t>This problem models the dynamics of this ball on the table</a:t>
            </a:r>
          </a:p>
          <a:p>
            <a:r>
              <a:rPr lang="en-US" dirty="0"/>
              <a:t>Along with modeling the ball, it allows us to model chaotic behavior that occurs in everyday life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and Lyapunov Exponent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formal definition of chaos, the best definition states that:</a:t>
            </a:r>
          </a:p>
          <a:p>
            <a:pPr lvl="1"/>
            <a:r>
              <a:rPr lang="en-US" dirty="0"/>
              <a:t>A dynamical system that must be modeled using nonlinear equations of motion</a:t>
            </a:r>
          </a:p>
          <a:p>
            <a:r>
              <a:rPr lang="en-US" dirty="0"/>
              <a:t>The Lyapunov exponent is a number used to determine the rate of separation from initial conditions</a:t>
            </a:r>
          </a:p>
          <a:p>
            <a:pPr lvl="1"/>
            <a:r>
              <a:rPr lang="en-US" dirty="0"/>
              <a:t>This value is used to describe the chaos of a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Table Shapes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4779883" cy="3880773"/>
          </a:xfrm>
        </p:spPr>
        <p:txBody>
          <a:bodyPr/>
          <a:lstStyle/>
          <a:p>
            <a:r>
              <a:rPr lang="en-US" dirty="0"/>
              <a:t>Two different table shapes to study</a:t>
            </a:r>
          </a:p>
          <a:p>
            <a:r>
              <a:rPr lang="en-US" dirty="0"/>
              <a:t>Stadium table</a:t>
            </a:r>
          </a:p>
          <a:p>
            <a:r>
              <a:rPr lang="en-US" dirty="0"/>
              <a:t>Elliptical 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ACDA5-D96C-4E1A-92FA-4E878C0D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75" y="1238778"/>
            <a:ext cx="4439667" cy="2987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B04CB-02A1-46AF-8D4E-8DF92753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33" y="4100975"/>
            <a:ext cx="4439667" cy="23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10728" cy="1320800"/>
          </a:xfrm>
        </p:spPr>
        <p:txBody>
          <a:bodyPr/>
          <a:lstStyle/>
          <a:p>
            <a:r>
              <a:rPr lang="en-US" dirty="0"/>
              <a:t>Equations of Motion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1747" y="2580126"/>
            <a:ext cx="4922679" cy="2741849"/>
          </a:xfrm>
        </p:spPr>
        <p:txBody>
          <a:bodyPr/>
          <a:lstStyle/>
          <a:p>
            <a:r>
              <a:rPr lang="en-US" dirty="0"/>
              <a:t>Equations of motion</a:t>
            </a:r>
          </a:p>
          <a:p>
            <a:r>
              <a:rPr lang="en-US" dirty="0"/>
              <a:t>Frictionless table</a:t>
            </a:r>
          </a:p>
          <a:p>
            <a:r>
              <a:rPr lang="en-US" dirty="0"/>
              <a:t>Given by constant velocity between walls</a:t>
            </a:r>
          </a:p>
          <a:p>
            <a:r>
              <a:rPr lang="en-US" dirty="0"/>
              <a:t>Velocity is only change by collisions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61493-DD6F-4633-A757-5D72B26F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68" y="2366962"/>
            <a:ext cx="2190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87635" cy="1320800"/>
          </a:xfrm>
        </p:spPr>
        <p:txBody>
          <a:bodyPr/>
          <a:lstStyle/>
          <a:p>
            <a:r>
              <a:rPr lang="en-US" dirty="0"/>
              <a:t>Collisions with Walls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en-US" dirty="0"/>
              <a:t>Elastic – Conservation of energy and momentum</a:t>
            </a:r>
          </a:p>
          <a:p>
            <a:r>
              <a:rPr lang="en-US" dirty="0"/>
              <a:t>Perfect Reflection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80365-E507-4D99-A0D3-F4513912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62" y="1832853"/>
            <a:ext cx="3401438" cy="3306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0735A-3164-43AA-955A-23E34F3C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10" y="4757810"/>
            <a:ext cx="227647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ED99A8-9A55-4925-B3D1-F12869829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97" y="5523846"/>
            <a:ext cx="542925" cy="21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16EE6-5E77-474E-B5A4-1647BF722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378" y="3848562"/>
            <a:ext cx="10668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30870" cy="1320800"/>
          </a:xfrm>
        </p:spPr>
        <p:txBody>
          <a:bodyPr/>
          <a:lstStyle/>
          <a:p>
            <a:r>
              <a:rPr lang="en-US" dirty="0"/>
              <a:t>Collisions with Walls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68110" y="2160589"/>
            <a:ext cx="4205891" cy="3880773"/>
          </a:xfrm>
        </p:spPr>
        <p:txBody>
          <a:bodyPr/>
          <a:lstStyle/>
          <a:p>
            <a:r>
              <a:rPr lang="en-US" dirty="0"/>
              <a:t>Break the velocity into components</a:t>
            </a:r>
          </a:p>
          <a:p>
            <a:r>
              <a:rPr lang="en-US" dirty="0"/>
              <a:t>Projection on the normal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F4DF6-5271-4AEA-86A6-A62FE2F1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" y="1930400"/>
            <a:ext cx="4615889" cy="2972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93B0B-BCC5-4A1C-9884-122CE298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850" y="3895826"/>
            <a:ext cx="2752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916070" cy="3880773"/>
              </a:xfrm>
            </p:spPr>
            <p:txBody>
              <a:bodyPr/>
              <a:lstStyle/>
              <a:p>
                <a:r>
                  <a:rPr lang="en-US" dirty="0"/>
                  <a:t>Allows numerically solving differential equations  </a:t>
                </a:r>
              </a:p>
              <a:p>
                <a:r>
                  <a:rPr lang="en-US" dirty="0"/>
                  <a:t>Where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has initial condition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step size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916070" cy="3880773"/>
              </a:xfrm>
              <a:blipFill>
                <a:blip r:embed="rId2"/>
                <a:stretch>
                  <a:fillRect l="-248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32ABEA-63C7-4636-AE70-BF1705B1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78" y="1731568"/>
            <a:ext cx="4345215" cy="33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577</Words>
  <Application>Microsoft Office PowerPoint</Application>
  <PresentationFormat>Widescreen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 3</vt:lpstr>
      <vt:lpstr>Facet</vt:lpstr>
      <vt:lpstr>The Billiard Problem</vt:lpstr>
      <vt:lpstr>What is Billiards?</vt:lpstr>
      <vt:lpstr>The Billiards Problem</vt:lpstr>
      <vt:lpstr>Chaos and Lyapunov Exponent</vt:lpstr>
      <vt:lpstr>Different Table Shapes</vt:lpstr>
      <vt:lpstr>Equations of Motion</vt:lpstr>
      <vt:lpstr>Collisions with Walls</vt:lpstr>
      <vt:lpstr>Collisions with Walls</vt:lpstr>
      <vt:lpstr>Euler’s Method</vt:lpstr>
      <vt:lpstr>Applying Euler’s Method Between Walls</vt:lpstr>
      <vt:lpstr>Iterating Smaller Timestep</vt:lpstr>
      <vt:lpstr>Stadium Table Results</vt:lpstr>
      <vt:lpstr>Stadium Table Results</vt:lpstr>
      <vt:lpstr>Stadium Table Divergence</vt:lpstr>
      <vt:lpstr>Elliptical Table Results</vt:lpstr>
      <vt:lpstr>Elliptical Table Divergence</vt:lpstr>
      <vt:lpstr>Analysis</vt:lpstr>
      <vt:lpstr>Summary</vt:lpstr>
      <vt:lpstr>Acknowledgements</vt:lpstr>
      <vt:lpstr>References</vt:lpstr>
      <vt:lpstr>Questions?</vt:lpstr>
    </vt:vector>
  </TitlesOfParts>
  <Company>Pacific University - 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AutoBVT</dc:creator>
  <cp:lastModifiedBy>William Willmon</cp:lastModifiedBy>
  <cp:revision>27</cp:revision>
  <dcterms:created xsi:type="dcterms:W3CDTF">2018-05-07T08:57:12Z</dcterms:created>
  <dcterms:modified xsi:type="dcterms:W3CDTF">2018-05-14T21:33:56Z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