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62" r:id="rId4"/>
    <p:sldId id="271" r:id="rId5"/>
    <p:sldId id="273" r:id="rId6"/>
    <p:sldId id="272" r:id="rId7"/>
    <p:sldId id="263" r:id="rId8"/>
    <p:sldId id="26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8708E7-ED6A-4FE4-9093-D7506C2B8D86}">
          <p14:sldIdLst>
            <p14:sldId id="256"/>
            <p14:sldId id="274"/>
            <p14:sldId id="262"/>
            <p14:sldId id="271"/>
            <p14:sldId id="273"/>
            <p14:sldId id="27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>
      <p:cViewPr varScale="1">
        <p:scale>
          <a:sx n="87" d="100"/>
          <a:sy n="87" d="100"/>
        </p:scale>
        <p:origin x="485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uphysicsc.com/2011-GM-B-379.PDF" TargetMode="External"/><Relationship Id="rId5" Type="http://schemas.openxmlformats.org/officeDocument/2006/relationships/hyperlink" Target="http://www.inpredictable.com/2015/08/kind-of-drag.html" TargetMode="External"/><Relationship Id="rId4" Type="http://schemas.openxmlformats.org/officeDocument/2006/relationships/hyperlink" Target="http://tutorial.math.lamar.edu/Classes/DE/EulersMethod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Projectile motion including drag and spin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William </a:t>
            </a:r>
            <a:r>
              <a:rPr lang="en-US" dirty="0" err="1"/>
              <a:t>Willmon</a:t>
            </a:r>
            <a:endParaRPr lang="en-US" dirty="0"/>
          </a:p>
          <a:p>
            <a:r>
              <a:rPr lang="en-US" dirty="0"/>
              <a:t>Dr. McDermott</a:t>
            </a:r>
          </a:p>
          <a:p>
            <a:r>
              <a:rPr lang="en-US" dirty="0"/>
              <a:t>Pacific University</a:t>
            </a:r>
          </a:p>
          <a:p>
            <a:r>
              <a:rPr lang="en-US" dirty="0"/>
              <a:t>9 March 2018 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61CC-B8C6-4ACB-8294-80C01286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drag and spin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28BA-D4BB-4E37-A02E-354F3F4DD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2480" y="1828800"/>
            <a:ext cx="4708734" cy="4343400"/>
          </a:xfrm>
        </p:spPr>
        <p:txBody>
          <a:bodyPr/>
          <a:lstStyle/>
          <a:p>
            <a:r>
              <a:rPr lang="en-US" dirty="0"/>
              <a:t>Drag applies a force that creates a negative change in velocity</a:t>
            </a:r>
          </a:p>
          <a:p>
            <a:r>
              <a:rPr lang="en-US" dirty="0"/>
              <a:t>Spin can affect the path the object travels by adding extra acceleration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4DC59-296D-4C0D-9950-12F19704AE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84412" y="5334000"/>
            <a:ext cx="2670279" cy="524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FCC7B6-3153-423C-B091-892689AA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9" y="1828800"/>
            <a:ext cx="5450296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1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Euler’s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6BE9D2-1C76-4BC5-8986-52354854346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33279" y="1828800"/>
                <a:ext cx="4708734" cy="4343400"/>
              </a:xfrm>
            </p:spPr>
            <p:txBody>
              <a:bodyPr/>
              <a:lstStyle/>
              <a:p>
                <a:r>
                  <a:rPr lang="en-US" dirty="0"/>
                  <a:t>Euler’s Method allows numerically solving differential equations  </a:t>
                </a:r>
              </a:p>
              <a:p>
                <a:pPr marL="4572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initial condition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step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6BE9D2-1C76-4BC5-8986-523548543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33279" y="1828800"/>
                <a:ext cx="4708734" cy="4343400"/>
              </a:xfrm>
              <a:blipFill>
                <a:blip r:embed="rId3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33924B7-C3FD-47F4-98D3-62587D10A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10" y="1181795"/>
            <a:ext cx="5013201" cy="39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 Ping-Pong Ball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780442"/>
            <a:ext cx="5725577" cy="4114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D85AB-A18C-4104-8D6A-C793826C3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6412" y="1780442"/>
            <a:ext cx="4556332" cy="2514600"/>
          </a:xfrm>
        </p:spPr>
        <p:txBody>
          <a:bodyPr/>
          <a:lstStyle/>
          <a:p>
            <a:r>
              <a:rPr lang="en-US" dirty="0"/>
              <a:t>Use Euler’s equation and acceleration to graph velocity vs time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14624-4946-43FC-9E96-952D72AE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3523517"/>
            <a:ext cx="44005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of Ping-Pong Ball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Trapezoidal rule to find positions based on velocity graphs</a:t>
            </a:r>
          </a:p>
          <a:p>
            <a:r>
              <a:rPr lang="el-GR" dirty="0"/>
              <a:t>θ</a:t>
            </a:r>
            <a:r>
              <a:rPr lang="en-US" dirty="0"/>
              <a:t> = 9 degrees</a:t>
            </a:r>
          </a:p>
          <a:p>
            <a:r>
              <a:rPr lang="en-US" dirty="0" err="1"/>
              <a:t>v</a:t>
            </a:r>
            <a:r>
              <a:rPr lang="en-US" baseline="-25000" dirty="0" err="1"/>
              <a:t>o</a:t>
            </a:r>
            <a:r>
              <a:rPr lang="en-US" baseline="-25000" dirty="0"/>
              <a:t> </a:t>
            </a:r>
            <a:r>
              <a:rPr lang="en-US" dirty="0"/>
              <a:t> = 3 m/s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860884"/>
            <a:ext cx="5368366" cy="3867976"/>
          </a:xfrm>
        </p:spPr>
      </p:pic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Backspin on basketball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981200"/>
            <a:ext cx="7373708" cy="41910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075612" y="1828800"/>
            <a:ext cx="3200400" cy="4343400"/>
          </a:xfrm>
        </p:spPr>
        <p:txBody>
          <a:bodyPr/>
          <a:lstStyle/>
          <a:p>
            <a:r>
              <a:rPr lang="en-US" dirty="0"/>
              <a:t>Four different cases tested</a:t>
            </a:r>
          </a:p>
          <a:p>
            <a:r>
              <a:rPr lang="en-US" dirty="0"/>
              <a:t>Backspin of 0.5, 1.0, 1.5, 2.0 rad/s</a:t>
            </a:r>
          </a:p>
          <a:p>
            <a:r>
              <a:rPr lang="en-US" dirty="0"/>
              <a:t>Backspin creates acceleration in velocities</a:t>
            </a:r>
          </a:p>
        </p:txBody>
      </p:sp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based on backspin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501F1-77E9-41FD-A0AD-4386DB72D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1828800"/>
            <a:ext cx="3337133" cy="4343400"/>
          </a:xfrm>
        </p:spPr>
        <p:txBody>
          <a:bodyPr/>
          <a:lstStyle/>
          <a:p>
            <a:r>
              <a:rPr lang="el-GR" dirty="0"/>
              <a:t>θ</a:t>
            </a:r>
            <a:r>
              <a:rPr lang="en-US" dirty="0"/>
              <a:t> = 45 degrees</a:t>
            </a:r>
          </a:p>
          <a:p>
            <a:r>
              <a:rPr lang="en-US" dirty="0" err="1"/>
              <a:t>v</a:t>
            </a:r>
            <a:r>
              <a:rPr lang="en-US" baseline="-25000" dirty="0" err="1"/>
              <a:t>o</a:t>
            </a:r>
            <a:r>
              <a:rPr lang="en-US" baseline="-25000" dirty="0"/>
              <a:t> </a:t>
            </a:r>
            <a:r>
              <a:rPr lang="en-US" dirty="0"/>
              <a:t> = 9 m/s</a:t>
            </a:r>
          </a:p>
          <a:p>
            <a:r>
              <a:rPr lang="en-US" dirty="0"/>
              <a:t>Increases height and distance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828800"/>
            <a:ext cx="7983144" cy="48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217614" y="1981200"/>
            <a:ext cx="4709160" cy="4190999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Dr. Danielle McDermott</a:t>
            </a:r>
          </a:p>
          <a:p>
            <a:pPr marL="45720" indent="0">
              <a:buNone/>
            </a:pPr>
            <a:r>
              <a:rPr lang="en-US" dirty="0"/>
              <a:t>Dr. Andrew Dawes</a:t>
            </a:r>
          </a:p>
          <a:p>
            <a:pPr marL="45720" indent="0">
              <a:buNone/>
            </a:pPr>
            <a:r>
              <a:rPr lang="en-US" dirty="0"/>
              <a:t>Computational Students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F145B9A-9ED1-404A-A230-8910CB71B0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87" y="933075"/>
            <a:ext cx="2600325" cy="17621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E6B9A1-3C3E-4B05-9F6F-179FE132B0BF}"/>
              </a:ext>
            </a:extLst>
          </p:cNvPr>
          <p:cNvSpPr txBox="1"/>
          <p:nvPr/>
        </p:nvSpPr>
        <p:spPr>
          <a:xfrm>
            <a:off x="1217614" y="3657600"/>
            <a:ext cx="1013459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http://tutorial.math.lamar.edu/Classes/DE/EulersMethod.aspx</a:t>
            </a: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http://www.inpredictable.com/2015/08/kind-of-drag.html</a:t>
            </a: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http://www.uphysicsc.com/2011-GM-B-379.PDF</a:t>
            </a: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Mark Newman, </a:t>
            </a:r>
            <a:r>
              <a:rPr lang="en-US" sz="2400" i="1" dirty="0"/>
              <a:t>Computational Physics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Giordano, Ch 2 Realistic Projectile Motion</a:t>
            </a:r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677</TotalTime>
  <Words>229</Words>
  <Application>Microsoft Office PowerPoint</Application>
  <PresentationFormat>Custom</PresentationFormat>
  <Paragraphs>40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Century Gothic</vt:lpstr>
      <vt:lpstr>Continental North America 16x9</vt:lpstr>
      <vt:lpstr>Projectile motion including drag and spin </vt:lpstr>
      <vt:lpstr>Modeling With drag and spin</vt:lpstr>
      <vt:lpstr>Euler’s Method</vt:lpstr>
      <vt:lpstr>Euler’s Method Ping-Pong Ball</vt:lpstr>
      <vt:lpstr>Trajectory of Ping-Pong Ball</vt:lpstr>
      <vt:lpstr>Effect of Backspin on basketball</vt:lpstr>
      <vt:lpstr>Trajectory based on backspin</vt:lpstr>
      <vt:lpstr>Thank you</vt:lpstr>
    </vt:vector>
  </TitlesOfParts>
  <Company>Pacific University - UIS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Projectile motion of Balls With drag and Backspin</dc:title>
  <dc:creator>AutoBVT</dc:creator>
  <cp:lastModifiedBy>William Willmon</cp:lastModifiedBy>
  <cp:revision>21</cp:revision>
  <dcterms:created xsi:type="dcterms:W3CDTF">2018-03-08T23:41:46Z</dcterms:created>
  <dcterms:modified xsi:type="dcterms:W3CDTF">2018-03-09T16:45:27Z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