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1" d="100"/>
          <a:sy n="121" d="100"/>
        </p:scale>
        <p:origin x="1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494D4-AC63-E132-FCFD-0F67B6E25E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1E4933-ECB5-C01E-0A61-B815D1E314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81BB9C-6037-EEE1-5DB2-01AD8B1FE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D4159-80EA-44E7-BADB-1B1E247B101B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84A47C-240E-F038-6B09-C83A08CF1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198B3E-C996-182D-6CF0-4D01119C3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C437-44EE-4DBF-AFEA-9A1E2D79C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714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021F8-4552-416A-FE71-C41008C1B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120DB6-4567-DB69-E13C-7716A96AFC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047719-1ECF-2B64-7978-FBCFD39B2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D4159-80EA-44E7-BADB-1B1E247B101B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4489F-6D91-E2BA-BB51-36B498104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73A2B9-BDC7-AE36-B0FE-0674629AA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C437-44EE-4DBF-AFEA-9A1E2D79C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78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727461-FD9C-80DC-61F5-AFA14F6370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B2CE97-374C-11EB-843D-A75B3A058E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E1F48C-73F6-34B5-4522-8CCF946BF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D4159-80EA-44E7-BADB-1B1E247B101B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67A779-3B8D-1E9C-4814-8398825D1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BE3548-A406-F894-BE26-B5D5A0950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C437-44EE-4DBF-AFEA-9A1E2D79C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808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47894-E50D-69F8-BE9C-9E833A89D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8C346-F8F2-1DDC-AA86-2E17225359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F71639-C556-B6D5-9917-834D876BF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D4159-80EA-44E7-BADB-1B1E247B101B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F4DE8-05F4-BF02-7E92-6A2E0FF90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91297-C93C-B8B6-0072-D4338339F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C437-44EE-4DBF-AFEA-9A1E2D79C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254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22E03-BBF5-0A0F-1EE6-C74E8BAD2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9B957F-12DF-E442-2831-D28B16A8DF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16E20-67D6-BB7A-6CCF-245DC0D96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D4159-80EA-44E7-BADB-1B1E247B101B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7814B8-6D54-66AB-20B6-5047B75D2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B20A0F-80F6-D57E-EB38-DFF81F9E0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C437-44EE-4DBF-AFEA-9A1E2D79C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683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820BD-9FBC-9C23-E3AE-066B54A6F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0A816-F569-6B6C-26E2-82CA7F4913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30E199-4D1C-A49A-EF4A-2BE000B820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92ACC2-6059-4F4F-75D5-E3C9CB3F1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D4159-80EA-44E7-BADB-1B1E247B101B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70254B-C5B9-0EE8-786C-BD4914B37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94B4C1-3755-AAFC-7F70-DF3B835BE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C437-44EE-4DBF-AFEA-9A1E2D79C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106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887D0-02C9-AA45-B930-D15183432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724192-0F53-D308-1025-1775C99E9B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3E6749-1BA8-690F-C9A5-DF4A405BFA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842CF8-7E71-58C5-D9C0-0E1625E6B9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32CCBA-428D-CEBF-146B-C4A5DB1AE2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B88AAA-992A-60AB-1042-F22FD9022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D4159-80EA-44E7-BADB-1B1E247B101B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9C09DF-21B9-8240-5A26-16F37A619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5465B5-FFE0-3A52-2E2E-4B21C34EE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C437-44EE-4DBF-AFEA-9A1E2D79C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663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57AF7-CF1A-6315-0B53-D2B10644E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62E927-173D-C9F5-F16A-1B99E6292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D4159-80EA-44E7-BADB-1B1E247B101B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4E3C18-91BD-AE12-82F2-D68618384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23859-EC80-3FA8-EA9F-39E9CCE0A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C437-44EE-4DBF-AFEA-9A1E2D79C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451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596E93-EC27-B004-00F4-6A2EDB6C0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D4159-80EA-44E7-BADB-1B1E247B101B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B9779C-1060-B5DC-B611-8E8E24E3B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89AFA6-B500-E79F-A8DB-B688D3C40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C437-44EE-4DBF-AFEA-9A1E2D79C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83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4C495-E624-49A3-A55F-E7BBCECE7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E28BE-6E90-CA89-DFD9-DE6B77C63B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FBF752-AA1C-9DB7-0D56-0F7C0D7BB1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586A30-9E26-B55C-BD0C-6662F0F42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D4159-80EA-44E7-BADB-1B1E247B101B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66BE20-49EF-EEAD-1EDC-4295A5BD1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077DAB-3177-1465-3938-77EE255EA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C437-44EE-4DBF-AFEA-9A1E2D79C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004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1B88F-EC60-C213-39FE-4835B82A9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FE8114-06B0-A813-9612-6822CE658D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99BCA4-0507-84BF-8CC3-4FACAFAC63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E9B78A-4803-F63F-DDE0-46C47170B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D4159-80EA-44E7-BADB-1B1E247B101B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076F9E-7802-F435-D2DD-01D30C2C0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7EF6D9-C234-A693-14BB-2CD254416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C437-44EE-4DBF-AFEA-9A1E2D79C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822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6A1158-9D2B-B942-9477-B8743891C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1D054E-3AD2-A3B3-9B6C-8B667F112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8EFC8B-66B6-03BB-751A-8F092A8610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81D4159-80EA-44E7-BADB-1B1E247B101B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E42387-677F-DC54-F4B9-7B45C8619F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4280DA-6D48-E0A8-B821-2501EB5CD9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20C437-44EE-4DBF-AFEA-9A1E2D79C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323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70D66-DC2A-7F9C-6A1B-0E8A620751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Shared displacement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4C23CD-E9C7-A4FD-8E07-C0B00475AB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5-20-24</a:t>
            </a:r>
          </a:p>
        </p:txBody>
      </p:sp>
    </p:spTree>
    <p:extLst>
      <p:ext uri="{BB962C8B-B14F-4D97-AF65-F5344CB8AC3E}">
        <p14:creationId xmlns:p14="http://schemas.microsoft.com/office/powerpoint/2010/main" val="4241077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3B93520-8CBF-8CAC-6057-1C1E51E92F05}"/>
              </a:ext>
            </a:extLst>
          </p:cNvPr>
          <p:cNvSpPr txBox="1"/>
          <p:nvPr/>
        </p:nvSpPr>
        <p:spPr>
          <a:xfrm>
            <a:off x="177282" y="121298"/>
            <a:ext cx="5626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Folder outline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4AA967-9FB5-154F-2D23-40E7F065E7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4328"/>
          <a:stretch/>
        </p:blipFill>
        <p:spPr>
          <a:xfrm>
            <a:off x="2524414" y="936644"/>
            <a:ext cx="786346" cy="1413806"/>
          </a:xfrm>
          <a:prstGeom prst="rect">
            <a:avLst/>
          </a:prstGeom>
        </p:spPr>
      </p:pic>
      <p:sp>
        <p:nvSpPr>
          <p:cNvPr id="5" name="Right Brace 4">
            <a:extLst>
              <a:ext uri="{FF2B5EF4-FFF2-40B4-BE49-F238E27FC236}">
                <a16:creationId xmlns:a16="http://schemas.microsoft.com/office/drawing/2014/main" id="{B8A83E16-E34B-4FEE-73E4-44EB0A560D59}"/>
              </a:ext>
            </a:extLst>
          </p:cNvPr>
          <p:cNvSpPr/>
          <p:nvPr/>
        </p:nvSpPr>
        <p:spPr>
          <a:xfrm rot="10800000">
            <a:off x="2241907" y="936644"/>
            <a:ext cx="283779" cy="1040524"/>
          </a:xfrm>
          <a:prstGeom prst="rightBrace">
            <a:avLst>
              <a:gd name="adj1" fmla="val 61111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50A6CD-B582-6CAF-DDBB-3304FB8190BC}"/>
              </a:ext>
            </a:extLst>
          </p:cNvPr>
          <p:cNvSpPr txBox="1"/>
          <p:nvPr/>
        </p:nvSpPr>
        <p:spPr>
          <a:xfrm>
            <a:off x="594103" y="1137500"/>
            <a:ext cx="23963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Data from each compression plane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725F7D-D496-3558-CB76-E25682F6A3EB}"/>
              </a:ext>
            </a:extLst>
          </p:cNvPr>
          <p:cNvSpPr txBox="1"/>
          <p:nvPr/>
        </p:nvSpPr>
        <p:spPr>
          <a:xfrm>
            <a:off x="52686" y="4592286"/>
            <a:ext cx="120866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Each compression plane folder contains two files: </a:t>
            </a:r>
            <a:r>
              <a:rPr lang="en-US" dirty="0" err="1"/>
              <a:t>fea_displacements.mat</a:t>
            </a:r>
            <a:r>
              <a:rPr lang="en-US" dirty="0"/>
              <a:t> and </a:t>
            </a:r>
            <a:r>
              <a:rPr lang="en-US" dirty="0" err="1"/>
              <a:t>reaction_forces.mat</a:t>
            </a:r>
            <a:endParaRPr lang="en-US" dirty="0"/>
          </a:p>
          <a:p>
            <a:r>
              <a:rPr lang="en-US" dirty="0" err="1"/>
              <a:t>DataInfo</a:t>
            </a:r>
            <a:r>
              <a:rPr lang="en-US" dirty="0"/>
              <a:t> folder contains </a:t>
            </a:r>
            <a:r>
              <a:rPr lang="en-US" dirty="0" err="1"/>
              <a:t>e_map.mat</a:t>
            </a:r>
            <a:r>
              <a:rPr lang="en-US" dirty="0"/>
              <a:t> and </a:t>
            </a:r>
            <a:r>
              <a:rPr lang="en-US" dirty="0" err="1"/>
              <a:t>node_locations.mat</a:t>
            </a:r>
            <a:endParaRPr lang="en-US" dirty="0"/>
          </a:p>
          <a:p>
            <a:endParaRPr lang="en-US" dirty="0"/>
          </a:p>
          <a:p>
            <a:r>
              <a:rPr lang="en-US" dirty="0"/>
              <a:t>Each compression plane folder contains a separate volume of displacements that are generated using the same mesh (same node locations) and the same mechanical property distribution (same E map). </a:t>
            </a: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9A1AE897-50A9-653D-0B1D-192DC7BB7886}"/>
              </a:ext>
            </a:extLst>
          </p:cNvPr>
          <p:cNvSpPr/>
          <p:nvPr/>
        </p:nvSpPr>
        <p:spPr>
          <a:xfrm rot="10800000">
            <a:off x="2383796" y="2067268"/>
            <a:ext cx="154597" cy="193081"/>
          </a:xfrm>
          <a:prstGeom prst="rightBrace">
            <a:avLst>
              <a:gd name="adj1" fmla="val 61111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B6445F-9CED-9855-D229-07A9645E5A0D}"/>
              </a:ext>
            </a:extLst>
          </p:cNvPr>
          <p:cNvSpPr txBox="1"/>
          <p:nvPr/>
        </p:nvSpPr>
        <p:spPr>
          <a:xfrm>
            <a:off x="594103" y="1895324"/>
            <a:ext cx="19961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File info and shared data between planes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349C402-E87D-B49A-5A26-496345766769}"/>
              </a:ext>
            </a:extLst>
          </p:cNvPr>
          <p:cNvCxnSpPr/>
          <p:nvPr/>
        </p:nvCxnSpPr>
        <p:spPr>
          <a:xfrm>
            <a:off x="3176753" y="1056290"/>
            <a:ext cx="148195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FBF7AF31-4416-8BDC-7C20-45655B1417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2019" y="347525"/>
            <a:ext cx="1757340" cy="1757340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0AF1916-C229-1CA1-ACB4-2DA5AFE2B011}"/>
              </a:ext>
            </a:extLst>
          </p:cNvPr>
          <p:cNvCxnSpPr>
            <a:cxnSpLocks/>
          </p:cNvCxnSpPr>
          <p:nvPr/>
        </p:nvCxnSpPr>
        <p:spPr>
          <a:xfrm flipV="1">
            <a:off x="7302936" y="682077"/>
            <a:ext cx="0" cy="8364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4B8CA06-7EA4-F1E9-1706-F4387E529E73}"/>
              </a:ext>
            </a:extLst>
          </p:cNvPr>
          <p:cNvCxnSpPr>
            <a:cxnSpLocks/>
            <a:endCxn id="20" idx="2"/>
          </p:cNvCxnSpPr>
          <p:nvPr/>
        </p:nvCxnSpPr>
        <p:spPr>
          <a:xfrm>
            <a:off x="7309234" y="1518505"/>
            <a:ext cx="369393" cy="2499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C57D79B-E56D-BFDA-55A0-47911F2B892A}"/>
              </a:ext>
            </a:extLst>
          </p:cNvPr>
          <p:cNvCxnSpPr>
            <a:cxnSpLocks/>
          </p:cNvCxnSpPr>
          <p:nvPr/>
        </p:nvCxnSpPr>
        <p:spPr>
          <a:xfrm flipH="1">
            <a:off x="6786270" y="1511417"/>
            <a:ext cx="518977" cy="2075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EC411C9-DC18-2DEF-6346-5FF661B856C7}"/>
                  </a:ext>
                </a:extLst>
              </p:cNvPr>
              <p:cNvSpPr txBox="1"/>
              <p:nvPr/>
            </p:nvSpPr>
            <p:spPr>
              <a:xfrm>
                <a:off x="6929556" y="642923"/>
                <a:ext cx="4891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EC411C9-DC18-2DEF-6346-5FF661B856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9556" y="642923"/>
                <a:ext cx="489151" cy="369332"/>
              </a:xfrm>
              <a:prstGeom prst="rect">
                <a:avLst/>
              </a:prstGeom>
              <a:blipFill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7C3D372-ECA7-B52F-146A-56CD5FEB532D}"/>
                  </a:ext>
                </a:extLst>
              </p:cNvPr>
              <p:cNvSpPr txBox="1"/>
              <p:nvPr/>
            </p:nvSpPr>
            <p:spPr>
              <a:xfrm>
                <a:off x="7434051" y="1399110"/>
                <a:ext cx="4891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7C3D372-ECA7-B52F-146A-56CD5FEB5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4051" y="1399110"/>
                <a:ext cx="48915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3A89253-5A5B-BC7D-06E7-DCECD3AAD13C}"/>
                  </a:ext>
                </a:extLst>
              </p:cNvPr>
              <p:cNvSpPr txBox="1"/>
              <p:nvPr/>
            </p:nvSpPr>
            <p:spPr>
              <a:xfrm>
                <a:off x="6627857" y="1369884"/>
                <a:ext cx="4891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3A89253-5A5B-BC7D-06E7-DCECD3AAD1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7857" y="1369884"/>
                <a:ext cx="48915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A6ACAD76-2D7B-3CD4-1FBF-F1E30B9B5682}"/>
              </a:ext>
            </a:extLst>
          </p:cNvPr>
          <p:cNvSpPr txBox="1"/>
          <p:nvPr/>
        </p:nvSpPr>
        <p:spPr>
          <a:xfrm>
            <a:off x="4552973" y="3130"/>
            <a:ext cx="5626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“0mm compression plane”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BF2E8EC-0C36-4D61-F002-4B043D2AD09E}"/>
              </a:ext>
            </a:extLst>
          </p:cNvPr>
          <p:cNvSpPr txBox="1"/>
          <p:nvPr/>
        </p:nvSpPr>
        <p:spPr>
          <a:xfrm>
            <a:off x="7788166" y="682076"/>
            <a:ext cx="3770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 mm refers to the z-axis position where the center of the modeled probe lies. 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6D87FFB0-6D3D-5244-8FBB-FDADA3C747F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13138" y="2477750"/>
            <a:ext cx="1757340" cy="1829995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38A59317-AA5B-B95E-4D84-756556695A33}"/>
              </a:ext>
            </a:extLst>
          </p:cNvPr>
          <p:cNvSpPr txBox="1"/>
          <p:nvPr/>
        </p:nvSpPr>
        <p:spPr>
          <a:xfrm>
            <a:off x="4489756" y="2141769"/>
            <a:ext cx="5626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“-8mm compression plane”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6D844A9-2C7F-F421-C29D-ED24709525E1}"/>
              </a:ext>
            </a:extLst>
          </p:cNvPr>
          <p:cNvSpPr txBox="1"/>
          <p:nvPr/>
        </p:nvSpPr>
        <p:spPr>
          <a:xfrm>
            <a:off x="7788166" y="2286395"/>
            <a:ext cx="3770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Here we shifted the probe and then compressed the phantom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2090790-D764-4A8F-7222-61EC7575F358}"/>
              </a:ext>
            </a:extLst>
          </p:cNvPr>
          <p:cNvCxnSpPr>
            <a:cxnSpLocks/>
          </p:cNvCxnSpPr>
          <p:nvPr/>
        </p:nvCxnSpPr>
        <p:spPr>
          <a:xfrm>
            <a:off x="3176752" y="1961760"/>
            <a:ext cx="1568669" cy="7026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6DCA7FF-CB57-D856-6E81-D3186BD35879}"/>
              </a:ext>
            </a:extLst>
          </p:cNvPr>
          <p:cNvCxnSpPr>
            <a:cxnSpLocks/>
          </p:cNvCxnSpPr>
          <p:nvPr/>
        </p:nvCxnSpPr>
        <p:spPr>
          <a:xfrm flipH="1">
            <a:off x="6321972" y="3102287"/>
            <a:ext cx="607584" cy="1650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24B6463-A7A4-34E2-CB6C-3A6334A0546A}"/>
              </a:ext>
            </a:extLst>
          </p:cNvPr>
          <p:cNvCxnSpPr>
            <a:cxnSpLocks/>
          </p:cNvCxnSpPr>
          <p:nvPr/>
        </p:nvCxnSpPr>
        <p:spPr>
          <a:xfrm flipH="1">
            <a:off x="6250919" y="2664372"/>
            <a:ext cx="678637" cy="1533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56D3171-8344-E061-A6AC-09E0969AC644}"/>
              </a:ext>
            </a:extLst>
          </p:cNvPr>
          <p:cNvSpPr txBox="1"/>
          <p:nvPr/>
        </p:nvSpPr>
        <p:spPr>
          <a:xfrm>
            <a:off x="6872432" y="2897956"/>
            <a:ext cx="23963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Phantom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1D0A87E-87D9-0E87-D307-01B1F3B8158C}"/>
              </a:ext>
            </a:extLst>
          </p:cNvPr>
          <p:cNvSpPr txBox="1"/>
          <p:nvPr/>
        </p:nvSpPr>
        <p:spPr>
          <a:xfrm>
            <a:off x="6872432" y="2498351"/>
            <a:ext cx="23963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Probe</a:t>
            </a:r>
          </a:p>
        </p:txBody>
      </p:sp>
    </p:spTree>
    <p:extLst>
      <p:ext uri="{BB962C8B-B14F-4D97-AF65-F5344CB8AC3E}">
        <p14:creationId xmlns:p14="http://schemas.microsoft.com/office/powerpoint/2010/main" val="2900398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087AE114-4819-3B2A-16E7-209601E4F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3805" y="3624074"/>
            <a:ext cx="1757340" cy="175734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E9BDDEF0-7EC2-792B-527A-5556ABBCB9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7675" y="1730949"/>
            <a:ext cx="2697227" cy="245353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965D321-C2EE-23D3-D193-8609E4AD4836}"/>
              </a:ext>
            </a:extLst>
          </p:cNvPr>
          <p:cNvSpPr txBox="1"/>
          <p:nvPr/>
        </p:nvSpPr>
        <p:spPr>
          <a:xfrm>
            <a:off x="177282" y="121298"/>
            <a:ext cx="5626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DataInfo</a:t>
            </a:r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5A0894-FB29-2BFB-7156-D813CCDDCAC3}"/>
              </a:ext>
            </a:extLst>
          </p:cNvPr>
          <p:cNvSpPr txBox="1"/>
          <p:nvPr/>
        </p:nvSpPr>
        <p:spPr>
          <a:xfrm>
            <a:off x="190004" y="427471"/>
            <a:ext cx="30348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err="1"/>
              <a:t>Node_locations.mat</a:t>
            </a:r>
            <a:endParaRPr lang="en-US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All_nodes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Phantom_nodes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Probe_nodes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60F547-E06E-9EE1-6FB1-62AD9FA514A6}"/>
              </a:ext>
            </a:extLst>
          </p:cNvPr>
          <p:cNvSpPr/>
          <p:nvPr/>
        </p:nvSpPr>
        <p:spPr>
          <a:xfrm>
            <a:off x="3137338" y="1032641"/>
            <a:ext cx="1489841" cy="230964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6F1D8F-FF99-59E6-2A44-0CB1CE4AD03E}"/>
              </a:ext>
            </a:extLst>
          </p:cNvPr>
          <p:cNvSpPr/>
          <p:nvPr/>
        </p:nvSpPr>
        <p:spPr>
          <a:xfrm>
            <a:off x="3137338" y="1032641"/>
            <a:ext cx="386255" cy="230964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4B6006A-3B92-226C-06F3-7FF68CA22709}"/>
              </a:ext>
            </a:extLst>
          </p:cNvPr>
          <p:cNvSpPr/>
          <p:nvPr/>
        </p:nvSpPr>
        <p:spPr>
          <a:xfrm>
            <a:off x="3526220" y="1032641"/>
            <a:ext cx="386255" cy="230964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430E4E2-CB78-D0D1-55E3-A6DE61FC44B5}"/>
              </a:ext>
            </a:extLst>
          </p:cNvPr>
          <p:cNvSpPr/>
          <p:nvPr/>
        </p:nvSpPr>
        <p:spPr>
          <a:xfrm>
            <a:off x="3912475" y="1032640"/>
            <a:ext cx="386255" cy="230964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7B402A-3B08-8181-BE70-4AE801845CE1}"/>
              </a:ext>
            </a:extLst>
          </p:cNvPr>
          <p:cNvSpPr txBox="1"/>
          <p:nvPr/>
        </p:nvSpPr>
        <p:spPr>
          <a:xfrm rot="5400000">
            <a:off x="2573565" y="1915511"/>
            <a:ext cx="1489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Node #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84DB78-DCE0-A96E-8FC6-78AE5C63E542}"/>
              </a:ext>
            </a:extLst>
          </p:cNvPr>
          <p:cNvSpPr txBox="1"/>
          <p:nvPr/>
        </p:nvSpPr>
        <p:spPr>
          <a:xfrm>
            <a:off x="3561656" y="1584435"/>
            <a:ext cx="269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5A8E79-1FA1-3141-ED81-530C41527DF2}"/>
              </a:ext>
            </a:extLst>
          </p:cNvPr>
          <p:cNvSpPr txBox="1"/>
          <p:nvPr/>
        </p:nvSpPr>
        <p:spPr>
          <a:xfrm>
            <a:off x="3948108" y="1584435"/>
            <a:ext cx="269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91B4C5-997F-A1BB-CF3E-EBD43BC4960D}"/>
              </a:ext>
            </a:extLst>
          </p:cNvPr>
          <p:cNvSpPr txBox="1"/>
          <p:nvPr/>
        </p:nvSpPr>
        <p:spPr>
          <a:xfrm>
            <a:off x="4309320" y="1584435"/>
            <a:ext cx="269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z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8307A5E-66F4-23ED-8D5A-43EF5E80976F}"/>
              </a:ext>
            </a:extLst>
          </p:cNvPr>
          <p:cNvCxnSpPr>
            <a:cxnSpLocks/>
          </p:cNvCxnSpPr>
          <p:nvPr/>
        </p:nvCxnSpPr>
        <p:spPr>
          <a:xfrm flipV="1">
            <a:off x="5674140" y="1233870"/>
            <a:ext cx="0" cy="8364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88B21BC-39F4-1E55-5F24-886963509935}"/>
              </a:ext>
            </a:extLst>
          </p:cNvPr>
          <p:cNvCxnSpPr>
            <a:cxnSpLocks/>
            <a:endCxn id="16" idx="2"/>
          </p:cNvCxnSpPr>
          <p:nvPr/>
        </p:nvCxnSpPr>
        <p:spPr>
          <a:xfrm>
            <a:off x="5680438" y="2070298"/>
            <a:ext cx="369393" cy="2499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7917B63-8228-1DA1-824F-08161E8B53DC}"/>
              </a:ext>
            </a:extLst>
          </p:cNvPr>
          <p:cNvCxnSpPr>
            <a:cxnSpLocks/>
          </p:cNvCxnSpPr>
          <p:nvPr/>
        </p:nvCxnSpPr>
        <p:spPr>
          <a:xfrm flipH="1">
            <a:off x="5157474" y="2063210"/>
            <a:ext cx="518977" cy="2075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0257569-E414-339B-7AD5-B2407BBBBF61}"/>
                  </a:ext>
                </a:extLst>
              </p:cNvPr>
              <p:cNvSpPr txBox="1"/>
              <p:nvPr/>
            </p:nvSpPr>
            <p:spPr>
              <a:xfrm>
                <a:off x="5300760" y="1194716"/>
                <a:ext cx="4891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0257569-E414-339B-7AD5-B2407BBBBF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0760" y="1194716"/>
                <a:ext cx="489151" cy="369332"/>
              </a:xfrm>
              <a:prstGeom prst="rect">
                <a:avLst/>
              </a:prstGeom>
              <a:blipFill>
                <a:blip r:embed="rId4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979723C-0FA6-E7B2-8495-2B3C6B04C253}"/>
                  </a:ext>
                </a:extLst>
              </p:cNvPr>
              <p:cNvSpPr txBox="1"/>
              <p:nvPr/>
            </p:nvSpPr>
            <p:spPr>
              <a:xfrm>
                <a:off x="5805255" y="1950903"/>
                <a:ext cx="4891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979723C-0FA6-E7B2-8495-2B3C6B04C2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5255" y="1950903"/>
                <a:ext cx="48915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9413D54-A2ED-177E-7F93-F42A4B77AF73}"/>
                  </a:ext>
                </a:extLst>
              </p:cNvPr>
              <p:cNvSpPr txBox="1"/>
              <p:nvPr/>
            </p:nvSpPr>
            <p:spPr>
              <a:xfrm>
                <a:off x="4999061" y="1921677"/>
                <a:ext cx="4891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9413D54-A2ED-177E-7F93-F42A4B77AF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9061" y="1921677"/>
                <a:ext cx="48915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BF935B32-6D54-E033-41C4-BECA9E2BB79C}"/>
              </a:ext>
            </a:extLst>
          </p:cNvPr>
          <p:cNvSpPr txBox="1"/>
          <p:nvPr/>
        </p:nvSpPr>
        <p:spPr>
          <a:xfrm>
            <a:off x="5190269" y="2254964"/>
            <a:ext cx="790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(mm)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97FF0AF-044F-1512-B6D6-B35DC9339A22}"/>
              </a:ext>
            </a:extLst>
          </p:cNvPr>
          <p:cNvCxnSpPr>
            <a:cxnSpLocks/>
          </p:cNvCxnSpPr>
          <p:nvPr/>
        </p:nvCxnSpPr>
        <p:spPr>
          <a:xfrm flipH="1">
            <a:off x="4347046" y="4157065"/>
            <a:ext cx="607584" cy="1650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A12F9EB-AFB6-946C-A662-64CDE2FF1B52}"/>
              </a:ext>
            </a:extLst>
          </p:cNvPr>
          <p:cNvCxnSpPr>
            <a:cxnSpLocks/>
          </p:cNvCxnSpPr>
          <p:nvPr/>
        </p:nvCxnSpPr>
        <p:spPr>
          <a:xfrm flipH="1">
            <a:off x="4275993" y="3719150"/>
            <a:ext cx="678637" cy="1533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51010B8-E814-7095-6F9C-618F33968C9F}"/>
              </a:ext>
            </a:extLst>
          </p:cNvPr>
          <p:cNvSpPr txBox="1"/>
          <p:nvPr/>
        </p:nvSpPr>
        <p:spPr>
          <a:xfrm>
            <a:off x="4897506" y="3952734"/>
            <a:ext cx="23963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Phantom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D1A9AD0-1479-C24B-4935-12662BBEFB68}"/>
              </a:ext>
            </a:extLst>
          </p:cNvPr>
          <p:cNvSpPr txBox="1"/>
          <p:nvPr/>
        </p:nvSpPr>
        <p:spPr>
          <a:xfrm>
            <a:off x="4897506" y="3553129"/>
            <a:ext cx="23963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Probe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0EB7533-9310-BA62-5C54-BE0ACEB91F1B}"/>
              </a:ext>
            </a:extLst>
          </p:cNvPr>
          <p:cNvSpPr txBox="1"/>
          <p:nvPr/>
        </p:nvSpPr>
        <p:spPr>
          <a:xfrm>
            <a:off x="6701017" y="526695"/>
            <a:ext cx="4557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All_nodes</a:t>
            </a:r>
            <a:r>
              <a:rPr lang="en-US" dirty="0"/>
              <a:t> contains all the node info (phantom + probe + 1 reference node)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A3C1833-7E53-0B56-F5FF-DDBD0E4B15D8}"/>
              </a:ext>
            </a:extLst>
          </p:cNvPr>
          <p:cNvCxnSpPr>
            <a:cxnSpLocks/>
          </p:cNvCxnSpPr>
          <p:nvPr/>
        </p:nvCxnSpPr>
        <p:spPr>
          <a:xfrm flipH="1">
            <a:off x="9245182" y="2875217"/>
            <a:ext cx="607584" cy="1650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5194B9E-D487-7809-9CE4-0E858650574F}"/>
              </a:ext>
            </a:extLst>
          </p:cNvPr>
          <p:cNvCxnSpPr>
            <a:cxnSpLocks/>
          </p:cNvCxnSpPr>
          <p:nvPr/>
        </p:nvCxnSpPr>
        <p:spPr>
          <a:xfrm flipH="1">
            <a:off x="9174129" y="2437302"/>
            <a:ext cx="678637" cy="1533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2ADCA54-DFAB-0B31-D2DB-268B583250CC}"/>
              </a:ext>
            </a:extLst>
          </p:cNvPr>
          <p:cNvSpPr txBox="1"/>
          <p:nvPr/>
        </p:nvSpPr>
        <p:spPr>
          <a:xfrm>
            <a:off x="9795642" y="2670886"/>
            <a:ext cx="23963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Phantom nodes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2B87C2B-2FE7-B8A1-C6C9-6B8E7CD04E9E}"/>
              </a:ext>
            </a:extLst>
          </p:cNvPr>
          <p:cNvSpPr txBox="1"/>
          <p:nvPr/>
        </p:nvSpPr>
        <p:spPr>
          <a:xfrm>
            <a:off x="9795642" y="2271281"/>
            <a:ext cx="23963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Probe nodes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8F43B0D-DDA5-6B7A-5CB2-1FFBF7D9DC83}"/>
              </a:ext>
            </a:extLst>
          </p:cNvPr>
          <p:cNvSpPr txBox="1"/>
          <p:nvPr/>
        </p:nvSpPr>
        <p:spPr>
          <a:xfrm>
            <a:off x="6294406" y="4669311"/>
            <a:ext cx="609731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Avenir Next LT Pro" panose="020B0504020202020204" pitchFamily="34" charset="0"/>
              </a:rPr>
              <a:t>scatter3(</a:t>
            </a:r>
            <a:r>
              <a:rPr lang="en-US" sz="1200" dirty="0" err="1">
                <a:latin typeface="Avenir Next LT Pro" panose="020B0504020202020204" pitchFamily="34" charset="0"/>
              </a:rPr>
              <a:t>phantom_nodes</a:t>
            </a:r>
            <a:r>
              <a:rPr lang="en-US" sz="1200" dirty="0">
                <a:latin typeface="Avenir Next LT Pro" panose="020B0504020202020204" pitchFamily="34" charset="0"/>
              </a:rPr>
              <a:t>(:,2),</a:t>
            </a:r>
            <a:r>
              <a:rPr lang="en-US" sz="1200" dirty="0" err="1">
                <a:latin typeface="Avenir Next LT Pro" panose="020B0504020202020204" pitchFamily="34" charset="0"/>
              </a:rPr>
              <a:t>phantom_nodes</a:t>
            </a:r>
            <a:r>
              <a:rPr lang="en-US" sz="1200" dirty="0">
                <a:latin typeface="Avenir Next LT Pro" panose="020B0504020202020204" pitchFamily="34" charset="0"/>
              </a:rPr>
              <a:t>(:,4),</a:t>
            </a:r>
            <a:r>
              <a:rPr lang="en-US" sz="1200" dirty="0" err="1">
                <a:latin typeface="Avenir Next LT Pro" panose="020B0504020202020204" pitchFamily="34" charset="0"/>
              </a:rPr>
              <a:t>phantom_nodes</a:t>
            </a:r>
            <a:r>
              <a:rPr lang="en-US" sz="1200" dirty="0">
                <a:latin typeface="Avenir Next LT Pro" panose="020B0504020202020204" pitchFamily="34" charset="0"/>
              </a:rPr>
              <a:t>(:,3),2,'filled');</a:t>
            </a:r>
          </a:p>
          <a:p>
            <a:r>
              <a:rPr lang="en-US" sz="1200" dirty="0" err="1">
                <a:latin typeface="Avenir Next LT Pro" panose="020B0504020202020204" pitchFamily="34" charset="0"/>
              </a:rPr>
              <a:t>xlabel</a:t>
            </a:r>
            <a:r>
              <a:rPr lang="en-US" sz="1200" dirty="0">
                <a:latin typeface="Avenir Next LT Pro" panose="020B0504020202020204" pitchFamily="34" charset="0"/>
              </a:rPr>
              <a:t>('X (mm)');</a:t>
            </a:r>
            <a:r>
              <a:rPr lang="en-US" sz="1200" dirty="0" err="1">
                <a:latin typeface="Avenir Next LT Pro" panose="020B0504020202020204" pitchFamily="34" charset="0"/>
              </a:rPr>
              <a:t>ylabel</a:t>
            </a:r>
            <a:r>
              <a:rPr lang="en-US" sz="1200" dirty="0">
                <a:latin typeface="Avenir Next LT Pro" panose="020B0504020202020204" pitchFamily="34" charset="0"/>
              </a:rPr>
              <a:t>('Z (mm)');</a:t>
            </a:r>
            <a:r>
              <a:rPr lang="en-US" sz="1200" dirty="0" err="1">
                <a:latin typeface="Avenir Next LT Pro" panose="020B0504020202020204" pitchFamily="34" charset="0"/>
              </a:rPr>
              <a:t>zlabel</a:t>
            </a:r>
            <a:r>
              <a:rPr lang="en-US" sz="1200" dirty="0">
                <a:latin typeface="Avenir Next LT Pro" panose="020B0504020202020204" pitchFamily="34" charset="0"/>
              </a:rPr>
              <a:t>('Y (mm)’);</a:t>
            </a:r>
          </a:p>
          <a:p>
            <a:r>
              <a:rPr lang="en-US" sz="1200" dirty="0">
                <a:latin typeface="Avenir Next LT Pro" panose="020B0504020202020204" pitchFamily="34" charset="0"/>
              </a:rPr>
              <a:t>hold on</a:t>
            </a:r>
          </a:p>
          <a:p>
            <a:r>
              <a:rPr lang="en-US" sz="1200" dirty="0">
                <a:latin typeface="Avenir Next LT Pro" panose="020B0504020202020204" pitchFamily="34" charset="0"/>
              </a:rPr>
              <a:t>scatter3(</a:t>
            </a:r>
            <a:r>
              <a:rPr lang="en-US" sz="1200" dirty="0" err="1">
                <a:latin typeface="Avenir Next LT Pro" panose="020B0504020202020204" pitchFamily="34" charset="0"/>
              </a:rPr>
              <a:t>probe_nodes</a:t>
            </a:r>
            <a:r>
              <a:rPr lang="en-US" sz="1200" dirty="0">
                <a:latin typeface="Avenir Next LT Pro" panose="020B0504020202020204" pitchFamily="34" charset="0"/>
              </a:rPr>
              <a:t>(:,2),</a:t>
            </a:r>
            <a:r>
              <a:rPr lang="en-US" sz="1200" dirty="0" err="1">
                <a:latin typeface="Avenir Next LT Pro" panose="020B0504020202020204" pitchFamily="34" charset="0"/>
              </a:rPr>
              <a:t>probe_nodes</a:t>
            </a:r>
            <a:r>
              <a:rPr lang="en-US" sz="1200" dirty="0">
                <a:latin typeface="Avenir Next LT Pro" panose="020B0504020202020204" pitchFamily="34" charset="0"/>
              </a:rPr>
              <a:t>(:,4),</a:t>
            </a:r>
            <a:r>
              <a:rPr lang="en-US" sz="1200" dirty="0" err="1">
                <a:latin typeface="Avenir Next LT Pro" panose="020B0504020202020204" pitchFamily="34" charset="0"/>
              </a:rPr>
              <a:t>probe_nodes</a:t>
            </a:r>
            <a:r>
              <a:rPr lang="en-US" sz="1200" dirty="0">
                <a:latin typeface="Avenir Next LT Pro" panose="020B0504020202020204" pitchFamily="34" charset="0"/>
              </a:rPr>
              <a:t>(:,3),20,'kx')</a:t>
            </a:r>
          </a:p>
          <a:p>
            <a:r>
              <a:rPr lang="en-US" sz="1200" dirty="0">
                <a:latin typeface="Avenir Next LT Pro" panose="020B0504020202020204" pitchFamily="34" charset="0"/>
              </a:rPr>
              <a:t>axis square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94FD2C6-6E33-047C-70A1-E17A7BB8CA9D}"/>
              </a:ext>
            </a:extLst>
          </p:cNvPr>
          <p:cNvSpPr txBox="1"/>
          <p:nvPr/>
        </p:nvSpPr>
        <p:spPr>
          <a:xfrm>
            <a:off x="7089736" y="5684974"/>
            <a:ext cx="49184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Matlab</a:t>
            </a:r>
            <a:r>
              <a:rPr lang="en-US" sz="1400" dirty="0"/>
              <a:t> orientation is different than </a:t>
            </a:r>
            <a:r>
              <a:rPr lang="en-US" sz="1400" dirty="0" err="1"/>
              <a:t>abaqus</a:t>
            </a:r>
            <a:r>
              <a:rPr lang="en-US" sz="1400" dirty="0"/>
              <a:t> orientation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3C38519-965E-079E-7FE7-A614C78E64B6}"/>
              </a:ext>
            </a:extLst>
          </p:cNvPr>
          <p:cNvSpPr txBox="1"/>
          <p:nvPr/>
        </p:nvSpPr>
        <p:spPr>
          <a:xfrm>
            <a:off x="1488870" y="6309199"/>
            <a:ext cx="49184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Phantom nodes is shared between all compression planes. Probe nodes are shifted in z (Ex: -8 for the -8mm folder…). </a:t>
            </a:r>
          </a:p>
        </p:txBody>
      </p:sp>
    </p:spTree>
    <p:extLst>
      <p:ext uri="{BB962C8B-B14F-4D97-AF65-F5344CB8AC3E}">
        <p14:creationId xmlns:p14="http://schemas.microsoft.com/office/powerpoint/2010/main" val="1631667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screen shot of a computer&#10;&#10;Description automatically generated">
            <a:extLst>
              <a:ext uri="{FF2B5EF4-FFF2-40B4-BE49-F238E27FC236}">
                <a16:creationId xmlns:a16="http://schemas.microsoft.com/office/drawing/2014/main" id="{31AC77D8-92E9-38D3-46A9-B7E9E2CD4B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28" t="6138" r="63594" b="65073"/>
          <a:stretch/>
        </p:blipFill>
        <p:spPr>
          <a:xfrm>
            <a:off x="5616792" y="1204509"/>
            <a:ext cx="1838325" cy="1819275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307EDA70-750A-6CDE-1ED6-7485EED0AF5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28" t="6138" r="63594" b="65073"/>
          <a:stretch/>
        </p:blipFill>
        <p:spPr>
          <a:xfrm>
            <a:off x="7393025" y="1204510"/>
            <a:ext cx="1838325" cy="1819275"/>
          </a:xfrm>
          <a:prstGeom prst="rect">
            <a:avLst/>
          </a:prstGeom>
        </p:spPr>
      </p:pic>
      <p:pic>
        <p:nvPicPr>
          <p:cNvPr id="10" name="Picture 9" descr="A diagram of a cube with a red sphere and a red sphere in the middle&#10;&#10;Description automatically generated">
            <a:extLst>
              <a:ext uri="{FF2B5EF4-FFF2-40B4-BE49-F238E27FC236}">
                <a16:creationId xmlns:a16="http://schemas.microsoft.com/office/drawing/2014/main" id="{EC23A0FB-C0D9-EFFC-D728-F927C92C36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501" y="977170"/>
            <a:ext cx="2272939" cy="200081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173E94C-99BD-19FE-2401-965CE5A41319}"/>
              </a:ext>
            </a:extLst>
          </p:cNvPr>
          <p:cNvSpPr txBox="1"/>
          <p:nvPr/>
        </p:nvSpPr>
        <p:spPr>
          <a:xfrm>
            <a:off x="2528175" y="2082125"/>
            <a:ext cx="336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2EB6D1-729D-09F0-FF06-51B02D229ED1}"/>
              </a:ext>
            </a:extLst>
          </p:cNvPr>
          <p:cNvSpPr txBox="1"/>
          <p:nvPr/>
        </p:nvSpPr>
        <p:spPr>
          <a:xfrm>
            <a:off x="1983023" y="1143380"/>
            <a:ext cx="336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52F6AC-343E-54CC-FA03-1ACA4FF493C1}"/>
              </a:ext>
            </a:extLst>
          </p:cNvPr>
          <p:cNvSpPr txBox="1"/>
          <p:nvPr/>
        </p:nvSpPr>
        <p:spPr>
          <a:xfrm>
            <a:off x="1498424" y="1721753"/>
            <a:ext cx="336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390505-69D8-9A67-C613-ED2F1414D935}"/>
              </a:ext>
            </a:extLst>
          </p:cNvPr>
          <p:cNvSpPr txBox="1"/>
          <p:nvPr/>
        </p:nvSpPr>
        <p:spPr>
          <a:xfrm>
            <a:off x="1455833" y="685352"/>
            <a:ext cx="1732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Image Planes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124B5D4-C3BC-C878-411B-4EA67F194CBB}"/>
                  </a:ext>
                </a:extLst>
              </p:cNvPr>
              <p:cNvSpPr txBox="1"/>
              <p:nvPr/>
            </p:nvSpPr>
            <p:spPr>
              <a:xfrm>
                <a:off x="5554700" y="3000858"/>
                <a:ext cx="17321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>
                          <a:latin typeface="Cambria Math" panose="02040503050406030204" pitchFamily="18" charset="0"/>
                        </a:rPr>
                        <m:t>Lo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sub>
                          <m:r>
                            <a:rPr lang="en-US" sz="140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US" sz="140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𝑘𝑃𝑎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sz="1400" i="1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124B5D4-C3BC-C878-411B-4EA67F194C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4700" y="3000858"/>
                <a:ext cx="1732109" cy="307777"/>
              </a:xfrm>
              <a:prstGeom prst="rect">
                <a:avLst/>
              </a:prstGeom>
              <a:blipFill>
                <a:blip r:embed="rId5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 descr="A screenshot of a computer&#10;&#10;Description automatically generated">
            <a:extLst>
              <a:ext uri="{FF2B5EF4-FFF2-40B4-BE49-F238E27FC236}">
                <a16:creationId xmlns:a16="http://schemas.microsoft.com/office/drawing/2014/main" id="{738A94BB-BEBE-3BF0-3D56-E8194DE8586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28" t="6138" r="63594" b="58661"/>
          <a:stretch/>
        </p:blipFill>
        <p:spPr>
          <a:xfrm>
            <a:off x="3853551" y="1204506"/>
            <a:ext cx="1838325" cy="222449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B213868-6797-8AE9-A38A-ABAEC98D62FB}"/>
              </a:ext>
            </a:extLst>
          </p:cNvPr>
          <p:cNvSpPr txBox="1"/>
          <p:nvPr/>
        </p:nvSpPr>
        <p:spPr>
          <a:xfrm>
            <a:off x="4741553" y="990385"/>
            <a:ext cx="336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4468CB9-ED60-B065-2C11-A1BBFA844751}"/>
              </a:ext>
            </a:extLst>
          </p:cNvPr>
          <p:cNvSpPr txBox="1"/>
          <p:nvPr/>
        </p:nvSpPr>
        <p:spPr>
          <a:xfrm>
            <a:off x="6500840" y="990385"/>
            <a:ext cx="336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0A0603A-0D9B-0770-E96A-64681E243BD7}"/>
              </a:ext>
            </a:extLst>
          </p:cNvPr>
          <p:cNvSpPr txBox="1"/>
          <p:nvPr/>
        </p:nvSpPr>
        <p:spPr>
          <a:xfrm>
            <a:off x="8212572" y="990385"/>
            <a:ext cx="336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F70E2B2-14FF-FDE1-F2B6-C35E9EDF2BBA}"/>
              </a:ext>
            </a:extLst>
          </p:cNvPr>
          <p:cNvSpPr txBox="1"/>
          <p:nvPr/>
        </p:nvSpPr>
        <p:spPr>
          <a:xfrm>
            <a:off x="5910710" y="685352"/>
            <a:ext cx="1732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Ground Truth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B5A582E-E269-F934-DE4B-8823F86420C1}"/>
              </a:ext>
            </a:extLst>
          </p:cNvPr>
          <p:cNvSpPr txBox="1"/>
          <p:nvPr/>
        </p:nvSpPr>
        <p:spPr>
          <a:xfrm>
            <a:off x="434534" y="3856655"/>
            <a:ext cx="1132293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Modulus is estimated at element integration points which are not uniformly distributed throughout the volume: </a:t>
            </a:r>
          </a:p>
          <a:p>
            <a:r>
              <a:rPr lang="en-US" dirty="0"/>
              <a:t>125000 Hex (C3D10) elements: 1,000,000 integration points</a:t>
            </a:r>
          </a:p>
          <a:p>
            <a:endParaRPr lang="en-US" dirty="0"/>
          </a:p>
          <a:p>
            <a:r>
              <a:rPr lang="en-US" dirty="0"/>
              <a:t>Modulus field was interpolated to an equal-spaced 3D array: 100x100x100 </a:t>
            </a:r>
            <a:r>
              <a:rPr lang="en-US" dirty="0" err="1"/>
              <a:t>px</a:t>
            </a:r>
            <a:r>
              <a:rPr lang="en-US" dirty="0"/>
              <a:t> over the 50x50x50 mm volume. The values in the matrix ‘</a:t>
            </a:r>
            <a:r>
              <a:rPr lang="en-US" dirty="0" err="1"/>
              <a:t>e_map</a:t>
            </a:r>
            <a:r>
              <a:rPr lang="en-US" dirty="0"/>
              <a:t>’ are in kPa. Poisson’s ratio was constant (0.4) over the entire volume. </a:t>
            </a:r>
          </a:p>
          <a:p>
            <a:endParaRPr lang="en-US" dirty="0"/>
          </a:p>
          <a:p>
            <a:r>
              <a:rPr lang="en-US" dirty="0"/>
              <a:t>Abaqus and MATLAB orientation are different. To view the volume in MATLAB’s volume viewer in the correct orientation use:</a:t>
            </a:r>
          </a:p>
          <a:p>
            <a:r>
              <a:rPr lang="it-IT" sz="1400" dirty="0">
                <a:latin typeface="Avenir Next LT Pro" panose="020B0504020202020204" pitchFamily="34" charset="0"/>
              </a:rPr>
              <a:t>load('e_map.mat')</a:t>
            </a:r>
          </a:p>
          <a:p>
            <a:r>
              <a:rPr lang="it-IT" sz="1400" dirty="0">
                <a:latin typeface="Avenir Next LT Pro" panose="020B0504020202020204" pitchFamily="34" charset="0"/>
              </a:rPr>
              <a:t>e_map = permute(e_map,[2,3,1]);</a:t>
            </a:r>
          </a:p>
          <a:p>
            <a:r>
              <a:rPr lang="it-IT" sz="1400" dirty="0">
                <a:latin typeface="Avenir Next LT Pro" panose="020B0504020202020204" pitchFamily="34" charset="0"/>
              </a:rPr>
              <a:t>volumeViewer(e_map)</a:t>
            </a:r>
            <a:endParaRPr lang="en-US" sz="1400" dirty="0">
              <a:latin typeface="Avenir Next LT Pro" panose="020B05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DDD7C83-A289-F33A-CE03-E02A05B54C3D}"/>
              </a:ext>
            </a:extLst>
          </p:cNvPr>
          <p:cNvSpPr txBox="1"/>
          <p:nvPr/>
        </p:nvSpPr>
        <p:spPr>
          <a:xfrm>
            <a:off x="8312187" y="2970080"/>
            <a:ext cx="1732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Ground Truth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44E383D-6304-38FA-245C-088F22D35002}"/>
              </a:ext>
            </a:extLst>
          </p:cNvPr>
          <p:cNvSpPr txBox="1"/>
          <p:nvPr/>
        </p:nvSpPr>
        <p:spPr>
          <a:xfrm>
            <a:off x="177282" y="57399"/>
            <a:ext cx="5626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DataInfo</a:t>
            </a:r>
            <a:endParaRPr lang="en-US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523557D-8B19-1EBC-B307-F03F592C0437}"/>
              </a:ext>
            </a:extLst>
          </p:cNvPr>
          <p:cNvSpPr txBox="1"/>
          <p:nvPr/>
        </p:nvSpPr>
        <p:spPr>
          <a:xfrm>
            <a:off x="149302" y="361844"/>
            <a:ext cx="3034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err="1"/>
              <a:t>e_map.mat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940104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41441DA-6036-3F58-B6E0-7517F44FF564}"/>
              </a:ext>
            </a:extLst>
          </p:cNvPr>
          <p:cNvSpPr txBox="1"/>
          <p:nvPr/>
        </p:nvSpPr>
        <p:spPr>
          <a:xfrm>
            <a:off x="177282" y="57399"/>
            <a:ext cx="5626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Compression info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6E9048-6641-DC89-E037-DC8D9B388538}"/>
              </a:ext>
            </a:extLst>
          </p:cNvPr>
          <p:cNvSpPr txBox="1"/>
          <p:nvPr/>
        </p:nvSpPr>
        <p:spPr>
          <a:xfrm>
            <a:off x="149302" y="361844"/>
            <a:ext cx="3034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err="1"/>
              <a:t>Fea_displacements.mat</a:t>
            </a:r>
            <a:endParaRPr lang="en-US" u="sn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59F1A0A-9AC3-0254-9DAC-C55F08FBF4AB}"/>
                  </a:ext>
                </a:extLst>
              </p:cNvPr>
              <p:cNvSpPr txBox="1"/>
              <p:nvPr/>
            </p:nvSpPr>
            <p:spPr>
              <a:xfrm>
                <a:off x="980295" y="731176"/>
                <a:ext cx="11069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59F1A0A-9AC3-0254-9DAC-C55F08FBF4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295" y="731176"/>
                <a:ext cx="1106970" cy="276999"/>
              </a:xfrm>
              <a:prstGeom prst="rect">
                <a:avLst/>
              </a:prstGeom>
              <a:blipFill>
                <a:blip r:embed="rId2"/>
                <a:stretch>
                  <a:fillRect l="-4972" r="-4972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8D2D8419-3780-ECA9-33C9-F1AEE88D63F2}"/>
              </a:ext>
            </a:extLst>
          </p:cNvPr>
          <p:cNvSpPr/>
          <p:nvPr/>
        </p:nvSpPr>
        <p:spPr>
          <a:xfrm>
            <a:off x="576190" y="1312621"/>
            <a:ext cx="1489841" cy="230964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6A5C13-F8B8-75CA-2278-008A4D80B1A3}"/>
              </a:ext>
            </a:extLst>
          </p:cNvPr>
          <p:cNvSpPr/>
          <p:nvPr/>
        </p:nvSpPr>
        <p:spPr>
          <a:xfrm>
            <a:off x="576190" y="1312621"/>
            <a:ext cx="386255" cy="230964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C9BEA7-30B6-64CB-FDBB-419F6EFB2311}"/>
              </a:ext>
            </a:extLst>
          </p:cNvPr>
          <p:cNvSpPr/>
          <p:nvPr/>
        </p:nvSpPr>
        <p:spPr>
          <a:xfrm>
            <a:off x="965072" y="1312621"/>
            <a:ext cx="386255" cy="230964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B90CFC0-9B1B-8E64-909E-455DBA172B2B}"/>
              </a:ext>
            </a:extLst>
          </p:cNvPr>
          <p:cNvSpPr/>
          <p:nvPr/>
        </p:nvSpPr>
        <p:spPr>
          <a:xfrm>
            <a:off x="1351327" y="1312620"/>
            <a:ext cx="386255" cy="230964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2A2EE8-AE94-C5AF-34F4-D4392DBACCC8}"/>
              </a:ext>
            </a:extLst>
          </p:cNvPr>
          <p:cNvSpPr txBox="1"/>
          <p:nvPr/>
        </p:nvSpPr>
        <p:spPr>
          <a:xfrm rot="5400000">
            <a:off x="12417" y="2195491"/>
            <a:ext cx="1489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Node #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6F2B8A9-6B04-8FE1-932C-BB79D833B141}"/>
                  </a:ext>
                </a:extLst>
              </p:cNvPr>
              <p:cNvSpPr txBox="1"/>
              <p:nvPr/>
            </p:nvSpPr>
            <p:spPr>
              <a:xfrm>
                <a:off x="952752" y="1856007"/>
                <a:ext cx="26924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b="0" i="1" dirty="0"/>
              </a:p>
              <a:p>
                <a:endParaRPr lang="en-US" i="1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6F2B8A9-6B04-8FE1-932C-BB79D833B1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752" y="1856007"/>
                <a:ext cx="269247" cy="646331"/>
              </a:xfrm>
              <a:prstGeom prst="rect">
                <a:avLst/>
              </a:prstGeom>
              <a:blipFill>
                <a:blip r:embed="rId3"/>
                <a:stretch>
                  <a:fillRect r="-4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ight Brace 19">
            <a:extLst>
              <a:ext uri="{FF2B5EF4-FFF2-40B4-BE49-F238E27FC236}">
                <a16:creationId xmlns:a16="http://schemas.microsoft.com/office/drawing/2014/main" id="{14648EC0-226A-798D-F14F-B1AAE40BA8ED}"/>
              </a:ext>
            </a:extLst>
          </p:cNvPr>
          <p:cNvSpPr/>
          <p:nvPr/>
        </p:nvSpPr>
        <p:spPr>
          <a:xfrm rot="5244773">
            <a:off x="1149243" y="852179"/>
            <a:ext cx="312477" cy="525695"/>
          </a:xfrm>
          <a:prstGeom prst="rightBrace">
            <a:avLst>
              <a:gd name="adj1" fmla="val 29614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FC63434-964E-4E83-4663-412C321B6115}"/>
                  </a:ext>
                </a:extLst>
              </p:cNvPr>
              <p:cNvSpPr txBox="1"/>
              <p:nvPr/>
            </p:nvSpPr>
            <p:spPr>
              <a:xfrm>
                <a:off x="1328259" y="1864416"/>
                <a:ext cx="269247" cy="6682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b="0" i="1" dirty="0"/>
              </a:p>
              <a:p>
                <a:endParaRPr lang="en-US" i="1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FC63434-964E-4E83-4663-412C321B61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8259" y="1864416"/>
                <a:ext cx="269247" cy="668260"/>
              </a:xfrm>
              <a:prstGeom prst="rect">
                <a:avLst/>
              </a:prstGeom>
              <a:blipFill>
                <a:blip r:embed="rId4"/>
                <a:stretch>
                  <a:fillRect r="-47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B18035A-2D0A-5867-DD59-F5D83A9719F4}"/>
                  </a:ext>
                </a:extLst>
              </p:cNvPr>
              <p:cNvSpPr txBox="1"/>
              <p:nvPr/>
            </p:nvSpPr>
            <p:spPr>
              <a:xfrm>
                <a:off x="1705316" y="1864416"/>
                <a:ext cx="269247" cy="6682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US" b="0" i="1" dirty="0"/>
              </a:p>
              <a:p>
                <a:endParaRPr lang="en-US" i="1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B18035A-2D0A-5867-DD59-F5D83A9719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5316" y="1864416"/>
                <a:ext cx="269247" cy="668260"/>
              </a:xfrm>
              <a:prstGeom prst="rect">
                <a:avLst/>
              </a:prstGeom>
              <a:blipFill>
                <a:blip r:embed="rId5"/>
                <a:stretch>
                  <a:fillRect r="-34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EA7F63F-D0C8-D274-4682-E4E2595AE8E4}"/>
              </a:ext>
            </a:extLst>
          </p:cNvPr>
          <p:cNvCxnSpPr>
            <a:cxnSpLocks/>
          </p:cNvCxnSpPr>
          <p:nvPr/>
        </p:nvCxnSpPr>
        <p:spPr>
          <a:xfrm flipV="1">
            <a:off x="2964283" y="1974934"/>
            <a:ext cx="0" cy="8364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6026588-9C8B-56D9-ADC7-45FDE3278126}"/>
              </a:ext>
            </a:extLst>
          </p:cNvPr>
          <p:cNvCxnSpPr>
            <a:cxnSpLocks/>
            <a:endCxn id="27" idx="2"/>
          </p:cNvCxnSpPr>
          <p:nvPr/>
        </p:nvCxnSpPr>
        <p:spPr>
          <a:xfrm>
            <a:off x="2970581" y="2811362"/>
            <a:ext cx="369393" cy="2499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1B9E93D-E8D5-7FAC-FB1D-1907D1E6B8BF}"/>
              </a:ext>
            </a:extLst>
          </p:cNvPr>
          <p:cNvCxnSpPr>
            <a:cxnSpLocks/>
          </p:cNvCxnSpPr>
          <p:nvPr/>
        </p:nvCxnSpPr>
        <p:spPr>
          <a:xfrm flipH="1">
            <a:off x="2447617" y="2804274"/>
            <a:ext cx="518977" cy="2075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3EB8611-3503-2926-D8AA-EC0190FE505D}"/>
                  </a:ext>
                </a:extLst>
              </p:cNvPr>
              <p:cNvSpPr txBox="1"/>
              <p:nvPr/>
            </p:nvSpPr>
            <p:spPr>
              <a:xfrm>
                <a:off x="2590903" y="1935780"/>
                <a:ext cx="4891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3EB8611-3503-2926-D8AA-EC0190FE50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903" y="1935780"/>
                <a:ext cx="489151" cy="369332"/>
              </a:xfrm>
              <a:prstGeom prst="rect">
                <a:avLst/>
              </a:prstGeom>
              <a:blipFill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89BBE8D-D709-6813-4F39-04D45E07AF92}"/>
                  </a:ext>
                </a:extLst>
              </p:cNvPr>
              <p:cNvSpPr txBox="1"/>
              <p:nvPr/>
            </p:nvSpPr>
            <p:spPr>
              <a:xfrm>
                <a:off x="3095398" y="2691967"/>
                <a:ext cx="4891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89BBE8D-D709-6813-4F39-04D45E07AF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5398" y="2691967"/>
                <a:ext cx="48915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5BE7CFD-71A1-AF80-61C6-52C382B606D8}"/>
                  </a:ext>
                </a:extLst>
              </p:cNvPr>
              <p:cNvSpPr txBox="1"/>
              <p:nvPr/>
            </p:nvSpPr>
            <p:spPr>
              <a:xfrm>
                <a:off x="2289204" y="2662741"/>
                <a:ext cx="4891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5BE7CFD-71A1-AF80-61C6-52C382B606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9204" y="2662741"/>
                <a:ext cx="489151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B928DAF9-30D6-00DA-3B6C-8A5312CB257C}"/>
              </a:ext>
            </a:extLst>
          </p:cNvPr>
          <p:cNvSpPr txBox="1"/>
          <p:nvPr/>
        </p:nvSpPr>
        <p:spPr>
          <a:xfrm>
            <a:off x="2480412" y="2996028"/>
            <a:ext cx="790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(mm)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4814223-9BCA-4FFF-46A9-E8CCAAB4BD0B}"/>
              </a:ext>
            </a:extLst>
          </p:cNvPr>
          <p:cNvCxnSpPr>
            <a:endCxn id="11" idx="3"/>
          </p:cNvCxnSpPr>
          <p:nvPr/>
        </p:nvCxnSpPr>
        <p:spPr>
          <a:xfrm flipH="1" flipV="1">
            <a:off x="2066031" y="947082"/>
            <a:ext cx="223173" cy="2274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F660BD3-6A88-7655-2A46-8A5B6B5C18BF}"/>
                  </a:ext>
                </a:extLst>
              </p:cNvPr>
              <p:cNvSpPr txBox="1"/>
              <p:nvPr/>
            </p:nvSpPr>
            <p:spPr>
              <a:xfrm>
                <a:off x="131958" y="2208482"/>
                <a:ext cx="4891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F660BD3-6A88-7655-2A46-8A5B6B5C18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958" y="2208482"/>
                <a:ext cx="489151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ADD5DFE-B5BD-05B3-DB9B-E8C332EBE0C8}"/>
                  </a:ext>
                </a:extLst>
              </p:cNvPr>
              <p:cNvSpPr txBox="1"/>
              <p:nvPr/>
            </p:nvSpPr>
            <p:spPr>
              <a:xfrm>
                <a:off x="1089381" y="3575693"/>
                <a:ext cx="4891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ADD5DFE-B5BD-05B3-DB9B-E8C332EBE0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381" y="3575693"/>
                <a:ext cx="489151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1DC27424-351D-D6C8-B89A-FD8CA54C6CCC}"/>
              </a:ext>
            </a:extLst>
          </p:cNvPr>
          <p:cNvSpPr txBox="1"/>
          <p:nvPr/>
        </p:nvSpPr>
        <p:spPr>
          <a:xfrm>
            <a:off x="2195359" y="1082198"/>
            <a:ext cx="2889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Number of load steps (3)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87AFF98-0DA8-DD98-E583-08C65759058C}"/>
              </a:ext>
            </a:extLst>
          </p:cNvPr>
          <p:cNvSpPr txBox="1"/>
          <p:nvPr/>
        </p:nvSpPr>
        <p:spPr>
          <a:xfrm>
            <a:off x="4217261" y="2513113"/>
            <a:ext cx="7772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displacement at each load step corresponds to the </a:t>
            </a:r>
            <a:r>
              <a:rPr lang="en-US" b="1" dirty="0"/>
              <a:t>total</a:t>
            </a:r>
            <a:r>
              <a:rPr lang="en-US" dirty="0"/>
              <a:t> displacement. 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C58965A-E31E-F5BE-01AF-5FF9E0FD6690}"/>
              </a:ext>
            </a:extLst>
          </p:cNvPr>
          <p:cNvCxnSpPr>
            <a:cxnSpLocks/>
          </p:cNvCxnSpPr>
          <p:nvPr/>
        </p:nvCxnSpPr>
        <p:spPr>
          <a:xfrm flipV="1">
            <a:off x="2076373" y="3429000"/>
            <a:ext cx="118986" cy="2123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9761FD9D-31FB-D564-C625-E63D5C018AA9}"/>
                  </a:ext>
                </a:extLst>
              </p:cNvPr>
              <p:cNvSpPr txBox="1"/>
              <p:nvPr/>
            </p:nvSpPr>
            <p:spPr>
              <a:xfrm>
                <a:off x="2037863" y="3365360"/>
                <a:ext cx="4891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9761FD9D-31FB-D564-C625-E63D5C018A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7863" y="3365360"/>
                <a:ext cx="489151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96B5D11-EBEC-6CA6-BA76-A464F2C7A8F4}"/>
                  </a:ext>
                </a:extLst>
              </p:cNvPr>
              <p:cNvSpPr txBox="1"/>
              <p:nvPr/>
            </p:nvSpPr>
            <p:spPr>
              <a:xfrm>
                <a:off x="57650" y="953260"/>
                <a:ext cx="7908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96B5D11-EBEC-6CA6-BA76-A464F2C7A8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50" y="953260"/>
                <a:ext cx="790850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TextBox 52">
            <a:extLst>
              <a:ext uri="{FF2B5EF4-FFF2-40B4-BE49-F238E27FC236}">
                <a16:creationId xmlns:a16="http://schemas.microsoft.com/office/drawing/2014/main" id="{81C79FCA-4380-1B46-5EB3-9AC0793A2A2A}"/>
              </a:ext>
            </a:extLst>
          </p:cNvPr>
          <p:cNvSpPr txBox="1"/>
          <p:nvPr/>
        </p:nvSpPr>
        <p:spPr>
          <a:xfrm>
            <a:off x="280626" y="4771768"/>
            <a:ext cx="97853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err="1"/>
              <a:t>Reaction_forces.mat</a:t>
            </a:r>
            <a:r>
              <a:rPr lang="en-US" u="sng" dirty="0"/>
              <a:t>: </a:t>
            </a:r>
            <a:r>
              <a:rPr lang="en-US" u="sng" dirty="0" err="1"/>
              <a:t>fea_rf</a:t>
            </a:r>
            <a:endParaRPr lang="en-US" u="sng" dirty="0"/>
          </a:p>
          <a:p>
            <a:pPr marL="285750" indent="-285750">
              <a:buFontTx/>
              <a:buChar char="-"/>
            </a:pPr>
            <a:r>
              <a:rPr lang="en-US" dirty="0"/>
              <a:t>Same structure as </a:t>
            </a:r>
            <a:r>
              <a:rPr lang="en-US" dirty="0" err="1"/>
              <a:t>fea_displacement</a:t>
            </a:r>
            <a:r>
              <a:rPr lang="en-US" dirty="0"/>
              <a:t> but contains reaction forces at each node.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 provided a MATLAB script with a few blocks of code to organize and view the data for reference. </a:t>
            </a:r>
          </a:p>
        </p:txBody>
      </p:sp>
    </p:spTree>
    <p:extLst>
      <p:ext uri="{BB962C8B-B14F-4D97-AF65-F5344CB8AC3E}">
        <p14:creationId xmlns:p14="http://schemas.microsoft.com/office/powerpoint/2010/main" val="3527047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ED70B5-BC98-AAB8-FDE2-D4B725E6A688}"/>
              </a:ext>
            </a:extLst>
          </p:cNvPr>
          <p:cNvSpPr txBox="1"/>
          <p:nvPr/>
        </p:nvSpPr>
        <p:spPr>
          <a:xfrm>
            <a:off x="76200" y="99060"/>
            <a:ext cx="2941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Additional Details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D99CBD0-1B5A-095C-93CF-A6D0993D6D37}"/>
                  </a:ext>
                </a:extLst>
              </p:cNvPr>
              <p:cNvSpPr txBox="1"/>
              <p:nvPr/>
            </p:nvSpPr>
            <p:spPr>
              <a:xfrm>
                <a:off x="723900" y="807720"/>
                <a:ext cx="10866120" cy="26072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Forward analysis consisted of applying a displacement boundary condition on the probe and fixing the bottom of the phantom.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 modeled probe surface was 46 by 11 mm (x by z).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Since we do not know experimentally how the force is distributed along the probe surface, we take the sum of the reaction forces of the nodes (provided in the ‘</a:t>
                </a:r>
                <a:r>
                  <a:rPr lang="en-US" dirty="0" err="1"/>
                  <a:t>examples.m</a:t>
                </a:r>
                <a:r>
                  <a:rPr lang="en-US" dirty="0"/>
                  <a:t>’ script) as the applied force.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Additionally, for our reconstruction process, we do not use the full volumetric displacement field. We are only using the axial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dirty="0"/>
                  <a:t>) component of displacement in the 2-D plane directly under the center of the probe. We use multiple compression planes in the reconstruction process to generate the volume. 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D99CBD0-1B5A-095C-93CF-A6D0993D6D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00" y="807720"/>
                <a:ext cx="10866120" cy="2607252"/>
              </a:xfrm>
              <a:prstGeom prst="rect">
                <a:avLst/>
              </a:prstGeom>
              <a:blipFill>
                <a:blip r:embed="rId2"/>
                <a:stretch>
                  <a:fillRect l="-393" t="-1171" b="-2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7154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74E8DF-1C25-9782-E333-DCAAEA87084D}"/>
              </a:ext>
            </a:extLst>
          </p:cNvPr>
          <p:cNvSpPr txBox="1"/>
          <p:nvPr/>
        </p:nvSpPr>
        <p:spPr>
          <a:xfrm>
            <a:off x="195492" y="81071"/>
            <a:ext cx="6055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Some images from our method for comparison</a:t>
            </a:r>
          </a:p>
        </p:txBody>
      </p:sp>
      <p:pic>
        <p:nvPicPr>
          <p:cNvPr id="3" name="Picture 2" descr="A red and yellow lights&#10;&#10;Description automatically generated">
            <a:extLst>
              <a:ext uri="{FF2B5EF4-FFF2-40B4-BE49-F238E27FC236}">
                <a16:creationId xmlns:a16="http://schemas.microsoft.com/office/drawing/2014/main" id="{9EB888D2-D133-59DB-8F07-B8A188C88D4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37" t="5393" r="63600" b="65818"/>
          <a:stretch/>
        </p:blipFill>
        <p:spPr>
          <a:xfrm>
            <a:off x="7241053" y="3429000"/>
            <a:ext cx="1812134" cy="1819275"/>
          </a:xfrm>
          <a:prstGeom prst="rect">
            <a:avLst/>
          </a:prstGeom>
        </p:spPr>
      </p:pic>
      <p:pic>
        <p:nvPicPr>
          <p:cNvPr id="4" name="Picture 3" descr="A diagram of a graph&#10;&#10;Description automatically generated">
            <a:extLst>
              <a:ext uri="{FF2B5EF4-FFF2-40B4-BE49-F238E27FC236}">
                <a16:creationId xmlns:a16="http://schemas.microsoft.com/office/drawing/2014/main" id="{3307CADA-90A9-35F5-19F4-AFDA4D2841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862" y="1638151"/>
            <a:ext cx="2192793" cy="16445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297E86C-EFD5-FFC9-FCF0-86B69E11A9DD}"/>
              </a:ext>
            </a:extLst>
          </p:cNvPr>
          <p:cNvSpPr txBox="1"/>
          <p:nvPr/>
        </p:nvSpPr>
        <p:spPr>
          <a:xfrm>
            <a:off x="899667" y="1512346"/>
            <a:ext cx="2902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5 Planes</a:t>
            </a:r>
          </a:p>
        </p:txBody>
      </p:sp>
      <p:pic>
        <p:nvPicPr>
          <p:cNvPr id="6" name="Picture 5" descr="A close-up of a red and yellow light&#10;&#10;Description automatically generated">
            <a:extLst>
              <a:ext uri="{FF2B5EF4-FFF2-40B4-BE49-F238E27FC236}">
                <a16:creationId xmlns:a16="http://schemas.microsoft.com/office/drawing/2014/main" id="{8A8F344D-16A6-E8CE-362D-898CA000A18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28" t="6139" r="63594" b="65073"/>
          <a:stretch/>
        </p:blipFill>
        <p:spPr>
          <a:xfrm>
            <a:off x="5418442" y="1695422"/>
            <a:ext cx="1838326" cy="1819276"/>
          </a:xfrm>
          <a:prstGeom prst="rect">
            <a:avLst/>
          </a:prstGeom>
        </p:spPr>
      </p:pic>
      <p:pic>
        <p:nvPicPr>
          <p:cNvPr id="7" name="Picture 6" descr="A red and yellow light&#10;&#10;Description automatically generated">
            <a:extLst>
              <a:ext uri="{FF2B5EF4-FFF2-40B4-BE49-F238E27FC236}">
                <a16:creationId xmlns:a16="http://schemas.microsoft.com/office/drawing/2014/main" id="{5C93FB65-DB81-B193-C414-3D07945F379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28" t="6138" r="63593" b="65073"/>
          <a:stretch/>
        </p:blipFill>
        <p:spPr>
          <a:xfrm>
            <a:off x="7226206" y="1697012"/>
            <a:ext cx="1838324" cy="1819275"/>
          </a:xfrm>
          <a:prstGeom prst="rect">
            <a:avLst/>
          </a:prstGeom>
        </p:spPr>
      </p:pic>
      <p:pic>
        <p:nvPicPr>
          <p:cNvPr id="8" name="Picture 7" descr="A red and yellow light&#10;&#10;Description automatically generated">
            <a:extLst>
              <a:ext uri="{FF2B5EF4-FFF2-40B4-BE49-F238E27FC236}">
                <a16:creationId xmlns:a16="http://schemas.microsoft.com/office/drawing/2014/main" id="{EC16DE98-5211-0B15-6681-D91F0A4B82B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28" t="6138" r="63594" b="65073"/>
          <a:stretch/>
        </p:blipFill>
        <p:spPr>
          <a:xfrm>
            <a:off x="3655200" y="1692426"/>
            <a:ext cx="1838326" cy="1819275"/>
          </a:xfrm>
          <a:prstGeom prst="rect">
            <a:avLst/>
          </a:prstGeom>
        </p:spPr>
      </p:pic>
      <p:pic>
        <p:nvPicPr>
          <p:cNvPr id="9" name="Picture 8" descr="A diagram of a graph&#10;&#10;Description automatically generated">
            <a:extLst>
              <a:ext uri="{FF2B5EF4-FFF2-40B4-BE49-F238E27FC236}">
                <a16:creationId xmlns:a16="http://schemas.microsoft.com/office/drawing/2014/main" id="{CB70923D-F223-B924-E169-C7DBDAF786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282" y="3452823"/>
            <a:ext cx="2192793" cy="164459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6708479-173A-424A-4C3A-112AC579EF60}"/>
              </a:ext>
            </a:extLst>
          </p:cNvPr>
          <p:cNvSpPr txBox="1"/>
          <p:nvPr/>
        </p:nvSpPr>
        <p:spPr>
          <a:xfrm>
            <a:off x="899667" y="3256417"/>
            <a:ext cx="2902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Dynamic method:</a:t>
            </a:r>
          </a:p>
          <a:p>
            <a:r>
              <a:rPr lang="en-US" b="1" dirty="0">
                <a:solidFill>
                  <a:srgbClr val="00B050"/>
                </a:solidFill>
              </a:rPr>
              <a:t>1P – 5P</a:t>
            </a:r>
          </a:p>
        </p:txBody>
      </p:sp>
      <p:pic>
        <p:nvPicPr>
          <p:cNvPr id="11" name="Picture 10" descr="A red and yellow light&#10;&#10;Description automatically generated">
            <a:extLst>
              <a:ext uri="{FF2B5EF4-FFF2-40B4-BE49-F238E27FC236}">
                <a16:creationId xmlns:a16="http://schemas.microsoft.com/office/drawing/2014/main" id="{CA90F744-6234-A279-03C4-20B7554169C0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95" t="6138" r="63127" b="65073"/>
          <a:stretch/>
        </p:blipFill>
        <p:spPr>
          <a:xfrm>
            <a:off x="3709047" y="3478560"/>
            <a:ext cx="1838326" cy="1819275"/>
          </a:xfrm>
          <a:prstGeom prst="rect">
            <a:avLst/>
          </a:prstGeom>
        </p:spPr>
      </p:pic>
      <p:pic>
        <p:nvPicPr>
          <p:cNvPr id="12" name="Picture 11" descr="A close-up of a red and yellow light&#10;&#10;Description automatically generated">
            <a:extLst>
              <a:ext uri="{FF2B5EF4-FFF2-40B4-BE49-F238E27FC236}">
                <a16:creationId xmlns:a16="http://schemas.microsoft.com/office/drawing/2014/main" id="{28EA4AFD-E928-B320-96F0-86DAAE708291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43" t="6138" r="63594" b="65073"/>
          <a:stretch/>
        </p:blipFill>
        <p:spPr>
          <a:xfrm>
            <a:off x="5444785" y="3481230"/>
            <a:ext cx="1812134" cy="18192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6DA24B7-D9B6-01A3-2272-D364FA252550}"/>
              </a:ext>
            </a:extLst>
          </p:cNvPr>
          <p:cNvSpPr txBox="1"/>
          <p:nvPr/>
        </p:nvSpPr>
        <p:spPr>
          <a:xfrm>
            <a:off x="2494085" y="6062431"/>
            <a:ext cx="8156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Images are cropped to show the central 32x32x32 mm </a:t>
            </a:r>
          </a:p>
          <a:p>
            <a:r>
              <a:rPr lang="en-US" dirty="0"/>
              <a:t>We take the log of the modulus image to see the background fluctuations better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30D5EAD-FE3F-1670-9586-3C938FA74273}"/>
                  </a:ext>
                </a:extLst>
              </p:cNvPr>
              <p:cNvSpPr txBox="1"/>
              <p:nvPr/>
            </p:nvSpPr>
            <p:spPr>
              <a:xfrm>
                <a:off x="4411187" y="5162578"/>
                <a:ext cx="17321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>
                          <a:latin typeface="Cambria Math" panose="02040503050406030204" pitchFamily="18" charset="0"/>
                        </a:rPr>
                        <m:t>Lo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sub>
                          <m:r>
                            <a:rPr lang="en-US" sz="140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US" sz="140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𝑘𝑃𝑎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sz="1400" i="1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30D5EAD-FE3F-1670-9586-3C938FA742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1187" y="5162578"/>
                <a:ext cx="1732109" cy="307777"/>
              </a:xfrm>
              <a:prstGeom prst="rect">
                <a:avLst/>
              </a:prstGeom>
              <a:blipFill>
                <a:blip r:embed="rId9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5635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</TotalTime>
  <Words>687</Words>
  <Application>Microsoft Office PowerPoint</Application>
  <PresentationFormat>Widescreen</PresentationFormat>
  <Paragraphs>99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Aptos</vt:lpstr>
      <vt:lpstr>Aptos Display</vt:lpstr>
      <vt:lpstr>Arial</vt:lpstr>
      <vt:lpstr>Avenir Next LT Pro</vt:lpstr>
      <vt:lpstr>Cambria Math</vt:lpstr>
      <vt:lpstr>Office Theme</vt:lpstr>
      <vt:lpstr>Shared displacement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Shared displacement data</dc:title>
  <dc:creator>Newman, Will</dc:creator>
  <cp:lastModifiedBy>Newman, Will</cp:lastModifiedBy>
  <cp:revision>2</cp:revision>
  <dcterms:created xsi:type="dcterms:W3CDTF">2024-05-20T16:18:36Z</dcterms:created>
  <dcterms:modified xsi:type="dcterms:W3CDTF">2024-05-20T21:34:23Z</dcterms:modified>
</cp:coreProperties>
</file>