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61" r:id="rId5"/>
    <p:sldId id="278" r:id="rId6"/>
    <p:sldId id="260" r:id="rId7"/>
    <p:sldId id="259" r:id="rId8"/>
    <p:sldId id="268" r:id="rId9"/>
    <p:sldId id="262" r:id="rId10"/>
    <p:sldId id="263" r:id="rId11"/>
    <p:sldId id="281" r:id="rId12"/>
    <p:sldId id="279" r:id="rId13"/>
    <p:sldId id="280" r:id="rId14"/>
    <p:sldId id="266" r:id="rId15"/>
    <p:sldId id="264" r:id="rId16"/>
    <p:sldId id="289" r:id="rId17"/>
    <p:sldId id="269" r:id="rId18"/>
    <p:sldId id="270" r:id="rId19"/>
    <p:sldId id="267" r:id="rId21"/>
    <p:sldId id="282" r:id="rId22"/>
    <p:sldId id="283" r:id="rId23"/>
    <p:sldId id="285" r:id="rId24"/>
    <p:sldId id="286" r:id="rId25"/>
    <p:sldId id="288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445" y="2145030"/>
            <a:ext cx="2783205" cy="2783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7325" y="2228850"/>
            <a:ext cx="2325370" cy="261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MAIN ENTRY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32157" t="8152" r="43735" b="55161"/>
          <a:stretch>
            <a:fillRect/>
          </a:stretch>
        </p:blipFill>
        <p:spPr>
          <a:xfrm>
            <a:off x="26035" y="2056765"/>
            <a:ext cx="4161790" cy="3744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15485" y="1686560"/>
            <a:ext cx="4377055" cy="1476374"/>
          </a:xfrm>
          <a:prstGeom prst="accentCallout2">
            <a:avLst>
              <a:gd name="adj1" fmla="val 47569"/>
              <a:gd name="adj2" fmla="val -2988"/>
              <a:gd name="adj3" fmla="val 47526"/>
              <a:gd name="adj4" fmla="val -32641"/>
              <a:gd name="adj5" fmla="val 93032"/>
              <a:gd name="adj6" fmla="val -32873"/>
            </a:avLst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b="1"/>
              <a:t>MODULE</a:t>
            </a:r>
            <a:endParaRPr lang="en-US"/>
          </a:p>
          <a:p>
            <a:r>
              <a:rPr lang="en-US"/>
              <a:t>Set Fungsi yang ingin kamu pakai:</a:t>
            </a:r>
            <a:endParaRPr lang="en-US"/>
          </a:p>
          <a:p>
            <a:r>
              <a:rPr lang="en-US"/>
              <a:t>stdio.h -&gt; printf; scanf; dsb.</a:t>
            </a:r>
            <a:endParaRPr lang="en-US"/>
          </a:p>
          <a:p>
            <a:r>
              <a:rPr lang="en-US"/>
              <a:t>iostream (C++) -&gt; cin; cout; endl; dsb.</a:t>
            </a:r>
            <a:endParaRPr lang="en-US"/>
          </a:p>
          <a:p>
            <a:r>
              <a:rPr lang="en-US" i="1"/>
              <a:t>*) tanpa module maka program kosong</a:t>
            </a:r>
            <a:endParaRPr 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4515485" y="3377565"/>
            <a:ext cx="4377055" cy="368299"/>
          </a:xfrm>
          <a:prstGeom prst="accentCallout2">
            <a:avLst>
              <a:gd name="adj1" fmla="val 41034"/>
              <a:gd name="adj2" fmla="val -2683"/>
              <a:gd name="adj3" fmla="val 71034"/>
              <a:gd name="adj4" fmla="val -12897"/>
              <a:gd name="adj5" fmla="val 75172"/>
              <a:gd name="adj6" fmla="val -64224"/>
            </a:avLst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b="1">
                <a:sym typeface="+mn-ea"/>
              </a:rPr>
              <a:t>ARGUMENT</a:t>
            </a:r>
            <a:r>
              <a:rPr lang="en-US" b="1">
                <a:sym typeface="+mn-ea"/>
              </a:rPr>
              <a:t> (OPSIONAL)</a:t>
            </a:r>
            <a:endParaRPr lang="en-US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15485" y="4081780"/>
            <a:ext cx="4377055" cy="922019"/>
          </a:xfrm>
          <a:prstGeom prst="accentCallout2">
            <a:avLst>
              <a:gd name="adj1" fmla="val 44008"/>
              <a:gd name="adj2" fmla="val -3322"/>
              <a:gd name="adj3" fmla="val -13980"/>
              <a:gd name="adj4" fmla="val -51138"/>
              <a:gd name="adj5" fmla="val 90151"/>
              <a:gd name="adj6" fmla="val -51370"/>
            </a:avLst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b="1">
                <a:sym typeface="+mn-ea"/>
              </a:rPr>
              <a:t>STEP-STEP PROGRAM</a:t>
            </a:r>
            <a:endParaRPr lang="en-US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ym typeface="+mn-ea"/>
              </a:rPr>
              <a:t>Selalu dari atas ke bawah</a:t>
            </a:r>
            <a:endParaRPr 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i="1">
                <a:sym typeface="+mn-ea"/>
              </a:rPr>
              <a:t>Selama dunia belum terbalik</a:t>
            </a:r>
            <a:endParaRPr lang="en-US" i="1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15485" y="5210175"/>
            <a:ext cx="4377055" cy="645159"/>
          </a:xfrm>
          <a:prstGeom prst="accentCallout2">
            <a:avLst>
              <a:gd name="adj1" fmla="val 29822"/>
              <a:gd name="adj2" fmla="val -3946"/>
              <a:gd name="adj3" fmla="val 35826"/>
              <a:gd name="adj4" fmla="val -55520"/>
              <a:gd name="adj5" fmla="val 35236"/>
              <a:gd name="adj6" fmla="val -76120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b="1">
                <a:sym typeface="+mn-ea"/>
              </a:rPr>
              <a:t>EXIT POINT </a:t>
            </a:r>
            <a:r>
              <a:rPr lang="en-US">
                <a:sym typeface="+mn-ea"/>
              </a:rPr>
              <a:t>(OPSIONAL)</a:t>
            </a:r>
            <a:endParaRPr 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>
                <a:sym typeface="+mn-ea"/>
              </a:rPr>
              <a:t>0 -&gt; Normal (</a:t>
            </a:r>
            <a:r>
              <a:rPr lang="en-US" i="1">
                <a:sym typeface="+mn-ea"/>
              </a:rPr>
              <a:t>Aku Rapopo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578"/>
            <a:ext cx="8229600" cy="1143000"/>
          </a:xfrm>
        </p:spPr>
        <p:txBody>
          <a:bodyPr/>
          <a:p>
            <a:r>
              <a:rPr lang="en-US"/>
              <a:t>INTERMEZZO: CONSOLE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00960" y="2435860"/>
            <a:ext cx="3942080" cy="19862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980690" y="4622800"/>
            <a:ext cx="3182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PERANTARA </a:t>
            </a:r>
            <a:endParaRPr lang="en-US"/>
          </a:p>
          <a:p>
            <a:pPr algn="ctr"/>
            <a:r>
              <a:rPr lang="en-US"/>
              <a:t>APLIKASI DAN USER</a:t>
            </a:r>
            <a:endParaRPr lang="en-US"/>
          </a:p>
          <a:p>
            <a:pPr algn="ctr"/>
            <a:r>
              <a:rPr lang="en-US"/>
              <a:t>YANG PALING SIMPEL</a:t>
            </a:r>
            <a:endParaRPr lang="en-US"/>
          </a:p>
          <a:p>
            <a:pPr algn="ctr"/>
            <a:r>
              <a:rPr lang="en-US"/>
              <a:t>DAN NGGAK RIBET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CONSOLE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40355" y="1706245"/>
            <a:ext cx="3463290" cy="17449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28620" y="4511675"/>
            <a:ext cx="3288030" cy="1605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APLIKASI</a:t>
            </a:r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6416040" y="2715260"/>
            <a:ext cx="1385570" cy="29216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IN</a:t>
            </a:r>
            <a:r>
              <a:rPr lang="en-US" sz="2400">
                <a:solidFill>
                  <a:schemeClr val="tx1"/>
                </a:solidFill>
              </a:rPr>
              <a:t>PUT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flipH="1" flipV="1">
            <a:off x="1330325" y="2494915"/>
            <a:ext cx="1385570" cy="29908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OUT</a:t>
            </a:r>
            <a:r>
              <a:rPr lang="en-US" sz="2400">
                <a:solidFill>
                  <a:schemeClr val="tx1"/>
                </a:solidFill>
              </a:rPr>
              <a:t>PUT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8940" y="1741170"/>
            <a:ext cx="1454150" cy="617220"/>
          </a:xfrm>
          <a:prstGeom prst="wedgeRoundRectCallout">
            <a:avLst>
              <a:gd name="adj1" fmla="val 54628"/>
              <a:gd name="adj2" fmla="val 10915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PRINTF!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HELLO WORLD (OUTPUT)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$&gt; gcc hello.c -o hello.exe &amp;&amp; hello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Hello, World!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$&gt; 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 OUTPUT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b="2641"/>
          <a:stretch>
            <a:fillRect/>
          </a:stretch>
        </p:blipFill>
        <p:spPr>
          <a:xfrm>
            <a:off x="130810" y="1505585"/>
            <a:ext cx="4123055" cy="30194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7845" y="1505585"/>
            <a:ext cx="4668520" cy="3023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FORMAT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14605" y="1539875"/>
            <a:ext cx="4581525" cy="75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scanf -&gt; SCAN Format</a:t>
            </a:r>
            <a:endParaRPr 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697730" y="1539875"/>
            <a:ext cx="4431665" cy="75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print-&gt; FRINT Format</a:t>
            </a:r>
            <a:endParaRPr 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875" y="2867025"/>
            <a:ext cx="7333615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TIPE DATA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p>
            <a:pPr defTabSz="914400">
              <a:tabLst>
                <a:tab pos="3760470" algn="l"/>
              </a:tabLst>
            </a:pPr>
            <a:r>
              <a:rPr lang="en-US">
                <a:sym typeface="+mn-ea"/>
              </a:rPr>
              <a:t>Bilangan Bulat	(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%d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pPr lvl="1" defTabSz="914400">
              <a:tabLst>
                <a:tab pos="3760470" algn="l"/>
              </a:tabLst>
            </a:pPr>
            <a:r>
              <a:rPr lang="en-US" sz="2800">
                <a:sym typeface="+mn-ea"/>
              </a:rPr>
              <a:t>char	(1 byte)</a:t>
            </a:r>
            <a:endParaRPr lang="en-US" sz="2800">
              <a:sym typeface="+mn-ea"/>
            </a:endParaRPr>
          </a:p>
          <a:p>
            <a:pPr lvl="1" defTabSz="914400">
              <a:tabLst>
                <a:tab pos="3760470" algn="l"/>
              </a:tabLst>
            </a:pPr>
            <a:r>
              <a:rPr lang="en-US" sz="2800">
                <a:sym typeface="+mn-ea"/>
              </a:rPr>
              <a:t>short 	(2 byte)</a:t>
            </a:r>
            <a:endParaRPr lang="en-US" sz="2800">
              <a:sym typeface="+mn-ea"/>
            </a:endParaRPr>
          </a:p>
          <a:p>
            <a:pPr lvl="1" defTabSz="914400">
              <a:tabLst>
                <a:tab pos="3760470" algn="l"/>
              </a:tabLst>
            </a:pPr>
            <a:r>
              <a:rPr lang="en-US" sz="2800">
                <a:sym typeface="+mn-ea"/>
              </a:rPr>
              <a:t>int	(4 byte)</a:t>
            </a:r>
            <a:endParaRPr lang="en-US" sz="2800">
              <a:sym typeface="+mn-ea"/>
            </a:endParaRPr>
          </a:p>
          <a:p>
            <a:pPr lvl="1" defTabSz="914400">
              <a:tabLst>
                <a:tab pos="3760470" algn="l"/>
              </a:tabLst>
            </a:pPr>
            <a:r>
              <a:rPr lang="en-US" sz="2800">
                <a:sym typeface="+mn-ea"/>
              </a:rPr>
              <a:t>long	(8 byte)</a:t>
            </a:r>
            <a:endParaRPr lang="en-US">
              <a:sym typeface="+mn-ea"/>
            </a:endParaRPr>
          </a:p>
          <a:p>
            <a:pPr defTabSz="914400">
              <a:tabLst>
                <a:tab pos="3760470" algn="l"/>
              </a:tabLst>
            </a:pPr>
            <a:r>
              <a:rPr lang="en-US">
                <a:sym typeface="+mn-ea"/>
              </a:rPr>
              <a:t>Bilangan Cacah	(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%f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pPr lvl="1" algn="l" defTabSz="914400">
              <a:buClrTx/>
              <a:buSzTx/>
              <a:buFontTx/>
              <a:tabLst>
                <a:tab pos="3760470" algn="l"/>
              </a:tabLst>
            </a:pPr>
            <a:r>
              <a:rPr lang="en-US" sz="2800">
                <a:sym typeface="+mn-ea"/>
              </a:rPr>
              <a:t>float	(4 byte)</a:t>
            </a:r>
            <a:endParaRPr lang="en-US" sz="2800">
              <a:sym typeface="+mn-ea"/>
            </a:endParaRPr>
          </a:p>
          <a:p>
            <a:pPr lvl="1" algn="l" defTabSz="914400">
              <a:buClrTx/>
              <a:buSzTx/>
              <a:buFontTx/>
              <a:tabLst>
                <a:tab pos="3760470" algn="l"/>
              </a:tabLst>
            </a:pPr>
            <a:r>
              <a:rPr lang="en-US" sz="2800">
                <a:sym typeface="+mn-ea"/>
              </a:rPr>
              <a:t>double	(8 byte)</a:t>
            </a:r>
            <a:endParaRPr lang="en-US"/>
          </a:p>
          <a:p>
            <a:pPr defTabSz="914400">
              <a:tabLst>
                <a:tab pos="3760470" algn="l"/>
              </a:tabLst>
            </a:pPr>
            <a:endParaRPr lang="en-US"/>
          </a:p>
          <a:p>
            <a:pPr defTabSz="914400">
              <a:tabLst>
                <a:tab pos="3760470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TIPE DATA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p>
            <a:pPr defTabSz="914400">
              <a:tabLst>
                <a:tab pos="3760470" algn="l"/>
              </a:tabLst>
            </a:pPr>
            <a:r>
              <a:rPr lang="en-US">
                <a:sym typeface="+mn-ea"/>
              </a:rPr>
              <a:t>TEKS	(</a:t>
            </a:r>
            <a:r>
              <a:rPr lang="en-US">
                <a:latin typeface="Consolas" panose="020B0609020204030204" charset="0"/>
                <a:cs typeface="Consolas" panose="020B0609020204030204" charset="0"/>
                <a:sym typeface="+mn-ea"/>
              </a:rPr>
              <a:t>%s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pPr lvl="1" defTabSz="914400">
              <a:tabLst>
                <a:tab pos="3760470" algn="l"/>
              </a:tabLst>
            </a:pPr>
            <a:r>
              <a:rPr lang="en-US"/>
              <a:t>Teks adalah kumpulan (array) dari huruf yang disimpan dalam bentuk char[]</a:t>
            </a:r>
            <a:endParaRPr lang="en-US"/>
          </a:p>
          <a:p>
            <a:pPr lvl="1" defTabSz="914400">
              <a:tabLst>
                <a:tab pos="1880235" algn="l"/>
              </a:tabLst>
            </a:pPr>
            <a:r>
              <a:rPr lang="en-US"/>
              <a:t>C 	-&gt; char data[MAX_KARAKTER];</a:t>
            </a:r>
            <a:endParaRPr lang="en-US"/>
          </a:p>
          <a:p>
            <a:pPr lvl="1" defTabSz="914400">
              <a:tabLst>
                <a:tab pos="1880235" algn="l"/>
              </a:tabLst>
            </a:pPr>
            <a:r>
              <a:rPr lang="en-US"/>
              <a:t>C++ 	-&gt; std::string data;</a:t>
            </a:r>
            <a:endParaRPr lang="en-US"/>
          </a:p>
          <a:p>
            <a:pPr marL="457200" lvl="1" indent="0" defTabSz="914400">
              <a:buNone/>
              <a:tabLst>
                <a:tab pos="1880235" algn="l"/>
              </a:tabLst>
            </a:pPr>
            <a:endParaRPr lang="en-US"/>
          </a:p>
          <a:p>
            <a:pPr defTabSz="914400">
              <a:tabLst>
                <a:tab pos="3760470" algn="l"/>
              </a:tabLst>
            </a:pPr>
            <a:r>
              <a:rPr lang="en-US" sz="2400" b="1">
                <a:sym typeface="+mn-ea"/>
              </a:rPr>
              <a:t>STRING DALAM C/C++ IS NULL TERMINATED!</a:t>
            </a:r>
            <a:endParaRPr lang="en-US" sz="2400" b="1"/>
          </a:p>
        </p:txBody>
      </p:sp>
      <p:graphicFrame>
        <p:nvGraphicFramePr>
          <p:cNvPr id="3" name="Table 2"/>
          <p:cNvGraphicFramePr/>
          <p:nvPr/>
        </p:nvGraphicFramePr>
        <p:xfrm>
          <a:off x="202565" y="5247005"/>
          <a:ext cx="8813800" cy="5181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  <a:gridCol w="44069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H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E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L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L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O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,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W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O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L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D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!</a:t>
                      </a: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Consolas" panose="020B0609020204030204" charset="0"/>
                          <a:cs typeface="Consolas" panose="020B0609020204030204" charset="0"/>
                        </a:rPr>
                        <a:t>\0</a:t>
                      </a:r>
                      <a:endParaRPr lang="en-US" sz="18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Line Callout 3 (Accent Bar) 3"/>
          <p:cNvSpPr/>
          <p:nvPr/>
        </p:nvSpPr>
        <p:spPr>
          <a:xfrm>
            <a:off x="2736850" y="6096000"/>
            <a:ext cx="1892300" cy="355600"/>
          </a:xfrm>
          <a:prstGeom prst="accentCallout3">
            <a:avLst>
              <a:gd name="adj1" fmla="val 47321"/>
              <a:gd name="adj2" fmla="val 103087"/>
              <a:gd name="adj3" fmla="val 47321"/>
              <a:gd name="adj4" fmla="val 170570"/>
              <a:gd name="adj5" fmla="val -75000"/>
              <a:gd name="adj6" fmla="val 171241"/>
              <a:gd name="adj7" fmla="val -72678"/>
              <a:gd name="adj8" fmla="val 1916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NULL BYTE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I/O (OUTPUT)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$&gt; gcc io.c -o io.exe &amp;&amp; io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Anda?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WIIIN0DE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Halo, WIIIN0DE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$&gt; 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I/O (OUTPUT) (PROBLEM?)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$&gt; gcc io.c -o io.exe &amp;&amp; io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Anda?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WILDAN MUBAROK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Halo, WILDAN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$&gt; 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dan 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94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 (1972)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+ Didesain oleh Dennis Ritchie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+ Bahasa pertama didesain untuk UNIX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C++ (1985)</a:t>
            </a:r>
            <a:endParaRPr lang="en-US"/>
          </a:p>
          <a:p>
            <a:pPr marL="0" indent="0">
              <a:buNone/>
            </a:pPr>
            <a:r>
              <a:rPr lang="en-US"/>
              <a:t>+ Didesain oleh Bjarne Stronsoup</a:t>
            </a:r>
            <a:endParaRPr lang="en-US"/>
          </a:p>
          <a:p>
            <a:pPr marL="0" indent="0">
              <a:buNone/>
            </a:pPr>
            <a:r>
              <a:rPr lang="en-US"/>
              <a:t>+ Bahasa OOP Pertama</a:t>
            </a:r>
            <a:endParaRPr lang="en-US"/>
          </a:p>
          <a:p>
            <a:pPr marL="0" indent="0">
              <a:buNone/>
            </a:pPr>
            <a:r>
              <a:rPr lang="en-US"/>
              <a:t>+ 100% Kompatibel dengan 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I/O SATU LINE SEKALIGUS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7965" y="2404745"/>
            <a:ext cx="3671570" cy="26492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9595" y="2404745"/>
            <a:ext cx="409003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I/O SATU LINE (OUTPUT)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$&gt; gcc getline.c -o ge.exe &amp;&amp; ge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Nama Anda?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Wildan Mubarok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Halo, Wildan Mubarok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$&gt; 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STD (C++)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STD:: adalah Namespace (</a:t>
            </a:r>
            <a:r>
              <a:rPr lang="en-US" sz="2800" b="1"/>
              <a:t>ST</a:t>
            </a:r>
            <a:r>
              <a:rPr lang="en-US" sz="2800"/>
              <a:t>an</a:t>
            </a:r>
            <a:r>
              <a:rPr lang="en-US" sz="2800" b="1"/>
              <a:t>D</a:t>
            </a:r>
            <a:r>
              <a:rPr lang="en-US" sz="2800"/>
              <a:t>ard), bisa disingkat menggunakan </a:t>
            </a:r>
            <a:r>
              <a:rPr lang="en-US" sz="2800">
                <a:latin typeface="Consolas" panose="020B0609020204030204" charset="0"/>
                <a:cs typeface="Consolas" panose="020B0609020204030204" charset="0"/>
              </a:rPr>
              <a:t>using namespace std;</a:t>
            </a:r>
            <a:endParaRPr lang="en-US" sz="28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3081655"/>
            <a:ext cx="3646170" cy="2326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2887345"/>
            <a:ext cx="3502025" cy="271526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4103370" y="4244975"/>
            <a:ext cx="108140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INTERMEZZO: LITERALS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buClrTx/>
              <a:buSzTx/>
              <a:buFontTx/>
              <a:buNone/>
            </a:pPr>
            <a:r>
              <a:rPr lang="en-US" sz="2800">
                <a:latin typeface="Consolas" panose="020B0609020204030204" charset="0"/>
                <a:cs typeface="Consolas" panose="020B0609020204030204" charset="0"/>
              </a:rPr>
              <a:t>\n ==&gt; “New Line”</a:t>
            </a:r>
            <a:endParaRPr lang="en-US" sz="2800">
              <a:latin typeface="Consolas" panose="020B0609020204030204" charset="0"/>
              <a:cs typeface="Consolas" panose="020B06090202040302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800">
                <a:latin typeface="Consolas" panose="020B0609020204030204" charset="0"/>
                <a:cs typeface="Consolas" panose="020B0609020204030204" charset="0"/>
              </a:rPr>
              <a:t>\t ==&gt; “Tab”</a:t>
            </a:r>
            <a:endParaRPr lang="en-US" sz="2800">
              <a:latin typeface="Consolas" panose="020B0609020204030204" charset="0"/>
              <a:cs typeface="Consolas" panose="020B06090202040302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800">
                <a:latin typeface="Consolas" panose="020B0609020204030204" charset="0"/>
                <a:cs typeface="Consolas" panose="020B0609020204030204" charset="0"/>
              </a:rPr>
              <a:t>\r ==&gt; “Return Carriage”</a:t>
            </a:r>
            <a:endParaRPr lang="en-US" sz="2800">
              <a:latin typeface="Consolas" panose="020B0609020204030204" charset="0"/>
              <a:cs typeface="Consolas" panose="020B06090202040302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sz="2800">
                <a:latin typeface="Consolas" panose="020B0609020204030204" charset="0"/>
                <a:cs typeface="Consolas" panose="020B0609020204030204" charset="0"/>
              </a:rPr>
              <a:t>\0 ==&gt; “Null Byte”</a:t>
            </a:r>
            <a:endParaRPr lang="en-US" sz="2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POINTERS (ARRAY/STRUCT)</a:t>
            </a:r>
            <a:endParaRPr lang="en-US"/>
          </a:p>
          <a:p>
            <a:r>
              <a:rPr lang="en-US"/>
              <a:t>BRANCHING (IF/SWITCH)</a:t>
            </a:r>
            <a:endParaRPr lang="en-US"/>
          </a:p>
          <a:p>
            <a:r>
              <a:rPr lang="en-US"/>
              <a:t>LOOPING (FOR/WHILE)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ANY QUESTION?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KELEBIHAN C/C++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Bahasa Tercepat</a:t>
            </a:r>
            <a:endParaRPr lang="en-US"/>
          </a:p>
          <a:p>
            <a:r>
              <a:rPr lang="en-US"/>
              <a:t>Memori Sangat Efisien</a:t>
            </a:r>
            <a:endParaRPr lang="en-US"/>
          </a:p>
          <a:p>
            <a:r>
              <a:rPr lang="en-US" i="1"/>
              <a:t>Bare to the Metal</a:t>
            </a:r>
            <a:endParaRPr lang="en-US"/>
          </a:p>
          <a:p>
            <a:r>
              <a:rPr lang="en-US"/>
              <a:t>Jangkauan Platform Terluas</a:t>
            </a:r>
            <a:endParaRPr lang="en-US"/>
          </a:p>
          <a:p>
            <a:pPr lvl="1"/>
            <a:r>
              <a:rPr lang="en-US"/>
              <a:t>Desktop -&gt; Windows + MacOS + Linux</a:t>
            </a:r>
            <a:endParaRPr lang="en-US"/>
          </a:p>
          <a:p>
            <a:pPr lvl="1"/>
            <a:r>
              <a:rPr lang="en-US"/>
              <a:t>Mobile -&gt; Android + IPhone</a:t>
            </a:r>
            <a:endParaRPr lang="en-US"/>
          </a:p>
          <a:p>
            <a:pPr lvl="1"/>
            <a:r>
              <a:rPr lang="en-US"/>
              <a:t>IoT -&gt; Embedded System + Raspberry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BELAJAR C SULIT? TIDAK!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Semua Konsep Programming Ada di C/C++</a:t>
            </a:r>
            <a:endParaRPr lang="en-US" sz="2800"/>
          </a:p>
          <a:p>
            <a:r>
              <a:rPr lang="en-US" sz="2800"/>
              <a:t>Belajar C, maka bahasa lain hanya belajar syntax</a:t>
            </a:r>
            <a:endParaRPr lang="en-US" sz="2800"/>
          </a:p>
          <a:p>
            <a:r>
              <a:rPr lang="en-US" sz="2800"/>
              <a:t>Belajar C, membuat anda lebih peka terhadap </a:t>
            </a:r>
            <a:r>
              <a:rPr lang="en-US" sz="2800">
                <a:effectLst/>
              </a:rPr>
              <a:t>doi </a:t>
            </a:r>
            <a:r>
              <a:rPr lang="en-US" sz="2800"/>
              <a:t>(komputer)</a:t>
            </a:r>
            <a:endParaRPr lang="en-US" sz="2800"/>
          </a:p>
          <a:p>
            <a:r>
              <a:rPr lang="en-US" sz="2800"/>
              <a:t>Belajar C, sehari bisa. Merasa Pro? C++!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240"/>
          </a:xfrm>
        </p:spPr>
        <p:txBody>
          <a:bodyPr/>
          <a:p>
            <a:pPr marL="0" indent="0">
              <a:buNone/>
            </a:pPr>
            <a:r>
              <a:rPr lang="en-US"/>
              <a:t>Install langsung Main:</a:t>
            </a:r>
            <a:endParaRPr lang="en-US" b="1"/>
          </a:p>
          <a:p>
            <a:r>
              <a:rPr lang="en-US"/>
              <a:t>CODEBLOCKS</a:t>
            </a:r>
            <a:endParaRPr lang="en-US" b="1"/>
          </a:p>
          <a:p>
            <a:r>
              <a:rPr lang="en-US"/>
              <a:t>VISUAL STUDIO</a:t>
            </a:r>
            <a:endParaRPr lang="en-US"/>
          </a:p>
          <a:p>
            <a:r>
              <a:rPr lang="en-US"/>
              <a:t>ECLIPSE</a:t>
            </a:r>
            <a:endParaRPr lang="en-US"/>
          </a:p>
          <a:p>
            <a:pPr marL="0" indent="0">
              <a:buNone/>
            </a:pPr>
            <a:r>
              <a:rPr lang="en-US"/>
              <a:t>Perlu Pengaturan Tambahan:</a:t>
            </a:r>
            <a:endParaRPr lang="en-US"/>
          </a:p>
          <a:p>
            <a:r>
              <a:rPr lang="en-US" b="1"/>
              <a:t>VISUAL STUDIO CODE</a:t>
            </a:r>
            <a:endParaRPr lang="en-US"/>
          </a:p>
          <a:p>
            <a:r>
              <a:rPr lang="en-US"/>
              <a:t>SUBLIME TEXT</a:t>
            </a:r>
            <a:endParaRPr lang="en-US"/>
          </a:p>
          <a:p>
            <a:r>
              <a:rPr lang="en-US"/>
              <a:t>NOTEPAD++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COMPILER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28510" cy="1782445"/>
          </a:xfrm>
        </p:spPr>
        <p:txBody>
          <a:bodyPr/>
          <a:p>
            <a:pPr defTabSz="914400">
              <a:tabLst>
                <a:tab pos="2596515" algn="l"/>
              </a:tabLst>
            </a:pPr>
            <a:r>
              <a:rPr lang="en-US" b="1">
                <a:sym typeface="+mn-ea"/>
              </a:rPr>
              <a:t>GCC</a:t>
            </a:r>
            <a:endParaRPr lang="en-US" b="1">
              <a:sym typeface="+mn-ea"/>
            </a:endParaRPr>
          </a:p>
          <a:p>
            <a:pPr defTabSz="914400">
              <a:tabLst>
                <a:tab pos="2596515" algn="l"/>
              </a:tabLst>
            </a:pPr>
            <a:r>
              <a:rPr lang="en-US"/>
              <a:t>MSVC</a:t>
            </a:r>
            <a:endParaRPr lang="en-US"/>
          </a:p>
          <a:p>
            <a:pPr defTabSz="914400">
              <a:tabLst>
                <a:tab pos="2596515" algn="l"/>
              </a:tabLst>
            </a:pPr>
            <a:r>
              <a:rPr lang="en-US"/>
              <a:t>CLANG</a:t>
            </a:r>
            <a:endParaRPr 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3640" y="3707130"/>
            <a:ext cx="677672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COMPILING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VIA IDE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MANUAL</a:t>
            </a:r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7620" y="3940175"/>
            <a:ext cx="9114790" cy="75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gcc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app</a:t>
            </a: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.c -o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</a:t>
            </a: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.exe &amp;&amp;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/>
        </p:nvSpPr>
        <p:spPr>
          <a:xfrm>
            <a:off x="1905" y="4958715"/>
            <a:ext cx="9114790" cy="75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g++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app</a:t>
            </a: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.cpp -o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</a:t>
            </a:r>
            <a:r>
              <a:rPr 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.exe &amp;&amp; </a:t>
            </a:r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</a:t>
            </a:r>
            <a:endParaRPr 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b="76385"/>
          <a:stretch>
            <a:fillRect/>
          </a:stretch>
        </p:blipFill>
        <p:spPr>
          <a:xfrm>
            <a:off x="3013075" y="1417320"/>
            <a:ext cx="6103620" cy="1126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HELLO WORLD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42845" y="1744980"/>
            <a:ext cx="4258945" cy="21355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4965" y="4131310"/>
            <a:ext cx="5894705" cy="245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WPS Presentation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Default Design</vt:lpstr>
      <vt:lpstr>PowerPoint 演示文稿</vt:lpstr>
      <vt:lpstr>C dan C++</vt:lpstr>
      <vt:lpstr>KELEBIHAN C/C++</vt:lpstr>
      <vt:lpstr>BELAJAR C SULIT? TIDAK!</vt:lpstr>
      <vt:lpstr>EDITOR</vt:lpstr>
      <vt:lpstr>COMPILER</vt:lpstr>
      <vt:lpstr>COMPILING</vt:lpstr>
      <vt:lpstr>CODE</vt:lpstr>
      <vt:lpstr>HELLO WORLD</vt:lpstr>
      <vt:lpstr>INTERMEZZO: MAIN ENTRY</vt:lpstr>
      <vt:lpstr>INTERMEZZO: CONSOLE</vt:lpstr>
      <vt:lpstr>INTERMEZZO: CONSOLE</vt:lpstr>
      <vt:lpstr>HELLO WORLD (OUTPUT)</vt:lpstr>
      <vt:lpstr>INPUT OUTPUT</vt:lpstr>
      <vt:lpstr>INTERMEZZO: FORMAT</vt:lpstr>
      <vt:lpstr>INTERMEZZO: TIPE DATA</vt:lpstr>
      <vt:lpstr>INTERMEZZO: TIPE DATA</vt:lpstr>
      <vt:lpstr>I/O (OUTPUT)</vt:lpstr>
      <vt:lpstr>I/O (OUTPUT) (PROBLEM?)</vt:lpstr>
      <vt:lpstr>I/O SATU LINE SEKALIGUS</vt:lpstr>
      <vt:lpstr>I/O SATU LINE (OUTPUT)</vt:lpstr>
      <vt:lpstr>INTERMEZZO: STD (C++)</vt:lpstr>
      <vt:lpstr>INTERMEZZO: LITERALS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/>
  <cp:lastModifiedBy>Wildan Mubarok</cp:lastModifiedBy>
  <cp:revision>10</cp:revision>
  <dcterms:created xsi:type="dcterms:W3CDTF">2019-09-25T02:05:00Z</dcterms:created>
  <dcterms:modified xsi:type="dcterms:W3CDTF">2019-09-29T12:14:50Z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