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72" r:id="rId2"/>
  </p:sldIdLst>
  <p:sldSz cx="9144000" cy="6858000" type="screen4x3"/>
  <p:notesSz cx="6735763" cy="9866313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D3D"/>
    <a:srgbClr val="FF5353"/>
    <a:srgbClr val="E95151"/>
    <a:srgbClr val="FF7979"/>
    <a:srgbClr val="00FF00"/>
    <a:srgbClr val="66CCFF"/>
    <a:srgbClr val="CC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7" autoAdjust="0"/>
    <p:restoredTop sz="94761" autoAdjust="0"/>
  </p:normalViewPr>
  <p:slideViewPr>
    <p:cSldViewPr>
      <p:cViewPr>
        <p:scale>
          <a:sx n="125" d="100"/>
          <a:sy n="125" d="100"/>
        </p:scale>
        <p:origin x="120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220" y="-102"/>
      </p:cViewPr>
      <p:guideLst>
        <p:guide orient="horz" pos="3109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t" anchorCtr="0" compatLnSpc="1">
            <a:prstTxWarp prst="textNoShape">
              <a:avLst/>
            </a:prstTxWarp>
          </a:bodyPr>
          <a:lstStyle>
            <a:lvl1pPr algn="l" defTabSz="909638">
              <a:defRPr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t" anchorCtr="0" compatLnSpc="1">
            <a:prstTxWarp prst="textNoShape">
              <a:avLst/>
            </a:prstTxWarp>
          </a:bodyPr>
          <a:lstStyle>
            <a:lvl1pPr algn="r" defTabSz="909638">
              <a:defRPr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b" anchorCtr="0" compatLnSpc="1">
            <a:prstTxWarp prst="textNoShape">
              <a:avLst/>
            </a:prstTxWarp>
          </a:bodyPr>
          <a:lstStyle>
            <a:lvl1pPr algn="l" defTabSz="909638">
              <a:defRPr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b" anchorCtr="0" compatLnSpc="1">
            <a:prstTxWarp prst="textNoShape">
              <a:avLst/>
            </a:prstTxWarp>
          </a:bodyPr>
          <a:lstStyle>
            <a:lvl1pPr algn="r" defTabSz="909638">
              <a:defRPr smtClean="0"/>
            </a:lvl1pPr>
          </a:lstStyle>
          <a:p>
            <a:pPr>
              <a:defRPr/>
            </a:pPr>
            <a:fld id="{A5A28E4F-78B8-40A5-ADB0-32192718E75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870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t" anchorCtr="0" compatLnSpc="1">
            <a:prstTxWarp prst="textNoShape">
              <a:avLst/>
            </a:prstTxWarp>
          </a:bodyPr>
          <a:lstStyle>
            <a:lvl1pPr algn="l" defTabSz="909638">
              <a:defRPr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t" anchorCtr="0" compatLnSpc="1">
            <a:prstTxWarp prst="textNoShape">
              <a:avLst/>
            </a:prstTxWarp>
          </a:bodyPr>
          <a:lstStyle>
            <a:lvl1pPr algn="r" defTabSz="909638">
              <a:defRPr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6600"/>
            <a:ext cx="4941887" cy="3706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6300"/>
            <a:ext cx="4935537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b" anchorCtr="0" compatLnSpc="1">
            <a:prstTxWarp prst="textNoShape">
              <a:avLst/>
            </a:prstTxWarp>
          </a:bodyPr>
          <a:lstStyle>
            <a:lvl1pPr algn="l" defTabSz="909638">
              <a:defRPr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b" anchorCtr="0" compatLnSpc="1">
            <a:prstTxWarp prst="textNoShape">
              <a:avLst/>
            </a:prstTxWarp>
          </a:bodyPr>
          <a:lstStyle>
            <a:lvl1pPr algn="r" defTabSz="909638">
              <a:defRPr smtClean="0"/>
            </a:lvl1pPr>
          </a:lstStyle>
          <a:p>
            <a:pPr>
              <a:defRPr/>
            </a:pPr>
            <a:fld id="{BA232794-2B27-4E1A-BEC7-98416BB0E4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860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2EE695-A215-4D46-A5EC-73AF191C0F54}" type="slidenum">
              <a:rPr lang="fr-FR"/>
              <a:pPr/>
              <a:t>1</a:t>
            </a:fld>
            <a:endParaRPr lang="fr-FR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9775"/>
            <a:ext cx="4933950" cy="3700463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86300"/>
            <a:ext cx="4938713" cy="4440238"/>
          </a:xfrm>
          <a:noFill/>
          <a:ln/>
        </p:spPr>
        <p:txBody>
          <a:bodyPr lIns="91426" tIns="45713" rIns="91426" bIns="45713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92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9"/>
          <p:cNvSpPr>
            <a:spLocks noChangeAspect="1" noChangeArrowheads="1"/>
          </p:cNvSpPr>
          <p:nvPr/>
        </p:nvSpPr>
        <p:spPr bwMode="auto">
          <a:xfrm>
            <a:off x="7940675" y="6526213"/>
            <a:ext cx="215900" cy="2159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7526338" y="6524625"/>
            <a:ext cx="4302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 sz="800">
                <a:solidFill>
                  <a:schemeClr val="tx2"/>
                </a:solidFill>
              </a:rPr>
              <a:t>Page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38" y="2438400"/>
            <a:ext cx="5791200" cy="1231900"/>
          </a:xfrm>
        </p:spPr>
        <p:txBody>
          <a:bodyPr anchor="b"/>
          <a:lstStyle>
            <a:lvl1pPr marL="393700" indent="-393700">
              <a:buSzPct val="80000"/>
              <a:buFontTx/>
              <a:buBlip>
                <a:blip r:embed="rId2"/>
              </a:buBlip>
              <a:defRPr sz="2600" b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8" y="3771900"/>
            <a:ext cx="6400800" cy="1866900"/>
          </a:xfrm>
        </p:spPr>
        <p:txBody>
          <a:bodyPr/>
          <a:lstStyle>
            <a:lvl1pPr marL="508000" indent="-508000"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34325" y="6453188"/>
            <a:ext cx="230188" cy="2301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6EABF6-1B41-4316-9915-274F080EA7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5629C-A801-4369-B6E2-2B8536D97F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032500" y="549275"/>
            <a:ext cx="1704975" cy="5089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549275"/>
            <a:ext cx="4965700" cy="5089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6B206-43EE-4348-9A25-B21CB52BD1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0ACB6-CC9B-4B32-9384-1C2FE12C91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16A86-0F63-47DA-B8B1-FA38A6EAE3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620838"/>
            <a:ext cx="3324225" cy="401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391025" y="1620838"/>
            <a:ext cx="3325813" cy="401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FA305-7F49-463F-8F62-993678C70C5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042BE-EB85-478A-A817-86DC605CEC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1C554-CA50-4A82-90EC-5C07792ECDC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EDD12-46D7-4097-8820-97D9A4F3CA4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C1C9C-91F3-4B65-B42B-6069ADC486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13D80-AAAD-435A-BA43-D3A81488769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549275"/>
            <a:ext cx="63341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0838"/>
            <a:ext cx="6802438" cy="401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4325" y="6481763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smtClean="0"/>
            </a:lvl1pPr>
          </a:lstStyle>
          <a:p>
            <a:pPr>
              <a:defRPr/>
            </a:pPr>
            <a:fld id="{17D3930E-3966-41BF-807F-2F29DBD7913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36" name="Oval 12"/>
          <p:cNvSpPr>
            <a:spLocks noChangeAspect="1" noChangeArrowheads="1"/>
          </p:cNvSpPr>
          <p:nvPr/>
        </p:nvSpPr>
        <p:spPr bwMode="auto">
          <a:xfrm>
            <a:off x="7940675" y="6524625"/>
            <a:ext cx="215900" cy="2159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7461250" y="6524625"/>
            <a:ext cx="4302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 sz="800"/>
              <a:t>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Verdana" pitchFamily="34" charset="0"/>
        </a:defRPr>
      </a:lvl9pPr>
    </p:titleStyle>
    <p:bodyStyle>
      <a:lvl1pPr marL="482600" indent="-482600" algn="l" rtl="0" eaLnBrk="0" fontAlgn="base" hangingPunct="0">
        <a:spcBef>
          <a:spcPct val="20000"/>
        </a:spcBef>
        <a:spcAft>
          <a:spcPct val="40000"/>
        </a:spcAft>
        <a:buSzPct val="110000"/>
        <a:buBlip>
          <a:blip r:embed="rId13"/>
        </a:buBlip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484188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defRPr sz="1700" b="1">
          <a:solidFill>
            <a:schemeClr val="tx2"/>
          </a:solidFill>
          <a:latin typeface="+mn-lt"/>
        </a:defRPr>
      </a:lvl2pPr>
      <a:lvl3pPr marL="485775" algn="l" rtl="0" eaLnBrk="0" fontAlgn="base" hangingPunct="0">
        <a:lnSpc>
          <a:spcPct val="150000"/>
        </a:lnSpc>
        <a:spcBef>
          <a:spcPct val="20000"/>
        </a:spcBef>
        <a:spcAft>
          <a:spcPct val="90000"/>
        </a:spcAft>
        <a:defRPr sz="1200">
          <a:solidFill>
            <a:schemeClr val="tx2"/>
          </a:solidFill>
          <a:latin typeface="+mn-lt"/>
        </a:defRPr>
      </a:lvl3pPr>
      <a:lvl4pPr marL="487363" algn="l" rtl="0" eaLnBrk="0" fontAlgn="base" hangingPunct="0">
        <a:lnSpc>
          <a:spcPct val="150000"/>
        </a:lnSpc>
        <a:spcBef>
          <a:spcPct val="20000"/>
        </a:spcBef>
        <a:spcAft>
          <a:spcPct val="90000"/>
        </a:spcAft>
        <a:defRPr sz="1000">
          <a:solidFill>
            <a:schemeClr val="tx2"/>
          </a:solidFill>
          <a:latin typeface="+mn-lt"/>
        </a:defRPr>
      </a:lvl4pPr>
      <a:lvl5pPr marL="488950" algn="l" rtl="0" eaLnBrk="0" fontAlgn="base" hangingPunct="0">
        <a:lnSpc>
          <a:spcPct val="150000"/>
        </a:lnSpc>
        <a:spcBef>
          <a:spcPct val="20000"/>
        </a:spcBef>
        <a:spcAft>
          <a:spcPct val="90000"/>
        </a:spcAft>
        <a:defRPr sz="900">
          <a:solidFill>
            <a:schemeClr val="tx2"/>
          </a:solidFill>
          <a:latin typeface="+mn-lt"/>
        </a:defRPr>
      </a:lvl5pPr>
      <a:lvl6pPr marL="946150" algn="l" rtl="0" eaLnBrk="0" fontAlgn="base" hangingPunct="0">
        <a:lnSpc>
          <a:spcPct val="150000"/>
        </a:lnSpc>
        <a:spcBef>
          <a:spcPct val="20000"/>
        </a:spcBef>
        <a:spcAft>
          <a:spcPct val="90000"/>
        </a:spcAft>
        <a:defRPr sz="900">
          <a:solidFill>
            <a:schemeClr val="tx2"/>
          </a:solidFill>
          <a:latin typeface="+mn-lt"/>
        </a:defRPr>
      </a:lvl6pPr>
      <a:lvl7pPr marL="1403350" algn="l" rtl="0" eaLnBrk="0" fontAlgn="base" hangingPunct="0">
        <a:lnSpc>
          <a:spcPct val="150000"/>
        </a:lnSpc>
        <a:spcBef>
          <a:spcPct val="20000"/>
        </a:spcBef>
        <a:spcAft>
          <a:spcPct val="90000"/>
        </a:spcAft>
        <a:defRPr sz="900">
          <a:solidFill>
            <a:schemeClr val="tx2"/>
          </a:solidFill>
          <a:latin typeface="+mn-lt"/>
        </a:defRPr>
      </a:lvl7pPr>
      <a:lvl8pPr marL="1860550" algn="l" rtl="0" eaLnBrk="0" fontAlgn="base" hangingPunct="0">
        <a:lnSpc>
          <a:spcPct val="150000"/>
        </a:lnSpc>
        <a:spcBef>
          <a:spcPct val="20000"/>
        </a:spcBef>
        <a:spcAft>
          <a:spcPct val="90000"/>
        </a:spcAft>
        <a:defRPr sz="900">
          <a:solidFill>
            <a:schemeClr val="tx2"/>
          </a:solidFill>
          <a:latin typeface="+mn-lt"/>
        </a:defRPr>
      </a:lvl8pPr>
      <a:lvl9pPr marL="2317750" algn="l" rtl="0" eaLnBrk="0" fontAlgn="base" hangingPunct="0">
        <a:lnSpc>
          <a:spcPct val="150000"/>
        </a:lnSpc>
        <a:spcBef>
          <a:spcPct val="20000"/>
        </a:spcBef>
        <a:spcAft>
          <a:spcPct val="90000"/>
        </a:spcAft>
        <a:defRPr sz="900">
          <a:solidFill>
            <a:schemeClr val="tx2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B1148B-15E7-4EDF-8217-162BBD07C592}" type="slidenum">
              <a:rPr lang="fr-FR"/>
              <a:pPr/>
              <a:t>1</a:t>
            </a:fld>
            <a:endParaRPr lang="fr-F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123825" y="1009650"/>
            <a:ext cx="4376738" cy="2851150"/>
          </a:xfrm>
          <a:prstGeom prst="roundRect">
            <a:avLst>
              <a:gd name="adj" fmla="val 237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180975" indent="-180975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Ecrire ici toutes les réalisations de la période écoulée :</a:t>
            </a:r>
          </a:p>
          <a:p>
            <a:pPr marL="180975" indent="-180975" algn="l">
              <a:buFontTx/>
              <a:buChar char="•"/>
            </a:pPr>
            <a:endParaRPr lang="fr-FR" sz="1000" dirty="0">
              <a:latin typeface="Arial" charset="0"/>
              <a:ea typeface="ＭＳ Ｐゴシック" pitchFamily="-65" charset="-128"/>
              <a:cs typeface="Arial" charset="0"/>
            </a:endParaRPr>
          </a:p>
          <a:p>
            <a:pPr marL="638175" lvl="1" indent="-180975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Livrables :</a:t>
            </a:r>
          </a:p>
          <a:p>
            <a:pPr marL="1095375" lvl="2" indent="-180975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Cahier de charges (CDC)</a:t>
            </a:r>
          </a:p>
          <a:p>
            <a:pPr marL="1095375" lvl="2" indent="-180975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Cahier des exigences</a:t>
            </a:r>
          </a:p>
          <a:p>
            <a:pPr marL="1095375" lvl="2" indent="-180975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WBS</a:t>
            </a:r>
          </a:p>
          <a:p>
            <a:pPr marL="1095375" lvl="2" indent="-180975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Cahier de Validation</a:t>
            </a:r>
          </a:p>
          <a:p>
            <a:pPr marL="1095375" lvl="2" indent="-180975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Matrice RASIC</a:t>
            </a:r>
          </a:p>
          <a:p>
            <a:pPr marL="1095375" lvl="2" indent="-180975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Charte de projet</a:t>
            </a:r>
          </a:p>
          <a:p>
            <a:pPr marL="1095375" lvl="2" indent="-180975" algn="l">
              <a:buFontTx/>
              <a:buChar char="•"/>
            </a:pPr>
            <a:endParaRPr lang="fr-FR" sz="1000" dirty="0">
              <a:latin typeface="Arial" charset="0"/>
              <a:ea typeface="ＭＳ Ｐゴシック" pitchFamily="-65" charset="-128"/>
              <a:cs typeface="Arial" charset="0"/>
            </a:endParaRPr>
          </a:p>
          <a:p>
            <a:pPr marL="638175" lvl="1" indent="-180975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Réunions :</a:t>
            </a:r>
          </a:p>
          <a:p>
            <a:pPr marL="1095375" lvl="2" indent="-180975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02/10/2017</a:t>
            </a:r>
          </a:p>
          <a:p>
            <a:pPr marL="1095375" lvl="2" indent="-180975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19/10/2017</a:t>
            </a:r>
          </a:p>
          <a:p>
            <a:pPr marL="638175" lvl="1" indent="-180975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Faits marquants :</a:t>
            </a:r>
          </a:p>
          <a:p>
            <a:pPr marL="1095375" lvl="2" indent="-180975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Découvertes sur ce qui est attendu de nous sur ce projet</a:t>
            </a:r>
          </a:p>
          <a:p>
            <a:pPr marL="638175" lvl="1" indent="-180975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Rencontres :</a:t>
            </a:r>
          </a:p>
          <a:p>
            <a:pPr marL="1095375" lvl="2" indent="-180975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/</a:t>
            </a:r>
          </a:p>
        </p:txBody>
      </p:sp>
      <p:sp>
        <p:nvSpPr>
          <p:cNvPr id="1370116" name="AutoShape 4"/>
          <p:cNvSpPr>
            <a:spLocks noChangeArrowheads="1"/>
          </p:cNvSpPr>
          <p:nvPr/>
        </p:nvSpPr>
        <p:spPr bwMode="auto">
          <a:xfrm>
            <a:off x="1851025" y="836613"/>
            <a:ext cx="2505075" cy="215900"/>
          </a:xfrm>
          <a:prstGeom prst="roundRect">
            <a:avLst>
              <a:gd name="adj" fmla="val 2370"/>
            </a:avLst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accent2"/>
            </a:outerShdw>
          </a:effectLst>
        </p:spPr>
        <p:txBody>
          <a:bodyPr lIns="36000" rIns="36000" anchor="ctr"/>
          <a:lstStyle/>
          <a:p>
            <a:pPr>
              <a:defRPr/>
            </a:pPr>
            <a:r>
              <a:rPr lang="fr-FR" sz="1000" b="1">
                <a:solidFill>
                  <a:schemeClr val="bg1"/>
                </a:solidFill>
                <a:latin typeface="Arial" charset="0"/>
                <a:ea typeface="ＭＳ Ｐゴシック" pitchFamily="-65" charset="-128"/>
                <a:cs typeface="Arial" charset="0"/>
              </a:rPr>
              <a:t>Principales réalisations  (Fait) 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724128" y="-457201"/>
            <a:ext cx="441325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400" b="1" dirty="0">
                <a:solidFill>
                  <a:srgbClr val="FF3300"/>
                </a:solidFill>
                <a:latin typeface="Arial" charset="0"/>
                <a:ea typeface="ＭＳ Ｐゴシック" pitchFamily="-65" charset="-128"/>
                <a:sym typeface="Wingdings" pitchFamily="2" charset="2"/>
              </a:rPr>
              <a:t>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4643438" y="1009650"/>
            <a:ext cx="4279900" cy="2419350"/>
          </a:xfrm>
          <a:prstGeom prst="roundRect">
            <a:avLst>
              <a:gd name="adj" fmla="val 237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195263" indent="-195263" algn="l">
              <a:buFontTx/>
              <a:buChar char="•"/>
            </a:pPr>
            <a:r>
              <a:rPr lang="fr-FR" sz="1000" dirty="0">
                <a:latin typeface="Arial" charset="0"/>
              </a:rPr>
              <a:t>Ecrire ici les étapes de la période à venir :</a:t>
            </a:r>
          </a:p>
          <a:p>
            <a:pPr marL="195263" indent="-195263" algn="l">
              <a:buFontTx/>
              <a:buChar char="•"/>
            </a:pPr>
            <a:endParaRPr lang="fr-FR" sz="1000" dirty="0">
              <a:latin typeface="Arial" charset="0"/>
            </a:endParaRPr>
          </a:p>
          <a:p>
            <a:pPr marL="652463" lvl="1" indent="-195263" algn="l">
              <a:buFontTx/>
              <a:buChar char="•"/>
            </a:pPr>
            <a:endParaRPr lang="fr-FR" sz="1000" dirty="0">
              <a:latin typeface="Arial" charset="0"/>
            </a:endParaRPr>
          </a:p>
          <a:p>
            <a:pPr marL="652463" lvl="1" indent="-195263" algn="l">
              <a:buFontTx/>
              <a:buChar char="•"/>
            </a:pPr>
            <a:r>
              <a:rPr lang="fr-FR" sz="1000" dirty="0">
                <a:latin typeface="Arial" charset="0"/>
              </a:rPr>
              <a:t>Commencement de la réalisation pratique du projet</a:t>
            </a:r>
          </a:p>
          <a:p>
            <a:pPr marL="652463" lvl="1" indent="-195263" algn="l">
              <a:buFontTx/>
              <a:buChar char="•"/>
            </a:pPr>
            <a:r>
              <a:rPr lang="fr-FR" sz="1000" dirty="0">
                <a:latin typeface="Arial" charset="0"/>
              </a:rPr>
              <a:t>Création de la BDD sous linux</a:t>
            </a:r>
          </a:p>
          <a:p>
            <a:pPr marL="652463" lvl="1" indent="-195263" algn="l">
              <a:buFontTx/>
              <a:buChar char="•"/>
            </a:pPr>
            <a:r>
              <a:rPr lang="fr-FR" sz="1000" dirty="0">
                <a:latin typeface="Arial" charset="0"/>
              </a:rPr>
              <a:t>Insertions des films dans la BDD</a:t>
            </a:r>
          </a:p>
          <a:p>
            <a:pPr marL="652463" lvl="1" indent="-195263" algn="l">
              <a:buFontTx/>
              <a:buChar char="•"/>
            </a:pPr>
            <a:r>
              <a:rPr lang="fr-FR" sz="1000" dirty="0">
                <a:latin typeface="Arial" charset="0"/>
              </a:rPr>
              <a:t>Ajout des synopsis</a:t>
            </a:r>
          </a:p>
          <a:p>
            <a:pPr marL="195263" indent="-195263" algn="l">
              <a:buFontTx/>
              <a:buChar char="•"/>
            </a:pPr>
            <a:endParaRPr lang="fr-FR" sz="1000" dirty="0">
              <a:latin typeface="Arial" charset="0"/>
            </a:endParaRPr>
          </a:p>
          <a:p>
            <a:pPr marL="195263" indent="-195263" algn="l"/>
            <a:endParaRPr lang="fr-FR" sz="1000" dirty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1370119" name="AutoShape 7"/>
          <p:cNvSpPr>
            <a:spLocks noChangeArrowheads="1"/>
          </p:cNvSpPr>
          <p:nvPr/>
        </p:nvSpPr>
        <p:spPr bwMode="auto">
          <a:xfrm>
            <a:off x="6300788" y="836613"/>
            <a:ext cx="2505075" cy="215900"/>
          </a:xfrm>
          <a:prstGeom prst="roundRect">
            <a:avLst>
              <a:gd name="adj" fmla="val 2370"/>
            </a:avLst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accent2"/>
            </a:outerShdw>
          </a:effectLst>
        </p:spPr>
        <p:txBody>
          <a:bodyPr lIns="36000" rIns="36000" anchor="ctr"/>
          <a:lstStyle/>
          <a:p>
            <a:pPr>
              <a:defRPr/>
            </a:pPr>
            <a:r>
              <a:rPr lang="fr-FR" sz="1000" b="1">
                <a:solidFill>
                  <a:schemeClr val="bg1"/>
                </a:solidFill>
                <a:latin typeface="Arial" charset="0"/>
                <a:ea typeface="ＭＳ Ｐゴシック" pitchFamily="-65" charset="-128"/>
                <a:cs typeface="Arial" charset="0"/>
              </a:rPr>
              <a:t>Prochaines étapes (A Faire)</a:t>
            </a: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4643438" y="5303838"/>
            <a:ext cx="4376737" cy="1004887"/>
          </a:xfrm>
          <a:prstGeom prst="roundRect">
            <a:avLst>
              <a:gd name="adj" fmla="val 237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l"/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Rien à faire remonter</a:t>
            </a: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4668838" y="3753644"/>
            <a:ext cx="4279900" cy="1296987"/>
          </a:xfrm>
          <a:prstGeom prst="roundRect">
            <a:avLst>
              <a:gd name="adj" fmla="val 237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195263" indent="-195263" algn="l"/>
            <a:r>
              <a:rPr lang="fr-FR" sz="1000" dirty="0">
                <a:latin typeface="Arial" charset="0"/>
              </a:rPr>
              <a:t>Prises : </a:t>
            </a:r>
          </a:p>
          <a:p>
            <a:pPr marL="195263" indent="-195263" algn="l">
              <a:buFontTx/>
              <a:buChar char="•"/>
            </a:pPr>
            <a:r>
              <a:rPr lang="fr-FR" sz="1000" dirty="0">
                <a:latin typeface="Arial" charset="0"/>
              </a:rPr>
              <a:t>Le projet sera réalisé sous Linux</a:t>
            </a:r>
          </a:p>
          <a:p>
            <a:pPr marL="195263" indent="-195263" algn="l">
              <a:buFontTx/>
              <a:buChar char="•"/>
            </a:pPr>
            <a:r>
              <a:rPr lang="fr-FR" sz="1000" dirty="0">
                <a:latin typeface="Arial" charset="0"/>
              </a:rPr>
              <a:t>Le langage utilisé sera le langage SQL</a:t>
            </a:r>
          </a:p>
          <a:p>
            <a:pPr marL="195263" indent="-195263" algn="l">
              <a:buFontTx/>
              <a:buChar char="•"/>
            </a:pPr>
            <a:endParaRPr lang="fr-FR" sz="1000" dirty="0">
              <a:latin typeface="Arial" charset="0"/>
            </a:endParaRPr>
          </a:p>
          <a:p>
            <a:pPr marL="195263" indent="-195263" algn="l"/>
            <a:r>
              <a:rPr lang="fr-FR" sz="1000" dirty="0">
                <a:latin typeface="Arial" charset="0"/>
              </a:rPr>
              <a:t>En attente :</a:t>
            </a:r>
          </a:p>
          <a:p>
            <a:pPr marL="195263" indent="-195263" algn="l">
              <a:buFont typeface="Arial" panose="020B0604020202020204" pitchFamily="34" charset="0"/>
              <a:buChar char="•"/>
            </a:pPr>
            <a:r>
              <a:rPr lang="fr-FR" sz="1000" dirty="0">
                <a:latin typeface="Arial" charset="0"/>
              </a:rPr>
              <a:t>/</a:t>
            </a:r>
          </a:p>
          <a:p>
            <a:pPr marL="195263" indent="-195263" algn="l">
              <a:buFontTx/>
              <a:buChar char="•"/>
            </a:pPr>
            <a:endParaRPr lang="fr-FR" sz="1000" dirty="0">
              <a:latin typeface="Arial" charset="0"/>
            </a:endParaRPr>
          </a:p>
          <a:p>
            <a:pPr marL="195263" indent="-195263" algn="l">
              <a:buFontTx/>
              <a:buChar char="•"/>
            </a:pPr>
            <a:endParaRPr lang="fr-FR" sz="1000" dirty="0">
              <a:latin typeface="Arial" charset="0"/>
              <a:ea typeface="ＭＳ Ｐゴシック" pitchFamily="-65" charset="-128"/>
              <a:cs typeface="Arial" charset="0"/>
            </a:endParaRPr>
          </a:p>
        </p:txBody>
      </p:sp>
      <p:sp>
        <p:nvSpPr>
          <p:cNvPr id="1370124" name="AutoShape 12"/>
          <p:cNvSpPr>
            <a:spLocks noChangeArrowheads="1"/>
          </p:cNvSpPr>
          <p:nvPr/>
        </p:nvSpPr>
        <p:spPr bwMode="auto">
          <a:xfrm>
            <a:off x="6300788" y="3500438"/>
            <a:ext cx="2505075" cy="215900"/>
          </a:xfrm>
          <a:prstGeom prst="roundRect">
            <a:avLst>
              <a:gd name="adj" fmla="val 2370"/>
            </a:avLst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accent2"/>
            </a:outerShdw>
          </a:effectLst>
        </p:spPr>
        <p:txBody>
          <a:bodyPr lIns="36000" rIns="36000" anchor="ctr"/>
          <a:lstStyle/>
          <a:p>
            <a:pPr>
              <a:defRPr/>
            </a:pPr>
            <a:r>
              <a:rPr lang="fr-FR" sz="1000" b="1">
                <a:solidFill>
                  <a:schemeClr val="bg1"/>
                </a:solidFill>
                <a:latin typeface="Arial" charset="0"/>
                <a:ea typeface="ＭＳ Ｐゴシック" pitchFamily="-65" charset="-128"/>
                <a:cs typeface="Arial" charset="0"/>
              </a:rPr>
              <a:t>Décisions en attente / prises</a:t>
            </a:r>
          </a:p>
        </p:txBody>
      </p:sp>
      <p:sp>
        <p:nvSpPr>
          <p:cNvPr id="1370125" name="AutoShape 13"/>
          <p:cNvSpPr>
            <a:spLocks noChangeArrowheads="1"/>
          </p:cNvSpPr>
          <p:nvPr/>
        </p:nvSpPr>
        <p:spPr bwMode="auto">
          <a:xfrm>
            <a:off x="4895850" y="222250"/>
            <a:ext cx="1547813" cy="341313"/>
          </a:xfrm>
          <a:prstGeom prst="roundRect">
            <a:avLst>
              <a:gd name="adj" fmla="val 2370"/>
            </a:avLst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accent2"/>
            </a:outerShdw>
          </a:effectLst>
        </p:spPr>
        <p:txBody>
          <a:bodyPr lIns="36000" rIns="36000" anchor="ctr"/>
          <a:lstStyle/>
          <a:p>
            <a:pPr algn="l">
              <a:defRPr/>
            </a:pPr>
            <a:r>
              <a:rPr lang="fr-FR" sz="1000" b="1" dirty="0">
                <a:solidFill>
                  <a:schemeClr val="bg1"/>
                </a:solidFill>
                <a:latin typeface="Arial" charset="0"/>
                <a:ea typeface="ＭＳ Ｐゴシック" pitchFamily="-65" charset="-128"/>
                <a:cs typeface="Arial" charset="0"/>
              </a:rPr>
              <a:t>STATUT  </a:t>
            </a:r>
            <a:r>
              <a:rPr lang="fr-FR" sz="800" b="1" i="1" dirty="0">
                <a:solidFill>
                  <a:schemeClr val="bg1"/>
                </a:solidFill>
                <a:latin typeface="Arial" charset="0"/>
                <a:ea typeface="ＭＳ Ｐゴシック" pitchFamily="-65" charset="-128"/>
                <a:cs typeface="Arial" charset="0"/>
              </a:rPr>
              <a:t>(ACTUEL)</a:t>
            </a:r>
          </a:p>
        </p:txBody>
      </p:sp>
      <p:sp>
        <p:nvSpPr>
          <p:cNvPr id="1370126" name="AutoShape 14"/>
          <p:cNvSpPr>
            <a:spLocks noChangeArrowheads="1"/>
          </p:cNvSpPr>
          <p:nvPr/>
        </p:nvSpPr>
        <p:spPr bwMode="auto">
          <a:xfrm>
            <a:off x="6586538" y="233363"/>
            <a:ext cx="1657870" cy="341312"/>
          </a:xfrm>
          <a:prstGeom prst="roundRect">
            <a:avLst>
              <a:gd name="adj" fmla="val 2370"/>
            </a:avLst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accent2"/>
            </a:outerShdw>
          </a:effectLst>
        </p:spPr>
        <p:txBody>
          <a:bodyPr lIns="36000" rIns="36000" anchor="ctr"/>
          <a:lstStyle/>
          <a:p>
            <a:pPr algn="l">
              <a:defRPr/>
            </a:pPr>
            <a:r>
              <a:rPr lang="fr-FR" sz="1000" b="1" dirty="0">
                <a:solidFill>
                  <a:schemeClr val="bg1"/>
                </a:solidFill>
                <a:latin typeface="Arial" charset="0"/>
                <a:ea typeface="ＭＳ Ｐゴシック" pitchFamily="-65" charset="-128"/>
                <a:cs typeface="Arial" charset="0"/>
              </a:rPr>
              <a:t>TENDANCE </a:t>
            </a:r>
            <a:r>
              <a:rPr lang="fr-FR" sz="800" b="1" i="1" dirty="0">
                <a:solidFill>
                  <a:schemeClr val="bg1"/>
                </a:solidFill>
                <a:latin typeface="Arial" charset="0"/>
                <a:ea typeface="ＭＳ Ｐゴシック" pitchFamily="-65" charset="-128"/>
                <a:cs typeface="Arial" charset="0"/>
              </a:rPr>
              <a:t>(A VENIR) </a:t>
            </a:r>
          </a:p>
        </p:txBody>
      </p:sp>
      <p:sp>
        <p:nvSpPr>
          <p:cNvPr id="3085" name="Rectangle 15"/>
          <p:cNvSpPr>
            <a:spLocks noChangeArrowheads="1"/>
          </p:cNvSpPr>
          <p:nvPr/>
        </p:nvSpPr>
        <p:spPr bwMode="auto">
          <a:xfrm>
            <a:off x="5364088" y="-457201"/>
            <a:ext cx="441326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400" b="1" dirty="0">
                <a:solidFill>
                  <a:srgbClr val="FF9900"/>
                </a:solidFill>
                <a:latin typeface="Arial" charset="0"/>
                <a:ea typeface="ＭＳ Ｐゴシック" pitchFamily="-65" charset="-128"/>
                <a:sym typeface="Wingdings" pitchFamily="2" charset="2"/>
              </a:rPr>
              <a:t></a:t>
            </a:r>
          </a:p>
        </p:txBody>
      </p:sp>
      <p:sp>
        <p:nvSpPr>
          <p:cNvPr id="3086" name="Rectangle 16"/>
          <p:cNvSpPr>
            <a:spLocks noChangeArrowheads="1"/>
          </p:cNvSpPr>
          <p:nvPr/>
        </p:nvSpPr>
        <p:spPr bwMode="auto">
          <a:xfrm>
            <a:off x="7843290" y="175418"/>
            <a:ext cx="441325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fr-FR" sz="2400" b="1" dirty="0">
                <a:solidFill>
                  <a:srgbClr val="00FF00"/>
                </a:solidFill>
                <a:latin typeface="Arial" charset="0"/>
                <a:ea typeface="ＭＳ Ｐゴシック" pitchFamily="-65" charset="-128"/>
                <a:sym typeface="Wingdings" pitchFamily="2" charset="2"/>
              </a:rPr>
              <a:t></a:t>
            </a:r>
          </a:p>
        </p:txBody>
      </p:sp>
      <p:sp>
        <p:nvSpPr>
          <p:cNvPr id="3088" name="Rectangle 43"/>
          <p:cNvSpPr>
            <a:spLocks noChangeArrowheads="1"/>
          </p:cNvSpPr>
          <p:nvPr/>
        </p:nvSpPr>
        <p:spPr bwMode="auto">
          <a:xfrm>
            <a:off x="6074891" y="144463"/>
            <a:ext cx="44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fr-FR" sz="2400" b="1" dirty="0">
                <a:solidFill>
                  <a:srgbClr val="FF9900"/>
                </a:solidFill>
                <a:latin typeface="Arial" charset="0"/>
                <a:ea typeface="ＭＳ Ｐゴシック" pitchFamily="-65" charset="-128"/>
                <a:sym typeface="Wingdings" pitchFamily="2" charset="2"/>
              </a:rPr>
              <a:t></a:t>
            </a:r>
          </a:p>
        </p:txBody>
      </p:sp>
      <p:sp>
        <p:nvSpPr>
          <p:cNvPr id="3089" name="Rectangle 44"/>
          <p:cNvSpPr>
            <a:spLocks noChangeArrowheads="1"/>
          </p:cNvSpPr>
          <p:nvPr/>
        </p:nvSpPr>
        <p:spPr bwMode="auto">
          <a:xfrm>
            <a:off x="325438" y="333375"/>
            <a:ext cx="63341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fr-FR" sz="1600" b="1" dirty="0">
                <a:solidFill>
                  <a:schemeClr val="tx2"/>
                </a:solidFill>
              </a:rPr>
              <a:t>PROJET Recherche Vectorielle</a:t>
            </a:r>
            <a:br>
              <a:rPr lang="fr-FR" sz="1600" b="1" dirty="0">
                <a:solidFill>
                  <a:schemeClr val="tx2"/>
                </a:solidFill>
              </a:rPr>
            </a:br>
            <a:r>
              <a:rPr lang="fr-FR" sz="1600" b="1" dirty="0">
                <a:solidFill>
                  <a:schemeClr val="tx2"/>
                </a:solidFill>
              </a:rPr>
              <a:t>Semaine 1 – </a:t>
            </a:r>
            <a:r>
              <a:rPr lang="fr-FR" sz="1600" b="1">
                <a:solidFill>
                  <a:schemeClr val="tx2"/>
                </a:solidFill>
              </a:rPr>
              <a:t>Octobre 2017 </a:t>
            </a:r>
            <a:endParaRPr lang="fr-FR" sz="1600" b="1" dirty="0">
              <a:solidFill>
                <a:schemeClr val="tx2"/>
              </a:solidFill>
            </a:endParaRPr>
          </a:p>
        </p:txBody>
      </p:sp>
      <p:sp>
        <p:nvSpPr>
          <p:cNvPr id="3090" name="AutoShape 66"/>
          <p:cNvSpPr>
            <a:spLocks noChangeArrowheads="1"/>
          </p:cNvSpPr>
          <p:nvPr/>
        </p:nvSpPr>
        <p:spPr bwMode="auto">
          <a:xfrm>
            <a:off x="179388" y="4149725"/>
            <a:ext cx="4376737" cy="2159000"/>
          </a:xfrm>
          <a:prstGeom prst="roundRect">
            <a:avLst>
              <a:gd name="adj" fmla="val 237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195263" indent="-195263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Indiquer ici les risques qui sont apparus dans la période écoulée et quel a été leur impact sur les réalisations telles que planifiées</a:t>
            </a:r>
            <a:endParaRPr lang="fr-FR" sz="1000" dirty="0">
              <a:solidFill>
                <a:srgbClr val="FF0000"/>
              </a:solidFill>
              <a:latin typeface="Arial" charset="0"/>
              <a:ea typeface="ＭＳ Ｐゴシック" pitchFamily="-65" charset="-128"/>
              <a:cs typeface="Arial" charset="0"/>
            </a:endParaRPr>
          </a:p>
          <a:p>
            <a:pPr marL="195263" indent="-195263" algn="l">
              <a:buFontTx/>
              <a:buChar char="•"/>
            </a:pPr>
            <a:endParaRPr lang="fr-FR" sz="1000" dirty="0">
              <a:solidFill>
                <a:srgbClr val="FF0000"/>
              </a:solidFill>
              <a:latin typeface="Arial" charset="0"/>
              <a:ea typeface="ＭＳ Ｐゴシック" pitchFamily="-65" charset="-128"/>
              <a:cs typeface="Arial" charset="0"/>
            </a:endParaRPr>
          </a:p>
          <a:p>
            <a:pPr marL="652463" lvl="1" indent="-195263" algn="l">
              <a:buFontTx/>
              <a:buChar char="•"/>
            </a:pPr>
            <a:r>
              <a:rPr lang="fr-FR" sz="1000" dirty="0">
                <a:latin typeface="Arial" charset="0"/>
                <a:ea typeface="ＭＳ Ｐゴシック" pitchFamily="-65" charset="-128"/>
                <a:cs typeface="Arial" charset="0"/>
              </a:rPr>
              <a:t>Aucuns risques apparus pour le moment</a:t>
            </a:r>
          </a:p>
        </p:txBody>
      </p:sp>
      <p:sp>
        <p:nvSpPr>
          <p:cNvPr id="1370179" name="AutoShape 67"/>
          <p:cNvSpPr>
            <a:spLocks noChangeArrowheads="1"/>
          </p:cNvSpPr>
          <p:nvPr/>
        </p:nvSpPr>
        <p:spPr bwMode="auto">
          <a:xfrm>
            <a:off x="6443663" y="5087938"/>
            <a:ext cx="2505075" cy="215900"/>
          </a:xfrm>
          <a:prstGeom prst="roundRect">
            <a:avLst>
              <a:gd name="adj" fmla="val 2370"/>
            </a:avLst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accent2"/>
            </a:outerShdw>
          </a:effectLst>
        </p:spPr>
        <p:txBody>
          <a:bodyPr lIns="36000" rIns="36000" anchor="ctr"/>
          <a:lstStyle/>
          <a:p>
            <a:pPr>
              <a:defRPr/>
            </a:pPr>
            <a:r>
              <a:rPr lang="fr-FR" sz="1000" b="1">
                <a:solidFill>
                  <a:schemeClr val="bg1"/>
                </a:solidFill>
                <a:latin typeface="Arial" charset="0"/>
                <a:ea typeface="ＭＳ Ｐゴシック" pitchFamily="-65" charset="-128"/>
                <a:cs typeface="Arial" charset="0"/>
              </a:rPr>
              <a:t>Alertes</a:t>
            </a:r>
          </a:p>
        </p:txBody>
      </p:sp>
      <p:sp>
        <p:nvSpPr>
          <p:cNvPr id="1370123" name="AutoShape 11"/>
          <p:cNvSpPr>
            <a:spLocks noChangeArrowheads="1"/>
          </p:cNvSpPr>
          <p:nvPr/>
        </p:nvSpPr>
        <p:spPr bwMode="auto">
          <a:xfrm>
            <a:off x="1908175" y="3933825"/>
            <a:ext cx="2505075" cy="215900"/>
          </a:xfrm>
          <a:prstGeom prst="roundRect">
            <a:avLst>
              <a:gd name="adj" fmla="val 2370"/>
            </a:avLst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chemeClr val="accent2"/>
            </a:outerShdw>
          </a:effectLst>
        </p:spPr>
        <p:txBody>
          <a:bodyPr lIns="36000" rIns="36000" anchor="ctr"/>
          <a:lstStyle/>
          <a:p>
            <a:pPr>
              <a:defRPr/>
            </a:pPr>
            <a:r>
              <a:rPr lang="fr-FR" sz="1000" b="1">
                <a:solidFill>
                  <a:schemeClr val="bg1"/>
                </a:solidFill>
                <a:latin typeface="Arial" charset="0"/>
                <a:ea typeface="ＭＳ Ｐゴシック" pitchFamily="-65" charset="-128"/>
                <a:cs typeface="Arial" charset="0"/>
              </a:rPr>
              <a:t>Risques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666666"/>
      </a:dk2>
      <a:lt2>
        <a:srgbClr val="FFFF00"/>
      </a:lt2>
      <a:accent1>
        <a:srgbClr val="CCCCCC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B90000"/>
      </a:accent6>
      <a:hlink>
        <a:srgbClr val="990000"/>
      </a:hlink>
      <a:folHlink>
        <a:srgbClr val="FF6600"/>
      </a:folHlink>
    </a:clrScheme>
    <a:fontScheme name="Modèle par défau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666666"/>
        </a:dk2>
        <a:lt2>
          <a:srgbClr val="FFFF00"/>
        </a:lt2>
        <a:accent1>
          <a:srgbClr val="CCCCCC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00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38835</TotalTime>
  <Words>171</Words>
  <Application>Microsoft Office PowerPoint</Application>
  <PresentationFormat>Affichage à l'écran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Verdana</vt:lpstr>
      <vt:lpstr>Wingdings</vt:lpstr>
      <vt:lpstr>Modèle par défaut</vt:lpstr>
      <vt:lpstr>Présentation PowerPoint</vt:lpstr>
    </vt:vector>
  </TitlesOfParts>
  <Company>Monaco Telecom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Agnès</dc:creator>
  <cp:lastModifiedBy>Wilfried ALLART</cp:lastModifiedBy>
  <cp:revision>2339</cp:revision>
  <dcterms:created xsi:type="dcterms:W3CDTF">2007-03-14T10:22:13Z</dcterms:created>
  <dcterms:modified xsi:type="dcterms:W3CDTF">2017-10-31T18:43:42Z</dcterms:modified>
</cp:coreProperties>
</file>