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2" r:id="rId4"/>
    <p:sldId id="263" r:id="rId5"/>
    <p:sldId id="265" r:id="rId6"/>
    <p:sldId id="264" r:id="rId7"/>
    <p:sldId id="267" r:id="rId8"/>
    <p:sldId id="268" r:id="rId9"/>
    <p:sldId id="269" r:id="rId10"/>
    <p:sldId id="258" r:id="rId11"/>
    <p:sldId id="283" r:id="rId12"/>
    <p:sldId id="270" r:id="rId13"/>
    <p:sldId id="271" r:id="rId14"/>
    <p:sldId id="272" r:id="rId15"/>
    <p:sldId id="273" r:id="rId16"/>
    <p:sldId id="274" r:id="rId17"/>
    <p:sldId id="284" r:id="rId18"/>
    <p:sldId id="275" r:id="rId19"/>
    <p:sldId id="280" r:id="rId20"/>
    <p:sldId id="276" r:id="rId21"/>
    <p:sldId id="277" r:id="rId22"/>
    <p:sldId id="282" r:id="rId23"/>
    <p:sldId id="278" r:id="rId24"/>
    <p:sldId id="259" r:id="rId25"/>
    <p:sldId id="26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85"/>
    <a:srgbClr val="D8A5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407" autoAdjust="0"/>
  </p:normalViewPr>
  <p:slideViewPr>
    <p:cSldViewPr snapToGrid="0" snapToObjects="1" showGuides="1">
      <p:cViewPr varScale="1">
        <p:scale>
          <a:sx n="54" d="100"/>
          <a:sy n="54" d="100"/>
        </p:scale>
        <p:origin x="1148"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2BF6E-BDF3-41B7-9E8C-37E699A5931E}" type="datetimeFigureOut">
              <a:rPr lang="en-US" smtClean="0"/>
              <a:t>10/9/2016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F4FF9-2DDC-48FB-B6BD-04AC25974FFE}" type="slidenum">
              <a:rPr lang="en-US" smtClean="0"/>
              <a:t>‹#›</a:t>
            </a:fld>
            <a:endParaRPr lang="en-US"/>
          </a:p>
        </p:txBody>
      </p:sp>
    </p:spTree>
    <p:extLst>
      <p:ext uri="{BB962C8B-B14F-4D97-AF65-F5344CB8AC3E}">
        <p14:creationId xmlns:p14="http://schemas.microsoft.com/office/powerpoint/2010/main" val="8508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2</a:t>
            </a:fld>
            <a:endParaRPr lang="en-US"/>
          </a:p>
        </p:txBody>
      </p:sp>
    </p:spTree>
    <p:extLst>
      <p:ext uri="{BB962C8B-B14F-4D97-AF65-F5344CB8AC3E}">
        <p14:creationId xmlns:p14="http://schemas.microsoft.com/office/powerpoint/2010/main" val="1312865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problem with correctly</a:t>
            </a:r>
            <a:r>
              <a:rPr lang="en-US" baseline="0" dirty="0" smtClean="0"/>
              <a:t> identifying known vulnerable libraries is that development and security use different identifiers.</a:t>
            </a:r>
          </a:p>
          <a:p>
            <a:endParaRPr lang="en-US" baseline="0" dirty="0" smtClean="0"/>
          </a:p>
          <a:p>
            <a:r>
              <a:rPr lang="en-US" baseline="0" dirty="0" smtClean="0"/>
              <a:t>Development uses the group, artifact, and version coordinates that are used in binary repos like Maven Central, Nexus, </a:t>
            </a:r>
            <a:r>
              <a:rPr lang="en-US" baseline="0" dirty="0" err="1" smtClean="0"/>
              <a:t>Artifactory</a:t>
            </a:r>
            <a:r>
              <a:rPr lang="en-US" baseline="0" dirty="0" smtClean="0"/>
              <a:t>, etc. </a:t>
            </a:r>
          </a:p>
          <a:p>
            <a:endParaRPr lang="en-US" baseline="0" dirty="0" smtClean="0"/>
          </a:p>
          <a:p>
            <a:r>
              <a:rPr lang="en-US" baseline="0" dirty="0" smtClean="0"/>
              <a:t>Security uses, as previously mentioned, the Common Platform Enumeration. A CPE looks like this for Spring Framework. One of the real problems is that security may not use a single identifier for a given library. Because security is big into laying blame on the vendor – if the ownership of a library changes over time, a new CPE is created and any previously published CVEs will not be updated to use the new vendor, rather you end up with situations where you have to look for vulnerabilities in multiple places within the NVD CVE data.</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Lastly, there is no publicly available mapping between the GAV coordinates and CPEs. </a:t>
            </a:r>
            <a:r>
              <a:rPr lang="en-US" dirty="0" smtClean="0"/>
              <a:t>So how does dependency-check</a:t>
            </a:r>
            <a:r>
              <a:rPr lang="en-US" baseline="0" dirty="0" smtClean="0"/>
              <a:t> solve this problem? </a:t>
            </a:r>
            <a:endParaRPr lang="en-US" dirty="0" smtClean="0"/>
          </a:p>
          <a:p>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13</a:t>
            </a:fld>
            <a:endParaRPr lang="en-US"/>
          </a:p>
        </p:txBody>
      </p:sp>
    </p:spTree>
    <p:extLst>
      <p:ext uri="{BB962C8B-B14F-4D97-AF65-F5344CB8AC3E}">
        <p14:creationId xmlns:p14="http://schemas.microsoft.com/office/powerpoint/2010/main" val="345260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Dependency-check uses evidence based identification. Any and all text</a:t>
            </a:r>
            <a:r>
              <a:rPr lang="en-US" baseline="0" dirty="0" smtClean="0"/>
              <a:t> data is extracted from the dependency. Information from the file name, package names, manifest, </a:t>
            </a:r>
            <a:r>
              <a:rPr lang="en-US" baseline="0" dirty="0" err="1" smtClean="0"/>
              <a:t>pom</a:t>
            </a:r>
            <a:r>
              <a:rPr lang="en-US" baseline="0" dirty="0" smtClean="0"/>
              <a:t>, etc. are gathered and put into vendor, product and version collections. The evidence is put into each of these collections with a confidence score based on where the data was obtained.</a:t>
            </a:r>
          </a:p>
          <a:p>
            <a:endParaRPr lang="en-US" baseline="0" dirty="0" smtClean="0"/>
          </a:p>
          <a:p>
            <a:r>
              <a:rPr lang="en-US" baseline="0" dirty="0" smtClean="0"/>
              <a:t>We keep a local copy of the NVD CVE data, build a Lucene index of the vendor and publisher information from the CPE identifiers, and dependency-check cycles through the collection of evidence – starting with the highest confidence evidence, searching for matches within the index. This has turned out to be a fairly good way of identifying dependencies.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14</a:t>
            </a:fld>
            <a:endParaRPr lang="en-US"/>
          </a:p>
        </p:txBody>
      </p:sp>
    </p:spTree>
    <p:extLst>
      <p:ext uri="{BB962C8B-B14F-4D97-AF65-F5344CB8AC3E}">
        <p14:creationId xmlns:p14="http://schemas.microsoft.com/office/powerpoint/2010/main" val="4236226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problems with evidence based</a:t>
            </a:r>
            <a:r>
              <a:rPr lang="en-US" baseline="0" dirty="0" smtClean="0"/>
              <a:t> identification is false positives. However, these are really easy to deal with.</a:t>
            </a:r>
          </a:p>
          <a:p>
            <a:endParaRPr lang="en-US" baseline="0" dirty="0" smtClean="0"/>
          </a:p>
          <a:p>
            <a:r>
              <a:rPr lang="en-US" baseline="0" dirty="0" smtClean="0"/>
              <a:t>The other problem is of course false negatives; if the textual evidence extracted from the dependency does not create a match to the CPE information we end up with un-reported risk. </a:t>
            </a:r>
          </a:p>
          <a:p>
            <a:endParaRPr lang="en-US" baseline="0" dirty="0" smtClean="0"/>
          </a:p>
          <a:p>
            <a:r>
              <a:rPr lang="en-US" baseline="0" dirty="0" smtClean="0"/>
              <a:t>I’ve seen false negatives occur in both dependency-check and commercial tools in this space – library identification is difficult. Tools that use hashes may fail to identify a library if it was compiled from source. False negatives may also occur due to having multiple CPEs for a single library – the tool may match one, but not both and as such will not report on some known vulnerabilities.</a:t>
            </a:r>
          </a:p>
          <a:p>
            <a:endParaRPr lang="en-US" baseline="0" dirty="0" smtClean="0"/>
          </a:p>
          <a:p>
            <a:r>
              <a:rPr lang="en-US" baseline="0" dirty="0" smtClean="0"/>
              <a:t>If you use dependency-check and run into either of these scenarios please let the project know via a </a:t>
            </a:r>
            <a:r>
              <a:rPr lang="en-US" baseline="0" dirty="0" err="1" smtClean="0"/>
              <a:t>github</a:t>
            </a:r>
            <a:r>
              <a:rPr lang="en-US" baseline="0" dirty="0" smtClean="0"/>
              <a:t> issue; we are trying to make the platform better.</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15</a:t>
            </a:fld>
            <a:endParaRPr lang="en-US"/>
          </a:p>
        </p:txBody>
      </p:sp>
    </p:spTree>
    <p:extLst>
      <p:ext uri="{BB962C8B-B14F-4D97-AF65-F5344CB8AC3E}">
        <p14:creationId xmlns:p14="http://schemas.microsoft.com/office/powerpoint/2010/main" val="311261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Dealing with false positives is really simple.</a:t>
            </a:r>
            <a:r>
              <a:rPr lang="en-US" baseline="0" dirty="0" smtClean="0"/>
              <a:t> A suppression file can be generated to tell the tool about the false positives. This is an example of a suppression that is used for Spring Security – if the group and artifact match spring-security, then we suppress any of the listed CPEs which dependency-check flags.</a:t>
            </a:r>
          </a:p>
          <a:p>
            <a:endParaRPr lang="en-US" baseline="0" dirty="0" smtClean="0"/>
          </a:p>
          <a:p>
            <a:r>
              <a:rPr lang="en-US" baseline="0" dirty="0" smtClean="0"/>
              <a:t>The HTML report generated by dependency-check assists in generating the suppression file; in most cases the false positives generated are really obvious and it only takes a few minutes to generate a suppression file for an application.</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16</a:t>
            </a:fld>
            <a:endParaRPr lang="en-US"/>
          </a:p>
        </p:txBody>
      </p:sp>
    </p:spTree>
    <p:extLst>
      <p:ext uri="{BB962C8B-B14F-4D97-AF65-F5344CB8AC3E}">
        <p14:creationId xmlns:p14="http://schemas.microsoft.com/office/powerpoint/2010/main" val="199629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Onboarding an application is really a fairly simple task involving the steps listed here. Configure</a:t>
            </a:r>
            <a:r>
              <a:rPr lang="en-US" baseline="0" dirty="0" smtClean="0"/>
              <a:t> the plugin – you may need to configure a proxy as dependency-check does pull down data from the Internet, such as a local copy of the NVD CVE data. If you are in an environment that does not allow direct access to the Internet from your build servers other options are outlined in the dependency-check documentation.  You then run the initial scan, review the results, determine if a suppression file needs to be generated, and plan the upgrade for any identified vulnerable components.</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18</a:t>
            </a:fld>
            <a:endParaRPr lang="en-US"/>
          </a:p>
        </p:txBody>
      </p:sp>
    </p:spTree>
    <p:extLst>
      <p:ext uri="{BB962C8B-B14F-4D97-AF65-F5344CB8AC3E}">
        <p14:creationId xmlns:p14="http://schemas.microsoft.com/office/powerpoint/2010/main" val="290549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r>
              <a:rPr lang="en-US" baseline="0" dirty="0" smtClean="0"/>
              <a:t> are the most common uses cases for dependency-check?</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Dependency-check has been used by many organizations to prove that the problem of insecure components exists within their organization; t</a:t>
            </a:r>
            <a:r>
              <a:rPr lang="en-US" dirty="0" smtClean="0"/>
              <a:t>he tool is free, if you are doing nothing in this space use it.</a:t>
            </a:r>
            <a:endParaRPr lang="en-US" baseline="0" dirty="0" smtClean="0"/>
          </a:p>
          <a:p>
            <a:endParaRPr lang="en-US" baseline="0" dirty="0" smtClean="0"/>
          </a:p>
          <a:p>
            <a:r>
              <a:rPr lang="en-US" baseline="0" dirty="0" smtClean="0"/>
              <a:t>In some organizations the use of FOSS tools like this is frowned upon; company culture dictates the use of vendor supported tools. In this case, some teams have used dependency-check to show that the problem exists and the company then looks at commercial vendors in this space. When doing a POC with a vendor, use dependency-check as a benchmark – hopefully the commercial tool is doing better then the freely available tools.</a:t>
            </a:r>
          </a:p>
          <a:p>
            <a:endParaRPr lang="en-US" baseline="0" dirty="0" smtClean="0"/>
          </a:p>
          <a:p>
            <a:r>
              <a:rPr lang="en-US" baseline="0" dirty="0" smtClean="0"/>
              <a:t>Lastly, I know of many organizations that are using OWASP dependency-check as the primary tool to identify known vulnerable components.</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20</a:t>
            </a:fld>
            <a:endParaRPr lang="en-US"/>
          </a:p>
        </p:txBody>
      </p:sp>
    </p:spTree>
    <p:extLst>
      <p:ext uri="{BB962C8B-B14F-4D97-AF65-F5344CB8AC3E}">
        <p14:creationId xmlns:p14="http://schemas.microsoft.com/office/powerpoint/2010/main" val="2789988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large enterprise deployments here are a few things teams have done when adopting dependency-check.</a:t>
            </a:r>
          </a:p>
          <a:p>
            <a:endParaRPr lang="en-US" dirty="0" smtClean="0"/>
          </a:p>
          <a:p>
            <a:r>
              <a:rPr lang="en-US" dirty="0" smtClean="0"/>
              <a:t>One</a:t>
            </a:r>
            <a:r>
              <a:rPr lang="en-US" baseline="0" dirty="0" smtClean="0"/>
              <a:t> of the pain points is that dependency-check needs to maintain a local copy of the NVD CVE data. Some organizations have opted to use a centralized database server, with a single instance of dependency-check performing the updates. The other instances are configured to skip the update phase. This makes the individual instances that are scanning applications perform faster.</a:t>
            </a:r>
          </a:p>
          <a:p>
            <a:endParaRPr lang="en-US" baseline="0" dirty="0" smtClean="0"/>
          </a:p>
          <a:p>
            <a:r>
              <a:rPr lang="en-US" baseline="0" dirty="0" smtClean="0"/>
              <a:t>If you organization uses a Nexus repo internally, you can configure dependency-check to use the internal repo instead of searching Maven Central. By default, dependency-check queries Maven Central for additional evidence that is used during library identification.</a:t>
            </a:r>
          </a:p>
          <a:p>
            <a:endParaRPr lang="en-US" baseline="0" dirty="0" smtClean="0"/>
          </a:p>
          <a:p>
            <a:r>
              <a:rPr lang="en-US" baseline="0" dirty="0" smtClean="0"/>
              <a:t>Organizations also tend to integrate dependency-check into their CI so that they can perform continuous security scanning for known vulnerable components. The scan results can then be pushed to OWASP dependency-track, </a:t>
            </a:r>
            <a:r>
              <a:rPr lang="en-US" baseline="0" dirty="0" err="1" smtClean="0"/>
              <a:t>ThreadFix</a:t>
            </a:r>
            <a:r>
              <a:rPr lang="en-US" baseline="0" dirty="0" smtClean="0"/>
              <a:t>, or even to </a:t>
            </a:r>
            <a:r>
              <a:rPr lang="en-US" baseline="0" dirty="0" err="1" smtClean="0"/>
              <a:t>SonarQube</a:t>
            </a:r>
            <a:r>
              <a:rPr lang="en-US" baseline="0" dirty="0" smtClean="0"/>
              <a:t> via the OWASP dependency-check sonar plugin.</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21</a:t>
            </a:fld>
            <a:endParaRPr lang="en-US"/>
          </a:p>
        </p:txBody>
      </p:sp>
    </p:spTree>
    <p:extLst>
      <p:ext uri="{BB962C8B-B14F-4D97-AF65-F5344CB8AC3E}">
        <p14:creationId xmlns:p14="http://schemas.microsoft.com/office/powerpoint/2010/main" val="129267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continuous scanning and reporting really fits nicely into a DevOps environment – it allows one to treat security as just another aspect of quality.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baseline="0" dirty="0" smtClean="0">
                <a:solidFill>
                  <a:schemeClr val="tx1"/>
                </a:solidFill>
                <a:effectLst/>
                <a:latin typeface="+mn-lt"/>
                <a:ea typeface="+mn-ea"/>
                <a:cs typeface="+mn-cs"/>
              </a:rPr>
              <a:t>maven, </a:t>
            </a:r>
            <a:r>
              <a:rPr lang="en-US" sz="1200" b="0" i="0" kern="1200" baseline="0" dirty="0" err="1" smtClean="0">
                <a:solidFill>
                  <a:schemeClr val="tx1"/>
                </a:solidFill>
                <a:effectLst/>
                <a:latin typeface="+mn-lt"/>
                <a:ea typeface="+mn-ea"/>
                <a:cs typeface="+mn-cs"/>
              </a:rPr>
              <a:t>gradle</a:t>
            </a:r>
            <a:r>
              <a:rPr lang="en-US" sz="1200" b="0" i="0" kern="1200" baseline="0" dirty="0" smtClean="0">
                <a:solidFill>
                  <a:schemeClr val="tx1"/>
                </a:solidFill>
                <a:effectLst/>
                <a:latin typeface="+mn-lt"/>
                <a:ea typeface="+mn-ea"/>
                <a:cs typeface="+mn-cs"/>
              </a:rPr>
              <a:t>, and ant plugins can be configured to fail a build if a sever enough vulnerability is identified. The </a:t>
            </a:r>
            <a:r>
              <a:rPr lang="en-US" sz="1200" b="0" i="0" kern="1200" dirty="0" smtClean="0">
                <a:solidFill>
                  <a:schemeClr val="tx1"/>
                </a:solidFill>
                <a:effectLst/>
                <a:latin typeface="+mn-lt"/>
                <a:ea typeface="+mn-ea"/>
                <a:cs typeface="+mn-cs"/>
              </a:rPr>
              <a:t>Jenkins plugin can be configured to put the build into warning or failed states depending on job-defined thresholds. So when a developer makes a change that adds vulnerable components, the build goes into one of these states and the team is made aware.</a:t>
            </a:r>
            <a:r>
              <a:rPr lang="en-US" sz="1200" b="0" i="0" kern="1200" baseline="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As previously mentioned you can push the scan results to sonar so that vulnerable dependencies are treated no differently then other quality metrics.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22</a:t>
            </a:fld>
            <a:endParaRPr lang="en-US"/>
          </a:p>
        </p:txBody>
      </p:sp>
    </p:spTree>
    <p:extLst>
      <p:ext uri="{BB962C8B-B14F-4D97-AF65-F5344CB8AC3E}">
        <p14:creationId xmlns:p14="http://schemas.microsoft.com/office/powerpoint/2010/main" val="1977926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I wanted to touch on a governance of FOSS within an organization. Entire talks could be given on this topic as there are many more issues with using FOSS, or even other commercial libraries, then just the possibility that vulnerabilities exist within the library. In most cases, the driver for governance around FOSS comes from legal. Ensuring that the organization is willing to accept and adhere to the various licenses.</a:t>
            </a:r>
          </a:p>
          <a:p>
            <a:endParaRPr lang="en-US" baseline="0" dirty="0" smtClean="0"/>
          </a:p>
          <a:p>
            <a:r>
              <a:rPr lang="en-US" baseline="0" dirty="0" smtClean="0"/>
              <a:t>At an very high level organizations need to control what dependencies are allowed. Dependencies should be cleared by architecture, legal, and security reviews. The process an organization uses to control the use of FOSS must be easy for development teams to engage and quick to get a decision.</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23</a:t>
            </a:fld>
            <a:endParaRPr lang="en-US"/>
          </a:p>
        </p:txBody>
      </p:sp>
    </p:spTree>
    <p:extLst>
      <p:ext uri="{BB962C8B-B14F-4D97-AF65-F5344CB8AC3E}">
        <p14:creationId xmlns:p14="http://schemas.microsoft.com/office/powerpoint/2010/main" val="460308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24</a:t>
            </a:fld>
            <a:endParaRPr lang="en-US"/>
          </a:p>
        </p:txBody>
      </p:sp>
    </p:spTree>
    <p:extLst>
      <p:ext uri="{BB962C8B-B14F-4D97-AF65-F5344CB8AC3E}">
        <p14:creationId xmlns:p14="http://schemas.microsoft.com/office/powerpoint/2010/main" val="342506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should we care?</a:t>
            </a:r>
          </a:p>
          <a:p>
            <a:endParaRPr lang="en-US" dirty="0" smtClean="0"/>
          </a:p>
          <a:p>
            <a:r>
              <a:rPr lang="en-US" dirty="0" smtClean="0"/>
              <a:t>Depending</a:t>
            </a:r>
            <a:r>
              <a:rPr lang="en-US" baseline="0" dirty="0" smtClean="0"/>
              <a:t> on how Apache POI is used, an attacker can read arbitrary files on your server. Same goes for Adobe XMP Toolkit. If you are using Struts with dynamic method invocation an attacker can execute arbitrary code on your server… seriously an attacker can run code on your server.</a:t>
            </a:r>
          </a:p>
          <a:p>
            <a:endParaRPr lang="en-US" baseline="0" dirty="0" smtClean="0"/>
          </a:p>
          <a:p>
            <a:r>
              <a:rPr lang="en-US" baseline="0" dirty="0" smtClean="0"/>
              <a:t>Hopefully, everyone is aware of CVE-2015-8103 – this highlights the exact problem we are here to discuss today. While there was a lot of debate around this vulnerability (who’s code was really at fault – Jenkins or Apache Commons-Collections); in the end it was decided that the blame was really Jenkins, but the fix was implemented in Apache Commons Collection.</a:t>
            </a:r>
          </a:p>
          <a:p>
            <a:endParaRPr lang="en-US" baseline="0" dirty="0" smtClean="0"/>
          </a:p>
          <a:p>
            <a:r>
              <a:rPr lang="en-US" baseline="0" dirty="0" smtClean="0"/>
              <a:t>Issues like these are not uncommon. We see things like this crop up all the time; vulnerable dependencies like these make our applications vulnerable.</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4</a:t>
            </a:fld>
            <a:endParaRPr lang="en-US"/>
          </a:p>
        </p:txBody>
      </p:sp>
    </p:spTree>
    <p:extLst>
      <p:ext uri="{BB962C8B-B14F-4D97-AF65-F5344CB8AC3E}">
        <p14:creationId xmlns:p14="http://schemas.microsoft.com/office/powerpoint/2010/main" val="152136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Black</a:t>
            </a:r>
            <a:r>
              <a:rPr lang="en-US" baseline="0" dirty="0" smtClean="0"/>
              <a:t> Duck completed an analysis of open source software titled “The State of Open Source Security in Commercial Applications”. Its an eye opening read.</a:t>
            </a:r>
          </a:p>
          <a:p>
            <a:endParaRPr lang="en-US" baseline="0" dirty="0" smtClean="0"/>
          </a:p>
          <a:p>
            <a:r>
              <a:rPr lang="en-US" baseline="0" dirty="0" smtClean="0"/>
              <a:t>95% of applications include open source</a:t>
            </a:r>
          </a:p>
          <a:p>
            <a:endParaRPr lang="en-US" baseline="0" dirty="0" smtClean="0"/>
          </a:p>
          <a:p>
            <a:r>
              <a:rPr lang="en-US" baseline="0" dirty="0" smtClean="0"/>
              <a:t>67% of applications contained one or more vulnerabilities due to the open source components</a:t>
            </a:r>
          </a:p>
          <a:p>
            <a:endParaRPr lang="en-US" baseline="0" dirty="0" smtClean="0"/>
          </a:p>
          <a:p>
            <a:r>
              <a:rPr lang="en-US" baseline="0" dirty="0" smtClean="0"/>
              <a:t>The average age of a “known” vulnerability was 1,894 days…  Think about that – on average 67% of the applications included in the study had a vulnerability in their application due to a known vulnerability for 1,894 days.  You will see the same trend in other papers covering this topic such as those by Aspect Security and </a:t>
            </a:r>
            <a:r>
              <a:rPr lang="en-US" baseline="0" dirty="0" err="1" smtClean="0"/>
              <a:t>Sonatype</a:t>
            </a:r>
            <a:r>
              <a:rPr lang="en-US" baseline="0" dirty="0" smtClean="0"/>
              <a:t>; the issue is that when we put a 3</a:t>
            </a:r>
            <a:r>
              <a:rPr lang="en-US" baseline="30000" dirty="0" smtClean="0"/>
              <a:t>rd</a:t>
            </a:r>
            <a:r>
              <a:rPr lang="en-US" baseline="0" dirty="0" smtClean="0"/>
              <a:t> party component in our application – unless we have a problem with its functionality we are likely not going to touch the component for fear of breaking something and causing us to miss a deadline. This results in using really old libraries in our applications.</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5</a:t>
            </a:fld>
            <a:endParaRPr lang="en-US"/>
          </a:p>
        </p:txBody>
      </p:sp>
    </p:spTree>
    <p:extLst>
      <p:ext uri="{BB962C8B-B14F-4D97-AF65-F5344CB8AC3E}">
        <p14:creationId xmlns:p14="http://schemas.microsoft.com/office/powerpoint/2010/main" val="306849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are</a:t>
            </a:r>
            <a:r>
              <a:rPr lang="en-US" baseline="0" dirty="0" smtClean="0"/>
              <a:t> not aware, OWASP publishes a list of the most critical web application risks, commonly referred to as the OWASP top 10. </a:t>
            </a:r>
            <a:r>
              <a:rPr lang="en-US" dirty="0" smtClean="0"/>
              <a:t>In</a:t>
            </a:r>
            <a:r>
              <a:rPr lang="en-US" baseline="0" dirty="0" smtClean="0"/>
              <a:t> 2013 OWASP updated the Top 10 to include A9 – Using components with known vulnerabilities. This was one of the pivotal events that really helped bring awareness to the problem.</a:t>
            </a:r>
          </a:p>
          <a:p>
            <a:endParaRPr lang="en-US" baseline="0" dirty="0" smtClean="0"/>
          </a:p>
          <a:p>
            <a:r>
              <a:rPr lang="en-US" dirty="0" smtClean="0"/>
              <a:t>The top 10 project indicated that the</a:t>
            </a:r>
            <a:r>
              <a:rPr lang="en-US" baseline="0" dirty="0" smtClean="0"/>
              <a:t> issue is widespread; we can see this from the previously mentioned Black Duck paper and many other articles covering this problem.</a:t>
            </a:r>
          </a:p>
          <a:p>
            <a:endParaRPr lang="en-US" baseline="0" dirty="0" smtClean="0"/>
          </a:p>
          <a:p>
            <a:r>
              <a:rPr lang="en-US" baseline="0" dirty="0" smtClean="0"/>
              <a:t>OWASP goes on to say that the detectability of the issue is difficult. I feel the detectability of the problem is difficult for four primary reasons. </a:t>
            </a:r>
          </a:p>
          <a:p>
            <a:endParaRPr lang="en-US" baseline="0" dirty="0" smtClean="0"/>
          </a:p>
          <a:p>
            <a:r>
              <a:rPr lang="en-US" baseline="0" dirty="0" smtClean="0"/>
              <a:t>The first and foremost reason is awareness; while the security groups are trying to highlight this risk – we still have a long way to go.</a:t>
            </a:r>
          </a:p>
          <a:p>
            <a:endParaRPr lang="en-US" baseline="0" dirty="0" smtClean="0"/>
          </a:p>
          <a:p>
            <a:r>
              <a:rPr lang="en-US" baseline="0" dirty="0" smtClean="0"/>
              <a:t>Second, is visibility into the problem. Our IDEs are great at letting us know when we do something stupid in code; using a deprecated function, creating an endless loop, etc. We get immediate, or at least nightly, feedback from our IDE and/or CI. </a:t>
            </a:r>
          </a:p>
          <a:p>
            <a:endParaRPr lang="en-US" baseline="0" dirty="0" smtClean="0"/>
          </a:p>
          <a:p>
            <a:r>
              <a:rPr lang="en-US" baseline="0" dirty="0" smtClean="0"/>
              <a:t>Third, when A9 – using components with known vulnerabilities was added to the top 10 there was very little tooling available; most of it was nascent and very few development (or security teams) were using the tools. All due to a lack of awareness.</a:t>
            </a:r>
          </a:p>
          <a:p>
            <a:endParaRPr lang="en-US" baseline="0" dirty="0" smtClean="0"/>
          </a:p>
          <a:p>
            <a:r>
              <a:rPr lang="en-US" baseline="0" dirty="0" smtClean="0"/>
              <a:t>So what is the fourth reason?</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6</a:t>
            </a:fld>
            <a:endParaRPr lang="en-US"/>
          </a:p>
        </p:txBody>
      </p:sp>
    </p:spTree>
    <p:extLst>
      <p:ext uri="{BB962C8B-B14F-4D97-AF65-F5344CB8AC3E}">
        <p14:creationId xmlns:p14="http://schemas.microsoft.com/office/powerpoint/2010/main" val="3802618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Patching programs</a:t>
            </a:r>
            <a:r>
              <a:rPr lang="en-US" baseline="0" dirty="0" smtClean="0"/>
              <a:t> do not cover application dependencies; in most cases patching programs are not even aware of the problem that exists with application dependencies. Many organizations do not even have a “bill of materials” for their applications (aka an inventory of what dependencies an application uses). Even if an organization’s patching program is aware of the problem, the patching teams cannot push patches to application dependencies.</a:t>
            </a:r>
          </a:p>
          <a:p>
            <a:endParaRPr lang="en-US" baseline="0" dirty="0" smtClean="0"/>
          </a:p>
          <a:p>
            <a:r>
              <a:rPr lang="en-US" baseline="0" dirty="0" smtClean="0"/>
              <a:t>Patching application dependencies may require code changes and full regression testing. Unfortunately, these activities are fully in the hands of the application team and QA. </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7</a:t>
            </a:fld>
            <a:endParaRPr lang="en-US"/>
          </a:p>
        </p:txBody>
      </p:sp>
    </p:spTree>
    <p:extLst>
      <p:ext uri="{BB962C8B-B14F-4D97-AF65-F5344CB8AC3E}">
        <p14:creationId xmlns:p14="http://schemas.microsoft.com/office/powerpoint/2010/main" val="317220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OWASP dependency-check was started in December of 2011; 5</a:t>
            </a:r>
            <a:r>
              <a:rPr lang="en-US" baseline="0" dirty="0" smtClean="0"/>
              <a:t> months before the first paper I have been able to find covering this topic.  Dependency-check performs Software Composition Analysis; this is the term you want to look up to find other tools in this space. As part of the software composition analysis dependency-check will report on known vulnerabilities.</a:t>
            </a:r>
          </a:p>
          <a:p>
            <a:endParaRPr lang="en-US" baseline="0" dirty="0" smtClean="0"/>
          </a:p>
          <a:p>
            <a:r>
              <a:rPr lang="en-US" baseline="0" dirty="0" smtClean="0"/>
              <a:t>As such, this is an easy solution to the OWASP 2013 Top 10 A9 risk of using components with known vulnerabilities.</a:t>
            </a:r>
          </a:p>
          <a:p>
            <a:endParaRPr lang="en-US" baseline="0" dirty="0" smtClean="0"/>
          </a:p>
          <a:p>
            <a:r>
              <a:rPr lang="en-US" baseline="0" dirty="0" smtClean="0"/>
              <a:t>The tool works as a maven, </a:t>
            </a:r>
            <a:r>
              <a:rPr lang="en-US" baseline="0" dirty="0" err="1" smtClean="0"/>
              <a:t>gradle</a:t>
            </a:r>
            <a:r>
              <a:rPr lang="en-US" baseline="0" dirty="0" smtClean="0"/>
              <a:t>, Jenkins, or SBT plugin, an Ant task, or as a command line tool.</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8</a:t>
            </a:fld>
            <a:endParaRPr lang="en-US"/>
          </a:p>
        </p:txBody>
      </p:sp>
    </p:spTree>
    <p:extLst>
      <p:ext uri="{BB962C8B-B14F-4D97-AF65-F5344CB8AC3E}">
        <p14:creationId xmlns:p14="http://schemas.microsoft.com/office/powerpoint/2010/main" val="403609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a:t>
            </a:r>
            <a:r>
              <a:rPr lang="en-US" baseline="0" dirty="0" smtClean="0"/>
              <a:t>-check fully supports Java and .NET dependencies. Additionally, experimental analyzers have been contributed for </a:t>
            </a:r>
            <a:r>
              <a:rPr lang="en-US" baseline="0" dirty="0" err="1" smtClean="0"/>
              <a:t>CocoaPods</a:t>
            </a:r>
            <a:r>
              <a:rPr lang="en-US" baseline="0" dirty="0" smtClean="0"/>
              <a:t>, Swift Package Manager, Python, PHP (composer), Node.js, Ruby.</a:t>
            </a:r>
          </a:p>
          <a:p>
            <a:endParaRPr lang="en-US" baseline="0" dirty="0" smtClean="0"/>
          </a:p>
          <a:p>
            <a:r>
              <a:rPr lang="en-US" baseline="0" dirty="0" smtClean="0"/>
              <a:t>Node and Ruby already have other FOSS tools that help solve the problem. Over the next few months work will be done to promote </a:t>
            </a:r>
            <a:r>
              <a:rPr lang="en-US" baseline="0" dirty="0" err="1" smtClean="0"/>
              <a:t>CocoaPods</a:t>
            </a:r>
            <a:r>
              <a:rPr lang="en-US" baseline="0" dirty="0" smtClean="0"/>
              <a:t>, Swift Package Manager, and Python support to a fully supported status.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9</a:t>
            </a:fld>
            <a:endParaRPr lang="en-US"/>
          </a:p>
        </p:txBody>
      </p:sp>
    </p:spTree>
    <p:extLst>
      <p:ext uri="{BB962C8B-B14F-4D97-AF65-F5344CB8AC3E}">
        <p14:creationId xmlns:p14="http://schemas.microsoft.com/office/powerpoint/2010/main" val="39577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to know about how dependency-check works</a:t>
            </a:r>
            <a:r>
              <a:rPr lang="en-US" baseline="0" dirty="0" smtClean="0"/>
              <a:t> is understanding the data source of vulnerabilities. Dependency-check uses the National Vulnerability Database’s listing of Common Vulnerability and Exposures – known as CVEs. There are other commercially available vulnerability databases that contain more vulnerabilities then the NVD, but dependency-check being a free tool – we are using a freely available data source.</a:t>
            </a:r>
          </a:p>
          <a:p>
            <a:endParaRPr lang="en-US" baseline="0" dirty="0" smtClean="0"/>
          </a:p>
          <a:p>
            <a:r>
              <a:rPr lang="en-US" baseline="0" dirty="0" smtClean="0"/>
              <a:t>Each CVE has an identifier, a description of the vulnerability, a risk rating based on the Common Vulnerability Scoring System (CVSS), and a list of the affected platforms – identified by their Common Platform Enumeration (CPE).</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11</a:t>
            </a:fld>
            <a:endParaRPr lang="en-US"/>
          </a:p>
        </p:txBody>
      </p:sp>
    </p:spTree>
    <p:extLst>
      <p:ext uri="{BB962C8B-B14F-4D97-AF65-F5344CB8AC3E}">
        <p14:creationId xmlns:p14="http://schemas.microsoft.com/office/powerpoint/2010/main" val="190450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in order to identify</a:t>
            </a:r>
            <a:r>
              <a:rPr lang="en-US" baseline="0" dirty="0" smtClean="0"/>
              <a:t> and report on known/published vulnerabilities one must correctly identify the library used.</a:t>
            </a:r>
            <a:endParaRPr lang="en-US" dirty="0"/>
          </a:p>
        </p:txBody>
      </p:sp>
      <p:sp>
        <p:nvSpPr>
          <p:cNvPr id="4" name="Slide Number Placeholder 3"/>
          <p:cNvSpPr>
            <a:spLocks noGrp="1"/>
          </p:cNvSpPr>
          <p:nvPr>
            <p:ph type="sldNum" sz="quarter" idx="10"/>
          </p:nvPr>
        </p:nvSpPr>
        <p:spPr/>
        <p:txBody>
          <a:bodyPr/>
          <a:lstStyle/>
          <a:p>
            <a:fld id="{855F4FF9-2DDC-48FB-B6BD-04AC25974FFE}" type="slidenum">
              <a:rPr lang="en-US" smtClean="0"/>
              <a:t>12</a:t>
            </a:fld>
            <a:endParaRPr lang="en-US"/>
          </a:p>
        </p:txBody>
      </p:sp>
    </p:spTree>
    <p:extLst>
      <p:ext uri="{BB962C8B-B14F-4D97-AF65-F5344CB8AC3E}">
        <p14:creationId xmlns:p14="http://schemas.microsoft.com/office/powerpoint/2010/main" val="2308048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3493" y="2279036"/>
            <a:ext cx="9079707" cy="1470025"/>
          </a:xfrm>
        </p:spPr>
        <p:txBody>
          <a:bodyPr/>
          <a:lstStyle>
            <a:lvl1pPr algn="l">
              <a:defRPr>
                <a:solidFill>
                  <a:srgbClr val="D8A519"/>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83493" y="4034810"/>
            <a:ext cx="8165307"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8518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034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1412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39108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12644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2902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1662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64797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031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0345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D46F7C92-B666-BE4A-87BA-E45BF689715D}" type="datetimeFigureOut">
              <a:rPr lang="en-US" smtClean="0"/>
              <a:t>10/9/2016</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4962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12802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917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kern="1200">
          <a:solidFill>
            <a:srgbClr val="004685"/>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nvd.nist.go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jeremylong.github.io/DependencyCheck/"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github.com/stevespringett/dependency-check-sonar-plugin" TargetMode="External"/><Relationship Id="rId4" Type="http://schemas.openxmlformats.org/officeDocument/2006/relationships/hyperlink" Target="https://github.com/stevespringett/dependency-track"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ubysec/bundler-audit"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nodesecurity.io/" TargetMode="External"/><Relationship Id="rId4" Type="http://schemas.openxmlformats.org/officeDocument/2006/relationships/hyperlink" Target="http://bekk.github.io/retire.j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info.blackducksoftware.com/rs/872-OLS-526/images/OSSAReportFINAL.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2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Depending on Vulnerable Libraries</a:t>
            </a:r>
          </a:p>
        </p:txBody>
      </p:sp>
      <p:sp>
        <p:nvSpPr>
          <p:cNvPr id="3" name="Subtitle 2"/>
          <p:cNvSpPr>
            <a:spLocks noGrp="1"/>
          </p:cNvSpPr>
          <p:nvPr>
            <p:ph type="subTitle" idx="1"/>
          </p:nvPr>
        </p:nvSpPr>
        <p:spPr/>
        <p:txBody>
          <a:bodyPr/>
          <a:lstStyle/>
          <a:p>
            <a:r>
              <a:rPr lang="en-US" dirty="0"/>
              <a:t>September 21</a:t>
            </a:r>
            <a:r>
              <a:rPr lang="en-US" baseline="30000" dirty="0"/>
              <a:t>st</a:t>
            </a:r>
            <a:r>
              <a:rPr lang="en-US" dirty="0"/>
              <a:t>, 2016</a:t>
            </a:r>
          </a:p>
        </p:txBody>
      </p:sp>
    </p:spTree>
    <p:extLst>
      <p:ext uri="{BB962C8B-B14F-4D97-AF65-F5344CB8AC3E}">
        <p14:creationId xmlns:p14="http://schemas.microsoft.com/office/powerpoint/2010/main" val="3776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Text Placeholder 2"/>
          <p:cNvSpPr>
            <a:spLocks noGrp="1"/>
          </p:cNvSpPr>
          <p:nvPr>
            <p:ph type="body" idx="1"/>
          </p:nvPr>
        </p:nvSpPr>
        <p:spPr/>
        <p:txBody>
          <a:bodyPr/>
          <a:lstStyle/>
          <a:p>
            <a:r>
              <a:rPr lang="en-US" dirty="0" smtClean="0"/>
              <a:t>OWASP dependency-check</a:t>
            </a:r>
            <a:endParaRPr lang="en-US" dirty="0"/>
          </a:p>
        </p:txBody>
      </p:sp>
    </p:spTree>
    <p:extLst>
      <p:ext uri="{BB962C8B-B14F-4D97-AF65-F5344CB8AC3E}">
        <p14:creationId xmlns:p14="http://schemas.microsoft.com/office/powerpoint/2010/main" val="312988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Data Source</a:t>
            </a:r>
            <a:endParaRPr lang="en-US" dirty="0"/>
          </a:p>
        </p:txBody>
      </p:sp>
      <p:sp>
        <p:nvSpPr>
          <p:cNvPr id="3" name="Content Placeholder 2"/>
          <p:cNvSpPr>
            <a:spLocks noGrp="1"/>
          </p:cNvSpPr>
          <p:nvPr>
            <p:ph idx="1"/>
          </p:nvPr>
        </p:nvSpPr>
        <p:spPr>
          <a:xfrm>
            <a:off x="609600" y="1600200"/>
            <a:ext cx="11582400" cy="4572000"/>
          </a:xfrm>
        </p:spPr>
        <p:txBody>
          <a:bodyPr>
            <a:normAutofit/>
          </a:bodyPr>
          <a:lstStyle/>
          <a:p>
            <a:r>
              <a:rPr lang="en-US" dirty="0" smtClean="0"/>
              <a:t>National Vulnerability Database (NVD)</a:t>
            </a:r>
          </a:p>
          <a:p>
            <a:pPr lvl="1"/>
            <a:r>
              <a:rPr lang="en-US" dirty="0" smtClean="0">
                <a:hlinkClick r:id="rId4"/>
              </a:rPr>
              <a:t>https://nvd.nist.gov</a:t>
            </a:r>
            <a:r>
              <a:rPr lang="en-US" dirty="0" smtClean="0"/>
              <a:t> </a:t>
            </a:r>
          </a:p>
          <a:p>
            <a:r>
              <a:rPr lang="en-US" dirty="0" smtClean="0"/>
              <a:t>Contains a listing of Common Vulnerability and Exposures (CVE)</a:t>
            </a:r>
          </a:p>
          <a:p>
            <a:r>
              <a:rPr lang="en-US" dirty="0" smtClean="0"/>
              <a:t>Each CVE entry contains</a:t>
            </a:r>
          </a:p>
          <a:p>
            <a:pPr lvl="1"/>
            <a:r>
              <a:rPr lang="en-US" dirty="0" smtClean="0"/>
              <a:t>A description of the vulnerability or exposure</a:t>
            </a:r>
          </a:p>
          <a:p>
            <a:pPr lvl="1"/>
            <a:r>
              <a:rPr lang="en-US" dirty="0" smtClean="0"/>
              <a:t>A Common Vulnerability Scoring System (CVSS) score</a:t>
            </a:r>
          </a:p>
          <a:p>
            <a:pPr lvl="1"/>
            <a:r>
              <a:rPr lang="en-US" dirty="0" smtClean="0"/>
              <a:t>A list of the affected platforms identified by their Common Platform Enumeration (CPE)</a:t>
            </a:r>
          </a:p>
          <a:p>
            <a:pPr lvl="1"/>
            <a:endParaRPr lang="en-US" dirty="0"/>
          </a:p>
        </p:txBody>
      </p:sp>
    </p:spTree>
    <p:extLst>
      <p:ext uri="{BB962C8B-B14F-4D97-AF65-F5344CB8AC3E}">
        <p14:creationId xmlns:p14="http://schemas.microsoft.com/office/powerpoint/2010/main" val="2676865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Identification</a:t>
            </a:r>
          </a:p>
        </p:txBody>
      </p:sp>
      <p:sp>
        <p:nvSpPr>
          <p:cNvPr id="3" name="Content Placeholder 2"/>
          <p:cNvSpPr>
            <a:spLocks noGrp="1"/>
          </p:cNvSpPr>
          <p:nvPr>
            <p:ph idx="1"/>
          </p:nvPr>
        </p:nvSpPr>
        <p:spPr/>
        <p:txBody>
          <a:bodyPr/>
          <a:lstStyle/>
          <a:p>
            <a:pPr>
              <a:buFont typeface="Arial" pitchFamily="34" charset="0"/>
              <a:buChar char="•"/>
            </a:pPr>
            <a:r>
              <a:rPr lang="en-US" dirty="0"/>
              <a:t>Reporting on </a:t>
            </a:r>
            <a:r>
              <a:rPr lang="en-US" dirty="0" smtClean="0"/>
              <a:t>known/published </a:t>
            </a:r>
            <a:r>
              <a:rPr lang="en-US" dirty="0"/>
              <a:t>vulnerabilities requires the correct identification of the libraries used</a:t>
            </a:r>
          </a:p>
          <a:p>
            <a:pPr>
              <a:buFont typeface="Arial" pitchFamily="34" charset="0"/>
              <a:buChar char="•"/>
            </a:pPr>
            <a:endParaRPr lang="en-US" dirty="0"/>
          </a:p>
        </p:txBody>
      </p:sp>
    </p:spTree>
    <p:extLst>
      <p:ext uri="{BB962C8B-B14F-4D97-AF65-F5344CB8AC3E}">
        <p14:creationId xmlns:p14="http://schemas.microsoft.com/office/powerpoint/2010/main" val="2918047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Identification Problems</a:t>
            </a:r>
          </a:p>
        </p:txBody>
      </p:sp>
      <p:sp>
        <p:nvSpPr>
          <p:cNvPr id="3" name="Content Placeholder 2"/>
          <p:cNvSpPr>
            <a:spLocks noGrp="1"/>
          </p:cNvSpPr>
          <p:nvPr>
            <p:ph idx="1"/>
          </p:nvPr>
        </p:nvSpPr>
        <p:spPr>
          <a:xfrm>
            <a:off x="609600" y="1600200"/>
            <a:ext cx="10972800" cy="4463716"/>
          </a:xfrm>
        </p:spPr>
        <p:txBody>
          <a:bodyPr>
            <a:normAutofit/>
          </a:bodyPr>
          <a:lstStyle/>
          <a:p>
            <a:pPr>
              <a:buFont typeface="Arial" pitchFamily="34" charset="0"/>
              <a:buChar char="•"/>
            </a:pPr>
            <a:r>
              <a:rPr lang="en-US" sz="3100" dirty="0"/>
              <a:t>Development &amp; Security use different identifiers</a:t>
            </a:r>
          </a:p>
          <a:p>
            <a:r>
              <a:rPr lang="en-US" sz="3100" dirty="0" smtClean="0"/>
              <a:t>Development </a:t>
            </a:r>
            <a:r>
              <a:rPr lang="en-US" sz="3100" dirty="0"/>
              <a:t>(GAV coordinates):</a:t>
            </a:r>
          </a:p>
          <a:p>
            <a:pPr lvl="1"/>
            <a:r>
              <a:rPr lang="en-US" sz="2700" dirty="0"/>
              <a:t>org.springframework:spring-core:3.2.0.RELEASE</a:t>
            </a:r>
          </a:p>
          <a:p>
            <a:r>
              <a:rPr lang="en-US" sz="3100" dirty="0" smtClean="0"/>
              <a:t>Security uses Common </a:t>
            </a:r>
            <a:r>
              <a:rPr lang="en-US" sz="3100" dirty="0"/>
              <a:t>Platform Enumeration (CPE</a:t>
            </a:r>
            <a:r>
              <a:rPr lang="en-US" sz="3100" dirty="0" smtClean="0"/>
              <a:t>):</a:t>
            </a:r>
            <a:endParaRPr lang="en-US" sz="3100" dirty="0"/>
          </a:p>
          <a:p>
            <a:pPr lvl="1"/>
            <a:r>
              <a:rPr lang="en-US" sz="2700" dirty="0" err="1"/>
              <a:t>cpe</a:t>
            </a:r>
            <a:r>
              <a:rPr lang="en-US" sz="2700" dirty="0"/>
              <a:t>:/</a:t>
            </a:r>
            <a:r>
              <a:rPr lang="en-US" sz="2700" dirty="0" smtClean="0"/>
              <a:t>a:springsource:spring_framework:3.2.0</a:t>
            </a:r>
            <a:endParaRPr lang="en-US" sz="2700" dirty="0"/>
          </a:p>
          <a:p>
            <a:pPr lvl="1"/>
            <a:r>
              <a:rPr lang="en-US" sz="2700" dirty="0" err="1" smtClean="0"/>
              <a:t>cpe</a:t>
            </a:r>
            <a:r>
              <a:rPr lang="en-US" sz="2700" dirty="0"/>
              <a:t>:/</a:t>
            </a:r>
            <a:r>
              <a:rPr lang="en-US" sz="2700" dirty="0" smtClean="0"/>
              <a:t>a:pivotal:spring_framework:3.2.0</a:t>
            </a:r>
          </a:p>
          <a:p>
            <a:pPr lvl="1"/>
            <a:r>
              <a:rPr lang="en-US" sz="2700" dirty="0" err="1"/>
              <a:t>cpe</a:t>
            </a:r>
            <a:r>
              <a:rPr lang="en-US" sz="2700" dirty="0"/>
              <a:t>:/a:pivotal_software:spring_framework:3.2.0</a:t>
            </a:r>
            <a:endParaRPr lang="en-US" sz="2700" dirty="0" smtClean="0"/>
          </a:p>
          <a:p>
            <a:r>
              <a:rPr lang="en-US" sz="3100" dirty="0"/>
              <a:t>No </a:t>
            </a:r>
            <a:r>
              <a:rPr lang="en-US" sz="3100" dirty="0" smtClean="0"/>
              <a:t>publicly available </a:t>
            </a:r>
            <a:r>
              <a:rPr lang="en-US" sz="3100" dirty="0"/>
              <a:t>database </a:t>
            </a:r>
            <a:r>
              <a:rPr lang="en-US" sz="3100" dirty="0" smtClean="0"/>
              <a:t>exists to map between the two</a:t>
            </a:r>
            <a:endParaRPr lang="en-US" sz="3100" dirty="0"/>
          </a:p>
          <a:p>
            <a:endParaRPr lang="en-US" dirty="0"/>
          </a:p>
        </p:txBody>
      </p:sp>
    </p:spTree>
    <p:extLst>
      <p:ext uri="{BB962C8B-B14F-4D97-AF65-F5344CB8AC3E}">
        <p14:creationId xmlns:p14="http://schemas.microsoft.com/office/powerpoint/2010/main" val="259768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Based Identification</a:t>
            </a:r>
          </a:p>
        </p:txBody>
      </p:sp>
      <p:sp>
        <p:nvSpPr>
          <p:cNvPr id="3" name="Content Placeholder 2"/>
          <p:cNvSpPr>
            <a:spLocks noGrp="1"/>
          </p:cNvSpPr>
          <p:nvPr>
            <p:ph idx="1"/>
          </p:nvPr>
        </p:nvSpPr>
        <p:spPr/>
        <p:txBody>
          <a:bodyPr/>
          <a:lstStyle/>
          <a:p>
            <a:r>
              <a:rPr lang="en-US" dirty="0"/>
              <a:t>Evidence is extracted from dependencies</a:t>
            </a:r>
          </a:p>
          <a:p>
            <a:pPr lvl="1"/>
            <a:r>
              <a:rPr lang="en-US" dirty="0"/>
              <a:t>File name, manifest, POM, package names, etc.</a:t>
            </a:r>
          </a:p>
          <a:p>
            <a:pPr lvl="1"/>
            <a:r>
              <a:rPr lang="en-US" dirty="0"/>
              <a:t>Evidence is grouped into Vendor, Product, and Version </a:t>
            </a:r>
            <a:r>
              <a:rPr lang="en-US" dirty="0" smtClean="0"/>
              <a:t>collections</a:t>
            </a:r>
            <a:endParaRPr lang="en-US" dirty="0"/>
          </a:p>
          <a:p>
            <a:r>
              <a:rPr lang="en-US" dirty="0"/>
              <a:t>Local copy of the NVD CVE is </a:t>
            </a:r>
            <a:r>
              <a:rPr lang="en-US" dirty="0" smtClean="0"/>
              <a:t>maintained</a:t>
            </a:r>
          </a:p>
          <a:p>
            <a:r>
              <a:rPr lang="en-US" dirty="0"/>
              <a:t>Lucene </a:t>
            </a:r>
            <a:r>
              <a:rPr lang="en-US" dirty="0" smtClean="0"/>
              <a:t>Index of the CPE information is created</a:t>
            </a:r>
            <a:endParaRPr lang="en-US" dirty="0"/>
          </a:p>
          <a:p>
            <a:r>
              <a:rPr lang="en-US" dirty="0" smtClean="0"/>
              <a:t>Evidence collected </a:t>
            </a:r>
            <a:r>
              <a:rPr lang="en-US" dirty="0"/>
              <a:t>is used to </a:t>
            </a:r>
            <a:r>
              <a:rPr lang="en-US" dirty="0" smtClean="0"/>
              <a:t>search the index and identify </a:t>
            </a:r>
            <a:r>
              <a:rPr lang="en-US" dirty="0"/>
              <a:t>the library by CPE</a:t>
            </a:r>
          </a:p>
          <a:p>
            <a:endParaRPr lang="en-US" dirty="0"/>
          </a:p>
          <a:p>
            <a:endParaRPr lang="en-US" dirty="0"/>
          </a:p>
        </p:txBody>
      </p:sp>
    </p:spTree>
    <p:extLst>
      <p:ext uri="{BB962C8B-B14F-4D97-AF65-F5344CB8AC3E}">
        <p14:creationId xmlns:p14="http://schemas.microsoft.com/office/powerpoint/2010/main" val="97329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Based Identification Issues</a:t>
            </a:r>
          </a:p>
        </p:txBody>
      </p:sp>
      <p:sp>
        <p:nvSpPr>
          <p:cNvPr id="3" name="Content Placeholder 2"/>
          <p:cNvSpPr>
            <a:spLocks noGrp="1"/>
          </p:cNvSpPr>
          <p:nvPr>
            <p:ph idx="1"/>
          </p:nvPr>
        </p:nvSpPr>
        <p:spPr/>
        <p:txBody>
          <a:bodyPr/>
          <a:lstStyle/>
          <a:p>
            <a:r>
              <a:rPr lang="en-US" dirty="0"/>
              <a:t>False Positives</a:t>
            </a:r>
          </a:p>
          <a:p>
            <a:pPr lvl="1"/>
            <a:r>
              <a:rPr lang="en-US" dirty="0"/>
              <a:t>Evidence extracted may cause incorrect </a:t>
            </a:r>
            <a:r>
              <a:rPr lang="en-US" dirty="0" smtClean="0"/>
              <a:t>identification</a:t>
            </a:r>
          </a:p>
          <a:p>
            <a:pPr lvl="1"/>
            <a:endParaRPr lang="en-US" dirty="0"/>
          </a:p>
          <a:p>
            <a:r>
              <a:rPr lang="en-US" dirty="0"/>
              <a:t>False Negatives</a:t>
            </a:r>
          </a:p>
          <a:p>
            <a:pPr lvl="1"/>
            <a:r>
              <a:rPr lang="en-US" dirty="0"/>
              <a:t>If key elements are not included in the dependency (e.g. jar, </a:t>
            </a:r>
            <a:r>
              <a:rPr lang="en-US" dirty="0" err="1"/>
              <a:t>dll</a:t>
            </a:r>
            <a:r>
              <a:rPr lang="en-US" dirty="0"/>
              <a:t>) the library will not be identified and may result in un-reported risk</a:t>
            </a:r>
          </a:p>
          <a:p>
            <a:endParaRPr lang="en-US" dirty="0"/>
          </a:p>
          <a:p>
            <a:endParaRPr lang="en-US" dirty="0"/>
          </a:p>
        </p:txBody>
      </p:sp>
    </p:spTree>
    <p:extLst>
      <p:ext uri="{BB962C8B-B14F-4D97-AF65-F5344CB8AC3E}">
        <p14:creationId xmlns:p14="http://schemas.microsoft.com/office/powerpoint/2010/main" val="95791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False Positives</a:t>
            </a:r>
          </a:p>
        </p:txBody>
      </p:sp>
      <p:sp>
        <p:nvSpPr>
          <p:cNvPr id="3" name="Content Placeholder 2"/>
          <p:cNvSpPr>
            <a:spLocks noGrp="1"/>
          </p:cNvSpPr>
          <p:nvPr>
            <p:ph idx="1"/>
          </p:nvPr>
        </p:nvSpPr>
        <p:spPr>
          <a:xfrm>
            <a:off x="609600" y="1600200"/>
            <a:ext cx="10972800" cy="1152625"/>
          </a:xfrm>
        </p:spPr>
        <p:txBody>
          <a:bodyPr/>
          <a:lstStyle/>
          <a:p>
            <a:r>
              <a:rPr lang="en-US" dirty="0"/>
              <a:t>Invalid dependency identification can be resolved using a suppression file:</a:t>
            </a:r>
          </a:p>
          <a:p>
            <a:endParaRPr lang="en-US" dirty="0"/>
          </a:p>
          <a:p>
            <a:pPr marL="0" indent="0">
              <a:buNone/>
            </a:pPr>
            <a:endParaRPr lang="en-US" dirty="0"/>
          </a:p>
        </p:txBody>
      </p:sp>
      <p:sp>
        <p:nvSpPr>
          <p:cNvPr id="4" name="Rectangle 2"/>
          <p:cNvSpPr>
            <a:spLocks noChangeArrowheads="1"/>
          </p:cNvSpPr>
          <p:nvPr/>
        </p:nvSpPr>
        <p:spPr bwMode="auto">
          <a:xfrm>
            <a:off x="1020281" y="2774213"/>
            <a:ext cx="1034129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a:solidFill>
                  <a:srgbClr val="268BD2"/>
                </a:solidFill>
                <a:latin typeface="Lucida Console" panose="020B0609040504020204" pitchFamily="49" charset="0"/>
                <a:cs typeface="Courier New" panose="02070309020205020404" pitchFamily="49" charset="0"/>
              </a:rPr>
              <a:t>suppress</a:t>
            </a:r>
            <a:r>
              <a:rPr lang="en-US" altLang="en-US" sz="2000" dirty="0">
                <a:solidFill>
                  <a:srgbClr val="333333"/>
                </a:solidFill>
                <a:latin typeface="Lucida Console" panose="020B0609040504020204" pitchFamily="49" charset="0"/>
                <a:cs typeface="Courier New" panose="02070309020205020404" pitchFamily="49" charset="0"/>
              </a:rPr>
              <a:t>&gt; </a:t>
            </a:r>
          </a:p>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   &lt;</a:t>
            </a:r>
            <a:r>
              <a:rPr lang="en-US" altLang="en-US" sz="2000" dirty="0">
                <a:solidFill>
                  <a:srgbClr val="268BD2"/>
                </a:solidFill>
                <a:latin typeface="Lucida Console" panose="020B0609040504020204" pitchFamily="49" charset="0"/>
                <a:cs typeface="Courier New" panose="02070309020205020404" pitchFamily="49" charset="0"/>
              </a:rPr>
              <a:t>notes</a:t>
            </a:r>
            <a:r>
              <a:rPr lang="en-US" altLang="en-US" sz="2000" dirty="0">
                <a:solidFill>
                  <a:srgbClr val="333333"/>
                </a:solidFill>
                <a:latin typeface="Lucida Console" panose="020B0609040504020204" pitchFamily="49" charset="0"/>
                <a:cs typeface="Courier New" panose="02070309020205020404" pitchFamily="49" charset="0"/>
              </a:rPr>
              <a:t>&gt;</a:t>
            </a:r>
            <a:r>
              <a:rPr lang="en-US" altLang="en-US" sz="2000" dirty="0">
                <a:solidFill>
                  <a:srgbClr val="CB4B16"/>
                </a:solidFill>
                <a:latin typeface="Lucida Console" panose="020B0609040504020204" pitchFamily="49" charset="0"/>
                <a:cs typeface="Courier New" panose="02070309020205020404" pitchFamily="49" charset="0"/>
              </a:rPr>
              <a:t>&lt;![CDATA[ </a:t>
            </a:r>
          </a:p>
          <a:p>
            <a:pPr defTabSz="914400" eaLnBrk="0" fontAlgn="base" hangingPunct="0">
              <a:spcBef>
                <a:spcPct val="0"/>
              </a:spcBef>
              <a:spcAft>
                <a:spcPct val="0"/>
              </a:spcAft>
            </a:pPr>
            <a:r>
              <a:rPr lang="en-US" altLang="en-US" sz="2000" dirty="0">
                <a:solidFill>
                  <a:srgbClr val="CB4B16"/>
                </a:solidFill>
                <a:latin typeface="Lucida Console" panose="020B0609040504020204" pitchFamily="49" charset="0"/>
                <a:cs typeface="Courier New" panose="02070309020205020404" pitchFamily="49" charset="0"/>
              </a:rPr>
              <a:t>   This suppresses false positives identified on spring security. </a:t>
            </a:r>
          </a:p>
          <a:p>
            <a:pPr defTabSz="914400" eaLnBrk="0" fontAlgn="base" hangingPunct="0">
              <a:spcBef>
                <a:spcPct val="0"/>
              </a:spcBef>
              <a:spcAft>
                <a:spcPct val="0"/>
              </a:spcAft>
            </a:pPr>
            <a:r>
              <a:rPr lang="en-US" altLang="en-US" sz="2000" dirty="0">
                <a:solidFill>
                  <a:srgbClr val="CB4B16"/>
                </a:solidFill>
                <a:latin typeface="Lucida Console" panose="020B0609040504020204" pitchFamily="49" charset="0"/>
                <a:cs typeface="Courier New" panose="02070309020205020404" pitchFamily="49" charset="0"/>
              </a:rPr>
              <a:t>   ]]&gt;</a:t>
            </a: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a:solidFill>
                  <a:srgbClr val="268BD2"/>
                </a:solidFill>
                <a:latin typeface="Lucida Console" panose="020B0609040504020204" pitchFamily="49" charset="0"/>
                <a:cs typeface="Courier New" panose="02070309020205020404" pitchFamily="49" charset="0"/>
              </a:rPr>
              <a:t>notes</a:t>
            </a:r>
            <a:r>
              <a:rPr lang="en-US" altLang="en-US" sz="2000" dirty="0">
                <a:solidFill>
                  <a:srgbClr val="333333"/>
                </a:solidFill>
                <a:latin typeface="Lucida Console" panose="020B0609040504020204" pitchFamily="49" charset="0"/>
                <a:cs typeface="Courier New" panose="02070309020205020404" pitchFamily="49" charset="0"/>
              </a:rPr>
              <a:t>&gt;</a:t>
            </a:r>
          </a:p>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   &lt;</a:t>
            </a:r>
            <a:r>
              <a:rPr lang="en-US" altLang="en-US" sz="2000" dirty="0" err="1">
                <a:solidFill>
                  <a:srgbClr val="268BD2"/>
                </a:solidFill>
                <a:latin typeface="Lucida Console" panose="020B0609040504020204" pitchFamily="49" charset="0"/>
                <a:cs typeface="Courier New" panose="02070309020205020404" pitchFamily="49" charset="0"/>
              </a:rPr>
              <a:t>gav</a:t>
            </a:r>
            <a:r>
              <a:rPr lang="en-US" altLang="en-US" sz="2000" dirty="0">
                <a:solidFill>
                  <a:srgbClr val="333333"/>
                </a:solidFill>
                <a:latin typeface="Lucida Console" panose="020B0609040504020204" pitchFamily="49" charset="0"/>
                <a:cs typeface="Courier New" panose="02070309020205020404" pitchFamily="49" charset="0"/>
              </a:rPr>
              <a:t> </a:t>
            </a:r>
            <a:r>
              <a:rPr lang="en-US" altLang="en-US" sz="2000" dirty="0">
                <a:solidFill>
                  <a:srgbClr val="B58900"/>
                </a:solidFill>
                <a:latin typeface="Lucida Console" panose="020B0609040504020204" pitchFamily="49" charset="0"/>
                <a:cs typeface="Courier New" panose="02070309020205020404" pitchFamily="49" charset="0"/>
              </a:rPr>
              <a:t>regex</a:t>
            </a:r>
            <a:r>
              <a:rPr lang="en-US" altLang="en-US" sz="2000" dirty="0">
                <a:solidFill>
                  <a:srgbClr val="333333"/>
                </a:solidFill>
                <a:latin typeface="Lucida Console" panose="020B0609040504020204" pitchFamily="49" charset="0"/>
                <a:cs typeface="Courier New" panose="02070309020205020404" pitchFamily="49" charset="0"/>
              </a:rPr>
              <a:t>=</a:t>
            </a:r>
            <a:r>
              <a:rPr lang="en-US" altLang="en-US" sz="2000" dirty="0">
                <a:solidFill>
                  <a:srgbClr val="2AA198"/>
                </a:solidFill>
                <a:latin typeface="Lucida Console" panose="020B0609040504020204" pitchFamily="49" charset="0"/>
                <a:cs typeface="Courier New" panose="02070309020205020404" pitchFamily="49" charset="0"/>
              </a:rPr>
              <a:t>"true"</a:t>
            </a:r>
            <a:r>
              <a:rPr lang="en-US" altLang="en-US" sz="2000" dirty="0">
                <a:solidFill>
                  <a:srgbClr val="333333"/>
                </a:solidFill>
                <a:latin typeface="Lucida Console" panose="020B0609040504020204" pitchFamily="49" charset="0"/>
                <a:cs typeface="Courier New" panose="02070309020205020404" pitchFamily="49" charset="0"/>
              </a:rPr>
              <a:t>&gt;org\.</a:t>
            </a:r>
            <a:r>
              <a:rPr lang="en-US" altLang="en-US" sz="2000" dirty="0" err="1">
                <a:solidFill>
                  <a:srgbClr val="333333"/>
                </a:solidFill>
                <a:latin typeface="Lucida Console" panose="020B0609040504020204" pitchFamily="49" charset="0"/>
                <a:cs typeface="Courier New" panose="02070309020205020404" pitchFamily="49" charset="0"/>
              </a:rPr>
              <a:t>springframework</a:t>
            </a:r>
            <a:r>
              <a:rPr lang="en-US" altLang="en-US" sz="2000" dirty="0">
                <a:solidFill>
                  <a:srgbClr val="333333"/>
                </a:solidFill>
                <a:latin typeface="Lucida Console" panose="020B0609040504020204" pitchFamily="49" charset="0"/>
                <a:cs typeface="Courier New" panose="02070309020205020404" pitchFamily="49" charset="0"/>
              </a:rPr>
              <a:t>\.</a:t>
            </a:r>
            <a:r>
              <a:rPr lang="en-US" altLang="en-US" sz="2000" dirty="0" err="1">
                <a:solidFill>
                  <a:srgbClr val="333333"/>
                </a:solidFill>
                <a:latin typeface="Lucida Console" panose="020B0609040504020204" pitchFamily="49" charset="0"/>
                <a:cs typeface="Courier New" panose="02070309020205020404" pitchFamily="49" charset="0"/>
              </a:rPr>
              <a:t>security:spring</a:t>
            </a: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err="1">
                <a:solidFill>
                  <a:srgbClr val="268BD2"/>
                </a:solidFill>
                <a:latin typeface="Lucida Console" panose="020B0609040504020204" pitchFamily="49" charset="0"/>
                <a:cs typeface="Courier New" panose="02070309020205020404" pitchFamily="49" charset="0"/>
              </a:rPr>
              <a:t>gav</a:t>
            </a:r>
            <a:r>
              <a:rPr lang="en-US" altLang="en-US" sz="2000" dirty="0">
                <a:solidFill>
                  <a:srgbClr val="333333"/>
                </a:solidFill>
                <a:latin typeface="Lucida Console" panose="020B0609040504020204" pitchFamily="49" charset="0"/>
                <a:cs typeface="Courier New" panose="02070309020205020404" pitchFamily="49" charset="0"/>
              </a:rPr>
              <a:t>&gt;</a:t>
            </a:r>
          </a:p>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   &lt;</a:t>
            </a:r>
            <a:r>
              <a:rPr lang="en-US" altLang="en-US" sz="2000" dirty="0" err="1">
                <a:solidFill>
                  <a:srgbClr val="268BD2"/>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&gt;</a:t>
            </a:r>
            <a:r>
              <a:rPr lang="en-US" altLang="en-US" sz="2000" dirty="0" err="1">
                <a:solidFill>
                  <a:srgbClr val="333333"/>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a:t>
            </a:r>
            <a:r>
              <a:rPr lang="en-US" altLang="en-US" sz="2000" dirty="0" err="1">
                <a:solidFill>
                  <a:srgbClr val="333333"/>
                </a:solidFill>
                <a:latin typeface="Lucida Console" panose="020B0609040504020204" pitchFamily="49" charset="0"/>
                <a:cs typeface="Courier New" panose="02070309020205020404" pitchFamily="49" charset="0"/>
              </a:rPr>
              <a:t>a:mod_security:mod_security</a:t>
            </a: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err="1">
                <a:solidFill>
                  <a:srgbClr val="268BD2"/>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&gt;</a:t>
            </a:r>
          </a:p>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   &lt;</a:t>
            </a:r>
            <a:r>
              <a:rPr lang="en-US" altLang="en-US" sz="2000" dirty="0" err="1">
                <a:solidFill>
                  <a:srgbClr val="268BD2"/>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&gt;</a:t>
            </a:r>
            <a:r>
              <a:rPr lang="en-US" altLang="en-US" sz="2000" dirty="0" err="1">
                <a:solidFill>
                  <a:srgbClr val="333333"/>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a:t>
            </a:r>
            <a:r>
              <a:rPr lang="en-US" altLang="en-US" sz="2000" dirty="0" err="1">
                <a:solidFill>
                  <a:srgbClr val="333333"/>
                </a:solidFill>
                <a:latin typeface="Lucida Console" panose="020B0609040504020204" pitchFamily="49" charset="0"/>
                <a:cs typeface="Courier New" panose="02070309020205020404" pitchFamily="49" charset="0"/>
              </a:rPr>
              <a:t>a:springsource:spring_framework</a:t>
            </a: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err="1">
                <a:solidFill>
                  <a:srgbClr val="268BD2"/>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&gt;</a:t>
            </a:r>
          </a:p>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   &lt;</a:t>
            </a:r>
            <a:r>
              <a:rPr lang="en-US" altLang="en-US" sz="2000" dirty="0" err="1">
                <a:solidFill>
                  <a:srgbClr val="268BD2"/>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&gt;</a:t>
            </a:r>
            <a:r>
              <a:rPr lang="en-US" altLang="en-US" sz="2000" dirty="0" err="1">
                <a:solidFill>
                  <a:srgbClr val="333333"/>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a:t>
            </a:r>
            <a:r>
              <a:rPr lang="en-US" altLang="en-US" sz="2000" dirty="0" err="1">
                <a:solidFill>
                  <a:srgbClr val="333333"/>
                </a:solidFill>
                <a:latin typeface="Lucida Console" panose="020B0609040504020204" pitchFamily="49" charset="0"/>
                <a:cs typeface="Courier New" panose="02070309020205020404" pitchFamily="49" charset="0"/>
              </a:rPr>
              <a:t>a:vmware:springsource_spring_framework</a:t>
            </a: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err="1">
                <a:solidFill>
                  <a:srgbClr val="268BD2"/>
                </a:solidFill>
                <a:latin typeface="Lucida Console" panose="020B0609040504020204" pitchFamily="49" charset="0"/>
                <a:cs typeface="Courier New" panose="02070309020205020404" pitchFamily="49" charset="0"/>
              </a:rPr>
              <a:t>cpe</a:t>
            </a:r>
            <a:r>
              <a:rPr lang="en-US" altLang="en-US" sz="2000" dirty="0">
                <a:solidFill>
                  <a:srgbClr val="333333"/>
                </a:solidFill>
                <a:latin typeface="Lucida Console" panose="020B0609040504020204" pitchFamily="49" charset="0"/>
                <a:cs typeface="Courier New" panose="02070309020205020404" pitchFamily="49" charset="0"/>
              </a:rPr>
              <a:t>&gt;</a:t>
            </a:r>
          </a:p>
          <a:p>
            <a:pPr defTabSz="914400" eaLnBrk="0" fontAlgn="base" hangingPunct="0">
              <a:spcBef>
                <a:spcPct val="0"/>
              </a:spcBef>
              <a:spcAft>
                <a:spcPct val="0"/>
              </a:spcAft>
            </a:pPr>
            <a:r>
              <a:rPr lang="en-US" altLang="en-US" sz="2000" dirty="0">
                <a:solidFill>
                  <a:srgbClr val="333333"/>
                </a:solidFill>
                <a:latin typeface="Lucida Console" panose="020B0609040504020204" pitchFamily="49" charset="0"/>
                <a:cs typeface="Courier New" panose="02070309020205020404" pitchFamily="49" charset="0"/>
              </a:rPr>
              <a:t>&lt;/</a:t>
            </a:r>
            <a:r>
              <a:rPr lang="en-US" altLang="en-US" sz="2000" dirty="0">
                <a:solidFill>
                  <a:srgbClr val="268BD2"/>
                </a:solidFill>
                <a:latin typeface="Lucida Console" panose="020B0609040504020204" pitchFamily="49" charset="0"/>
                <a:cs typeface="Courier New" panose="02070309020205020404" pitchFamily="49" charset="0"/>
              </a:rPr>
              <a:t>suppress</a:t>
            </a:r>
            <a:r>
              <a:rPr lang="en-US" altLang="en-US" sz="2000" dirty="0">
                <a:solidFill>
                  <a:srgbClr val="333333"/>
                </a:solidFill>
                <a:latin typeface="Lucida Console" panose="020B0609040504020204" pitchFamily="49" charset="0"/>
                <a:cs typeface="Courier New" panose="02070309020205020404" pitchFamily="49" charset="0"/>
              </a:rPr>
              <a:t>&gt;</a:t>
            </a:r>
            <a:r>
              <a:rPr lang="en-US" altLang="en-US" sz="1200" dirty="0">
                <a:latin typeface="Lucida Console" panose="020B0609040504020204" pitchFamily="49" charset="0"/>
              </a:rPr>
              <a:t> </a:t>
            </a:r>
            <a:endParaRPr lang="en-US" altLang="en-US" sz="4400" dirty="0">
              <a:latin typeface="Lucida Console" panose="020B0609040504020204" pitchFamily="49" charset="0"/>
            </a:endParaRPr>
          </a:p>
        </p:txBody>
      </p:sp>
    </p:spTree>
    <p:extLst>
      <p:ext uri="{BB962C8B-B14F-4D97-AF65-F5344CB8AC3E}">
        <p14:creationId xmlns:p14="http://schemas.microsoft.com/office/powerpoint/2010/main" val="2454955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Dependency-check</a:t>
            </a:r>
            <a:endParaRPr lang="en-US" dirty="0"/>
          </a:p>
        </p:txBody>
      </p:sp>
      <p:sp>
        <p:nvSpPr>
          <p:cNvPr id="3" name="Text Placeholder 2"/>
          <p:cNvSpPr>
            <a:spLocks noGrp="1"/>
          </p:cNvSpPr>
          <p:nvPr>
            <p:ph type="body" idx="1"/>
          </p:nvPr>
        </p:nvSpPr>
        <p:spPr/>
        <p:txBody>
          <a:bodyPr/>
          <a:lstStyle/>
          <a:p>
            <a:r>
              <a:rPr lang="en-US" dirty="0" smtClean="0"/>
              <a:t>OWASP dependency-check</a:t>
            </a:r>
            <a:endParaRPr lang="en-US" dirty="0"/>
          </a:p>
        </p:txBody>
      </p:sp>
    </p:spTree>
    <p:extLst>
      <p:ext uri="{BB962C8B-B14F-4D97-AF65-F5344CB8AC3E}">
        <p14:creationId xmlns:p14="http://schemas.microsoft.com/office/powerpoint/2010/main" val="1187871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Onboarding an Application</a:t>
            </a:r>
          </a:p>
        </p:txBody>
      </p:sp>
      <p:sp>
        <p:nvSpPr>
          <p:cNvPr id="3" name="Content Placeholder 2"/>
          <p:cNvSpPr>
            <a:spLocks noGrp="1"/>
          </p:cNvSpPr>
          <p:nvPr>
            <p:ph idx="1"/>
          </p:nvPr>
        </p:nvSpPr>
        <p:spPr/>
        <p:txBody>
          <a:bodyPr/>
          <a:lstStyle/>
          <a:p>
            <a:r>
              <a:rPr lang="en-US" dirty="0"/>
              <a:t>Basic </a:t>
            </a:r>
            <a:r>
              <a:rPr lang="en-US" dirty="0" smtClean="0"/>
              <a:t>steps</a:t>
            </a:r>
          </a:p>
          <a:p>
            <a:pPr lvl="1"/>
            <a:r>
              <a:rPr lang="en-US" dirty="0" smtClean="0"/>
              <a:t>Configure plugin</a:t>
            </a:r>
          </a:p>
          <a:p>
            <a:pPr lvl="2"/>
            <a:r>
              <a:rPr lang="en-US" dirty="0" smtClean="0"/>
              <a:t>Proxy configuration</a:t>
            </a:r>
            <a:endParaRPr lang="en-US" dirty="0"/>
          </a:p>
          <a:p>
            <a:pPr lvl="1"/>
            <a:r>
              <a:rPr lang="en-US" dirty="0"/>
              <a:t>Run initial scan</a:t>
            </a:r>
          </a:p>
          <a:p>
            <a:pPr lvl="1"/>
            <a:r>
              <a:rPr lang="en-US" dirty="0" smtClean="0"/>
              <a:t>Create and configure a suppression </a:t>
            </a:r>
            <a:r>
              <a:rPr lang="en-US" dirty="0"/>
              <a:t>file (if needed</a:t>
            </a:r>
            <a:r>
              <a:rPr lang="en-US" dirty="0" smtClean="0"/>
              <a:t>)</a:t>
            </a:r>
          </a:p>
          <a:p>
            <a:pPr lvl="1"/>
            <a:r>
              <a:rPr lang="en-US" dirty="0" smtClean="0"/>
              <a:t>Plan </a:t>
            </a:r>
            <a:r>
              <a:rPr lang="en-US" dirty="0"/>
              <a:t>the upgrade for identified vulnerable components</a:t>
            </a:r>
          </a:p>
        </p:txBody>
      </p:sp>
    </p:spTree>
    <p:extLst>
      <p:ext uri="{BB962C8B-B14F-4D97-AF65-F5344CB8AC3E}">
        <p14:creationId xmlns:p14="http://schemas.microsoft.com/office/powerpoint/2010/main" val="3911789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OWASP dependency-check</a:t>
            </a:r>
            <a:endParaRPr lang="en-US" dirty="0"/>
          </a:p>
        </p:txBody>
      </p:sp>
    </p:spTree>
    <p:extLst>
      <p:ext uri="{BB962C8B-B14F-4D97-AF65-F5344CB8AC3E}">
        <p14:creationId xmlns:p14="http://schemas.microsoft.com/office/powerpoint/2010/main" val="96785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 about me…</a:t>
            </a:r>
          </a:p>
        </p:txBody>
      </p:sp>
      <p:sp>
        <p:nvSpPr>
          <p:cNvPr id="3" name="Content Placeholder 2"/>
          <p:cNvSpPr>
            <a:spLocks noGrp="1"/>
          </p:cNvSpPr>
          <p:nvPr>
            <p:ph idx="1"/>
          </p:nvPr>
        </p:nvSpPr>
        <p:spPr/>
        <p:txBody>
          <a:bodyPr/>
          <a:lstStyle/>
          <a:p>
            <a:r>
              <a:rPr lang="en-US" dirty="0"/>
              <a:t>Jeremy Long</a:t>
            </a:r>
          </a:p>
          <a:p>
            <a:pPr lvl="1"/>
            <a:r>
              <a:rPr lang="en-US" sz="2400" dirty="0">
                <a:solidFill>
                  <a:srgbClr val="000000"/>
                </a:solidFill>
              </a:rPr>
              <a:t>15 years information security experience</a:t>
            </a:r>
          </a:p>
          <a:p>
            <a:pPr lvl="1"/>
            <a:r>
              <a:rPr lang="en-US" sz="2400" dirty="0" smtClean="0"/>
              <a:t>10 </a:t>
            </a:r>
            <a:r>
              <a:rPr lang="en-US" sz="2400" dirty="0"/>
              <a:t>years software development experience</a:t>
            </a:r>
          </a:p>
          <a:p>
            <a:pPr lvl="1"/>
            <a:r>
              <a:rPr lang="en-US" sz="2400" dirty="0">
                <a:solidFill>
                  <a:srgbClr val="000000"/>
                </a:solidFill>
              </a:rPr>
              <a:t>SAST enthusiast</a:t>
            </a:r>
          </a:p>
          <a:p>
            <a:pPr lvl="1"/>
            <a:r>
              <a:rPr lang="en-US" sz="2400" dirty="0">
                <a:solidFill>
                  <a:srgbClr val="000000"/>
                </a:solidFill>
              </a:rPr>
              <a:t>Contributor to the OWASP Java Encoder Project</a:t>
            </a:r>
          </a:p>
          <a:p>
            <a:pPr lvl="1"/>
            <a:r>
              <a:rPr lang="en-US" sz="2400" dirty="0"/>
              <a:t>Lead developer/architect for OWASP </a:t>
            </a:r>
            <a:r>
              <a:rPr lang="en-US" sz="2400" dirty="0" smtClean="0"/>
              <a:t>dependency-check</a:t>
            </a:r>
            <a:endParaRPr lang="en-US" sz="2400" dirty="0"/>
          </a:p>
          <a:p>
            <a:endParaRPr lang="en-US" dirty="0" smtClean="0"/>
          </a:p>
          <a:p>
            <a:pPr lvl="1"/>
            <a:r>
              <a:rPr lang="en-US" dirty="0" smtClean="0"/>
              <a:t>@</a:t>
            </a:r>
            <a:r>
              <a:rPr lang="en-US" dirty="0" err="1" smtClean="0"/>
              <a:t>ctxt</a:t>
            </a:r>
            <a:r>
              <a:rPr lang="en-US" dirty="0" smtClean="0"/>
              <a:t> / jeremy.long@owasp.org</a:t>
            </a:r>
            <a:endParaRPr lang="en-US" dirty="0"/>
          </a:p>
        </p:txBody>
      </p:sp>
    </p:spTree>
    <p:extLst>
      <p:ext uri="{BB962C8B-B14F-4D97-AF65-F5344CB8AC3E}">
        <p14:creationId xmlns:p14="http://schemas.microsoft.com/office/powerpoint/2010/main" val="855975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dependency-check</a:t>
            </a:r>
          </a:p>
        </p:txBody>
      </p:sp>
      <p:sp>
        <p:nvSpPr>
          <p:cNvPr id="3" name="Content Placeholder 2"/>
          <p:cNvSpPr>
            <a:spLocks noGrp="1"/>
          </p:cNvSpPr>
          <p:nvPr>
            <p:ph idx="1"/>
          </p:nvPr>
        </p:nvSpPr>
        <p:spPr/>
        <p:txBody>
          <a:bodyPr/>
          <a:lstStyle/>
          <a:p>
            <a:r>
              <a:rPr lang="en-US" dirty="0"/>
              <a:t>Prove the existence of the problem</a:t>
            </a:r>
          </a:p>
          <a:p>
            <a:endParaRPr lang="en-US" dirty="0" smtClean="0"/>
          </a:p>
          <a:p>
            <a:r>
              <a:rPr lang="en-US" dirty="0" smtClean="0"/>
              <a:t>Baseline </a:t>
            </a:r>
            <a:r>
              <a:rPr lang="en-US" dirty="0"/>
              <a:t>test when conducting POCs with commercial solutions</a:t>
            </a:r>
          </a:p>
          <a:p>
            <a:endParaRPr lang="en-US" dirty="0" smtClean="0"/>
          </a:p>
          <a:p>
            <a:r>
              <a:rPr lang="en-US" dirty="0" smtClean="0"/>
              <a:t>OWASP dependency-check is used as the primary tool to identify known vulnerable components</a:t>
            </a:r>
            <a:endParaRPr lang="en-US" dirty="0"/>
          </a:p>
          <a:p>
            <a:pPr lvl="1"/>
            <a:endParaRPr lang="en-US" dirty="0"/>
          </a:p>
          <a:p>
            <a:endParaRPr lang="en-US" dirty="0"/>
          </a:p>
        </p:txBody>
      </p:sp>
    </p:spTree>
    <p:extLst>
      <p:ext uri="{BB962C8B-B14F-4D97-AF65-F5344CB8AC3E}">
        <p14:creationId xmlns:p14="http://schemas.microsoft.com/office/powerpoint/2010/main" val="288580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Deployments</a:t>
            </a:r>
          </a:p>
        </p:txBody>
      </p:sp>
      <p:sp>
        <p:nvSpPr>
          <p:cNvPr id="3" name="Content Placeholder 2"/>
          <p:cNvSpPr>
            <a:spLocks noGrp="1"/>
          </p:cNvSpPr>
          <p:nvPr>
            <p:ph idx="1"/>
          </p:nvPr>
        </p:nvSpPr>
        <p:spPr>
          <a:xfrm>
            <a:off x="609599" y="1600200"/>
            <a:ext cx="11296851" cy="4128029"/>
          </a:xfrm>
        </p:spPr>
        <p:txBody>
          <a:bodyPr>
            <a:normAutofit/>
          </a:bodyPr>
          <a:lstStyle/>
          <a:p>
            <a:r>
              <a:rPr lang="en-US" dirty="0"/>
              <a:t>Use a centralized database to maintain the local copy of the NVD</a:t>
            </a:r>
          </a:p>
          <a:p>
            <a:pPr lvl="1"/>
            <a:r>
              <a:rPr lang="en-US" dirty="0"/>
              <a:t>Single instance of dependency-check used to update</a:t>
            </a:r>
          </a:p>
          <a:p>
            <a:pPr lvl="1"/>
            <a:r>
              <a:rPr lang="en-US" dirty="0"/>
              <a:t>Scanning instances do not need to update</a:t>
            </a:r>
          </a:p>
          <a:p>
            <a:r>
              <a:rPr lang="en-US" dirty="0"/>
              <a:t>Use an internal Nexus instead of Maven Central</a:t>
            </a:r>
          </a:p>
          <a:p>
            <a:r>
              <a:rPr lang="en-US" dirty="0"/>
              <a:t>Run dependency-check within their </a:t>
            </a:r>
            <a:r>
              <a:rPr lang="en-US" dirty="0" smtClean="0"/>
              <a:t>CI</a:t>
            </a:r>
          </a:p>
          <a:p>
            <a:r>
              <a:rPr lang="en-US" dirty="0" smtClean="0"/>
              <a:t>Continuous </a:t>
            </a:r>
            <a:r>
              <a:rPr lang="en-US" dirty="0"/>
              <a:t>monitoring/reporting using </a:t>
            </a:r>
            <a:r>
              <a:rPr lang="en-US" b="1" dirty="0" smtClean="0"/>
              <a:t>OWASP dependency-check sonar plugin</a:t>
            </a:r>
            <a:r>
              <a:rPr lang="en-US" dirty="0" smtClean="0"/>
              <a:t>, OWASP dependency-track, or </a:t>
            </a:r>
            <a:r>
              <a:rPr lang="en-US" dirty="0" err="1" smtClean="0"/>
              <a:t>ThreadFix</a:t>
            </a:r>
            <a:endParaRPr lang="en-US" dirty="0"/>
          </a:p>
          <a:p>
            <a:endParaRPr lang="en-US" dirty="0"/>
          </a:p>
        </p:txBody>
      </p:sp>
    </p:spTree>
    <p:extLst>
      <p:ext uri="{BB962C8B-B14F-4D97-AF65-F5344CB8AC3E}">
        <p14:creationId xmlns:p14="http://schemas.microsoft.com/office/powerpoint/2010/main" val="590334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Vulnerable Dependencies as Code Quality</a:t>
            </a:r>
            <a:endParaRPr lang="en-US" dirty="0"/>
          </a:p>
        </p:txBody>
      </p:sp>
      <p:sp>
        <p:nvSpPr>
          <p:cNvPr id="3" name="Content Placeholder 2"/>
          <p:cNvSpPr>
            <a:spLocks noGrp="1"/>
          </p:cNvSpPr>
          <p:nvPr>
            <p:ph idx="1"/>
          </p:nvPr>
        </p:nvSpPr>
        <p:spPr/>
        <p:txBody>
          <a:bodyPr/>
          <a:lstStyle/>
          <a:p>
            <a:r>
              <a:rPr lang="en-US" dirty="0" smtClean="0"/>
              <a:t>Fail </a:t>
            </a:r>
            <a:r>
              <a:rPr lang="en-US" dirty="0"/>
              <a:t>a build if known vulnerabilities are detected</a:t>
            </a:r>
          </a:p>
          <a:p>
            <a:pPr lvl="1"/>
            <a:r>
              <a:rPr lang="en-US" dirty="0"/>
              <a:t>Jenkins, </a:t>
            </a:r>
            <a:r>
              <a:rPr lang="en-US" dirty="0" err="1"/>
              <a:t>gradle</a:t>
            </a:r>
            <a:r>
              <a:rPr lang="en-US" dirty="0"/>
              <a:t>, maven, ant plugins</a:t>
            </a:r>
          </a:p>
          <a:p>
            <a:endParaRPr lang="en-US" dirty="0" smtClean="0"/>
          </a:p>
          <a:p>
            <a:r>
              <a:rPr lang="en-US" dirty="0" smtClean="0"/>
              <a:t>Put </a:t>
            </a:r>
            <a:r>
              <a:rPr lang="en-US" dirty="0"/>
              <a:t>security into your code quality metrics</a:t>
            </a:r>
          </a:p>
          <a:p>
            <a:pPr lvl="1"/>
            <a:r>
              <a:rPr lang="en-US" dirty="0"/>
              <a:t>OWASP dependency-check sonar plugin</a:t>
            </a:r>
          </a:p>
          <a:p>
            <a:endParaRPr lang="en-US" dirty="0"/>
          </a:p>
        </p:txBody>
      </p:sp>
    </p:spTree>
    <p:extLst>
      <p:ext uri="{BB962C8B-B14F-4D97-AF65-F5344CB8AC3E}">
        <p14:creationId xmlns:p14="http://schemas.microsoft.com/office/powerpoint/2010/main" val="1693478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a:t>
            </a:r>
          </a:p>
        </p:txBody>
      </p:sp>
      <p:sp>
        <p:nvSpPr>
          <p:cNvPr id="3" name="Content Placeholder 2"/>
          <p:cNvSpPr>
            <a:spLocks noGrp="1"/>
          </p:cNvSpPr>
          <p:nvPr>
            <p:ph idx="1"/>
          </p:nvPr>
        </p:nvSpPr>
        <p:spPr/>
        <p:txBody>
          <a:bodyPr/>
          <a:lstStyle/>
          <a:p>
            <a:r>
              <a:rPr lang="en-US" dirty="0" smtClean="0"/>
              <a:t>Known vulnerable dependencies are only one part of the software composition problem</a:t>
            </a:r>
          </a:p>
          <a:p>
            <a:r>
              <a:rPr lang="en-US" dirty="0" smtClean="0"/>
              <a:t>Organizations </a:t>
            </a:r>
            <a:r>
              <a:rPr lang="en-US" dirty="0"/>
              <a:t>should:</a:t>
            </a:r>
          </a:p>
          <a:p>
            <a:pPr lvl="1"/>
            <a:r>
              <a:rPr lang="en-US" dirty="0"/>
              <a:t>Control what dependencies are allowed</a:t>
            </a:r>
          </a:p>
          <a:p>
            <a:pPr lvl="2"/>
            <a:r>
              <a:rPr lang="en-US" dirty="0"/>
              <a:t>Cleared by architecture, legal, and security reviews</a:t>
            </a:r>
          </a:p>
          <a:p>
            <a:pPr lvl="2"/>
            <a:r>
              <a:rPr lang="en-US" dirty="0"/>
              <a:t>Must be easy/quick to engage the governance process</a:t>
            </a:r>
          </a:p>
          <a:p>
            <a:pPr lvl="2"/>
            <a:endParaRPr lang="en-US" dirty="0"/>
          </a:p>
        </p:txBody>
      </p:sp>
    </p:spTree>
    <p:extLst>
      <p:ext uri="{BB962C8B-B14F-4D97-AF65-F5344CB8AC3E}">
        <p14:creationId xmlns:p14="http://schemas.microsoft.com/office/powerpoint/2010/main" val="724051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OWASP dependency-check</a:t>
            </a:r>
            <a:endParaRPr lang="en-US" dirty="0"/>
          </a:p>
        </p:txBody>
      </p:sp>
    </p:spTree>
    <p:extLst>
      <p:ext uri="{BB962C8B-B14F-4D97-AF65-F5344CB8AC3E}">
        <p14:creationId xmlns:p14="http://schemas.microsoft.com/office/powerpoint/2010/main" val="2247051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p:txBody>
          <a:bodyPr>
            <a:normAutofit/>
          </a:bodyPr>
          <a:lstStyle/>
          <a:p>
            <a:r>
              <a:rPr lang="en-US" dirty="0" smtClean="0"/>
              <a:t>OWASP dependency-check</a:t>
            </a:r>
          </a:p>
          <a:p>
            <a:pPr lvl="1"/>
            <a:r>
              <a:rPr lang="en-US" dirty="0" smtClean="0">
                <a:hlinkClick r:id="rId3"/>
              </a:rPr>
              <a:t>http</a:t>
            </a:r>
            <a:r>
              <a:rPr lang="en-US" dirty="0">
                <a:hlinkClick r:id="rId3"/>
              </a:rPr>
              <a:t>://</a:t>
            </a:r>
            <a:r>
              <a:rPr lang="en-US" dirty="0" smtClean="0">
                <a:hlinkClick r:id="rId3"/>
              </a:rPr>
              <a:t>jeremylong.github.io/DependencyCheck/</a:t>
            </a:r>
            <a:endParaRPr lang="en-US" dirty="0" smtClean="0"/>
          </a:p>
          <a:p>
            <a:r>
              <a:rPr lang="en-US" dirty="0" smtClean="0"/>
              <a:t>OWASP dependency-track</a:t>
            </a:r>
            <a:endParaRPr lang="en-US" dirty="0" smtClean="0">
              <a:hlinkClick r:id="rId4"/>
            </a:endParaRPr>
          </a:p>
          <a:p>
            <a:pPr lvl="1"/>
            <a:r>
              <a:rPr lang="en-US" dirty="0" smtClean="0">
                <a:hlinkClick r:id="rId4"/>
              </a:rPr>
              <a:t>https</a:t>
            </a:r>
            <a:r>
              <a:rPr lang="en-US" dirty="0">
                <a:hlinkClick r:id="rId4"/>
              </a:rPr>
              <a:t>://</a:t>
            </a:r>
            <a:r>
              <a:rPr lang="en-US" dirty="0" smtClean="0">
                <a:hlinkClick r:id="rId4"/>
              </a:rPr>
              <a:t>github.com/stevespringett/dependency-track</a:t>
            </a:r>
            <a:r>
              <a:rPr lang="en-US" dirty="0" smtClean="0"/>
              <a:t>  </a:t>
            </a:r>
          </a:p>
          <a:p>
            <a:r>
              <a:rPr lang="en-US" dirty="0" smtClean="0"/>
              <a:t>OWASP dependency-check-sonar-plugin</a:t>
            </a:r>
            <a:endParaRPr lang="en-US" dirty="0" smtClean="0">
              <a:hlinkClick r:id="rId5"/>
            </a:endParaRPr>
          </a:p>
          <a:p>
            <a:pPr lvl="1"/>
            <a:r>
              <a:rPr lang="en-US" dirty="0" smtClean="0">
                <a:hlinkClick r:id="rId5"/>
              </a:rPr>
              <a:t>https</a:t>
            </a:r>
            <a:r>
              <a:rPr lang="en-US" dirty="0">
                <a:hlinkClick r:id="rId5"/>
              </a:rPr>
              <a:t>://github.com/stevespringett/dependency-check-sonar-plugin</a:t>
            </a:r>
            <a:endParaRPr lang="en-US" dirty="0"/>
          </a:p>
          <a:p>
            <a:endParaRPr lang="en-US" dirty="0" smtClean="0"/>
          </a:p>
          <a:p>
            <a:pPr lvl="1"/>
            <a:endParaRPr lang="en-US" dirty="0"/>
          </a:p>
        </p:txBody>
      </p:sp>
    </p:spTree>
    <p:extLst>
      <p:ext uri="{BB962C8B-B14F-4D97-AF65-F5344CB8AC3E}">
        <p14:creationId xmlns:p14="http://schemas.microsoft.com/office/powerpoint/2010/main" val="546511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p:txBody>
          <a:bodyPr>
            <a:normAutofit/>
          </a:bodyPr>
          <a:lstStyle/>
          <a:p>
            <a:r>
              <a:rPr lang="en-US" dirty="0" smtClean="0"/>
              <a:t>Related Projects</a:t>
            </a:r>
          </a:p>
          <a:p>
            <a:pPr lvl="1"/>
            <a:r>
              <a:rPr lang="en-US" dirty="0">
                <a:hlinkClick r:id="rId3"/>
              </a:rPr>
              <a:t>Ruby Bundler-Audit</a:t>
            </a:r>
            <a:endParaRPr lang="en-US" dirty="0"/>
          </a:p>
          <a:p>
            <a:pPr lvl="1"/>
            <a:r>
              <a:rPr lang="en-US" u="sng" dirty="0">
                <a:hlinkClick r:id="rId4"/>
              </a:rPr>
              <a:t>Retire.js</a:t>
            </a:r>
            <a:endParaRPr lang="en-US" dirty="0"/>
          </a:p>
          <a:p>
            <a:pPr lvl="1"/>
            <a:r>
              <a:rPr lang="en-US" u="sng" dirty="0">
                <a:hlinkClick r:id="rId5"/>
              </a:rPr>
              <a:t>Node Security Project</a:t>
            </a:r>
            <a:endParaRPr lang="en-US" dirty="0"/>
          </a:p>
          <a:p>
            <a:pPr lvl="1"/>
            <a:endParaRPr lang="en-US" dirty="0"/>
          </a:p>
        </p:txBody>
      </p:sp>
    </p:spTree>
    <p:extLst>
      <p:ext uri="{BB962C8B-B14F-4D97-AF65-F5344CB8AC3E}">
        <p14:creationId xmlns:p14="http://schemas.microsoft.com/office/powerpoint/2010/main" val="367379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talk about?</a:t>
            </a:r>
          </a:p>
        </p:txBody>
      </p:sp>
      <p:sp>
        <p:nvSpPr>
          <p:cNvPr id="3" name="Content Placeholder 2"/>
          <p:cNvSpPr>
            <a:spLocks noGrp="1"/>
          </p:cNvSpPr>
          <p:nvPr>
            <p:ph idx="1"/>
          </p:nvPr>
        </p:nvSpPr>
        <p:spPr/>
        <p:txBody>
          <a:bodyPr/>
          <a:lstStyle/>
          <a:p>
            <a:r>
              <a:rPr lang="en-US" dirty="0"/>
              <a:t>Why should we care?</a:t>
            </a:r>
          </a:p>
          <a:p>
            <a:r>
              <a:rPr lang="en-US" dirty="0"/>
              <a:t>Patching programs</a:t>
            </a:r>
          </a:p>
          <a:p>
            <a:r>
              <a:rPr lang="en-US" dirty="0"/>
              <a:t>What application teams can do</a:t>
            </a:r>
          </a:p>
          <a:p>
            <a:r>
              <a:rPr lang="en-US" dirty="0"/>
              <a:t>Deep dive into dependency-check</a:t>
            </a:r>
          </a:p>
          <a:p>
            <a:r>
              <a:rPr lang="en-US" dirty="0"/>
              <a:t>Usage scenarios</a:t>
            </a:r>
          </a:p>
          <a:p>
            <a:r>
              <a:rPr lang="en-US" dirty="0"/>
              <a:t>Governance</a:t>
            </a:r>
          </a:p>
          <a:p>
            <a:pPr marL="0" indent="0">
              <a:buNone/>
            </a:pPr>
            <a:endParaRPr lang="en-US" dirty="0"/>
          </a:p>
        </p:txBody>
      </p:sp>
    </p:spTree>
    <p:extLst>
      <p:ext uri="{BB962C8B-B14F-4D97-AF65-F5344CB8AC3E}">
        <p14:creationId xmlns:p14="http://schemas.microsoft.com/office/powerpoint/2010/main" val="3767478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10" name="Content Placeholder 9"/>
          <p:cNvSpPr>
            <a:spLocks noGrp="1"/>
          </p:cNvSpPr>
          <p:nvPr>
            <p:ph idx="1"/>
          </p:nvPr>
        </p:nvSpPr>
        <p:spPr>
          <a:xfrm>
            <a:off x="609600" y="1600200"/>
            <a:ext cx="10972800" cy="4086921"/>
          </a:xfrm>
        </p:spPr>
        <p:txBody>
          <a:bodyPr>
            <a:normAutofit/>
          </a:bodyPr>
          <a:lstStyle/>
          <a:p>
            <a:r>
              <a:rPr lang="en-US" b="1" dirty="0"/>
              <a:t>CVE-2016-5000 - </a:t>
            </a:r>
            <a:r>
              <a:rPr lang="en-US" dirty="0"/>
              <a:t>Apache POI Information Disclosure via External Entity Expansion (XXE)</a:t>
            </a:r>
          </a:p>
          <a:p>
            <a:pPr marL="0" indent="0">
              <a:buNone/>
            </a:pPr>
            <a:endParaRPr lang="en-US" dirty="0"/>
          </a:p>
        </p:txBody>
      </p:sp>
      <p:sp>
        <p:nvSpPr>
          <p:cNvPr id="2" name="Title 1"/>
          <p:cNvSpPr>
            <a:spLocks noGrp="1"/>
          </p:cNvSpPr>
          <p:nvPr>
            <p:ph type="title"/>
          </p:nvPr>
        </p:nvSpPr>
        <p:spPr/>
        <p:txBody>
          <a:bodyPr/>
          <a:lstStyle/>
          <a:p>
            <a:r>
              <a:rPr lang="en-US" dirty="0"/>
              <a:t>Why should we care?</a:t>
            </a:r>
          </a:p>
        </p:txBody>
      </p:sp>
      <p:sp>
        <p:nvSpPr>
          <p:cNvPr id="7" name="Content Placeholder 2"/>
          <p:cNvSpPr txBox="1">
            <a:spLocks/>
          </p:cNvSpPr>
          <p:nvPr/>
        </p:nvSpPr>
        <p:spPr>
          <a:xfrm>
            <a:off x="617030" y="3514069"/>
            <a:ext cx="10972800" cy="10973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CVE-2016-3081 - </a:t>
            </a:r>
            <a:r>
              <a:rPr lang="en-US" dirty="0" smtClean="0"/>
              <a:t>Remote code execution vulnerability in Apache Struts when dynamic method invocation is enabled</a:t>
            </a:r>
            <a:endParaRPr lang="en-US" dirty="0"/>
          </a:p>
        </p:txBody>
      </p:sp>
      <p:sp>
        <p:nvSpPr>
          <p:cNvPr id="8" name="Content Placeholder 2"/>
          <p:cNvSpPr txBox="1">
            <a:spLocks/>
          </p:cNvSpPr>
          <p:nvPr/>
        </p:nvSpPr>
        <p:spPr>
          <a:xfrm>
            <a:off x="617030" y="2533158"/>
            <a:ext cx="10972800" cy="10701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CVE-2016-4216 -</a:t>
            </a:r>
            <a:r>
              <a:rPr lang="en-US" dirty="0" smtClean="0"/>
              <a:t> Adobe XMP Toolkit for Java Information Disclosure via External Entity Expansion (XXE)</a:t>
            </a:r>
            <a:endParaRPr lang="en-US" b="1" dirty="0" smtClean="0"/>
          </a:p>
        </p:txBody>
      </p:sp>
      <p:sp>
        <p:nvSpPr>
          <p:cNvPr id="9" name="Content Placeholder 2"/>
          <p:cNvSpPr txBox="1">
            <a:spLocks/>
          </p:cNvSpPr>
          <p:nvPr/>
        </p:nvSpPr>
        <p:spPr>
          <a:xfrm>
            <a:off x="605879" y="4488768"/>
            <a:ext cx="10972800" cy="10701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CVE-2015-8103 - </a:t>
            </a:r>
            <a:r>
              <a:rPr lang="en-US" dirty="0" smtClean="0"/>
              <a:t>Remote code execution vulnerability in Jenkins remoting; related to the Apache commons-collections</a:t>
            </a:r>
            <a:endParaRPr lang="en-US" dirty="0"/>
          </a:p>
        </p:txBody>
      </p:sp>
    </p:spTree>
    <p:extLst>
      <p:ext uri="{BB962C8B-B14F-4D97-AF65-F5344CB8AC3E}">
        <p14:creationId xmlns:p14="http://schemas.microsoft.com/office/powerpoint/2010/main" val="229020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Duck - Open Source Security Analysis</a:t>
            </a:r>
            <a:endParaRPr lang="en-US" dirty="0"/>
          </a:p>
        </p:txBody>
      </p:sp>
      <p:sp>
        <p:nvSpPr>
          <p:cNvPr id="3" name="Content Placeholder 2"/>
          <p:cNvSpPr>
            <a:spLocks noGrp="1"/>
          </p:cNvSpPr>
          <p:nvPr>
            <p:ph idx="1"/>
          </p:nvPr>
        </p:nvSpPr>
        <p:spPr/>
        <p:txBody>
          <a:bodyPr/>
          <a:lstStyle/>
          <a:p>
            <a:r>
              <a:rPr lang="en-US" dirty="0" smtClean="0"/>
              <a:t>The State of Open Source Security in Commercial Applications</a:t>
            </a:r>
          </a:p>
          <a:p>
            <a:pPr lvl="1"/>
            <a:r>
              <a:rPr lang="en-US" dirty="0">
                <a:hlinkClick r:id="rId4"/>
              </a:rPr>
              <a:t>https://</a:t>
            </a:r>
            <a:r>
              <a:rPr lang="en-US" dirty="0" smtClean="0">
                <a:hlinkClick r:id="rId4"/>
              </a:rPr>
              <a:t>info.blackducksoftware.com/rs/872-OLS-526/images/OSSAReportFINAL.pdf</a:t>
            </a:r>
            <a:endParaRPr lang="en-US" dirty="0"/>
          </a:p>
        </p:txBody>
      </p:sp>
      <p:sp>
        <p:nvSpPr>
          <p:cNvPr id="4" name="Content Placeholder 2"/>
          <p:cNvSpPr txBox="1">
            <a:spLocks/>
          </p:cNvSpPr>
          <p:nvPr/>
        </p:nvSpPr>
        <p:spPr>
          <a:xfrm>
            <a:off x="617037" y="3135346"/>
            <a:ext cx="10972800" cy="18827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95% of applications include open source</a:t>
            </a:r>
            <a:endParaRPr lang="en-US" dirty="0"/>
          </a:p>
        </p:txBody>
      </p:sp>
      <p:sp>
        <p:nvSpPr>
          <p:cNvPr id="5" name="Content Placeholder 2"/>
          <p:cNvSpPr txBox="1">
            <a:spLocks/>
          </p:cNvSpPr>
          <p:nvPr/>
        </p:nvSpPr>
        <p:spPr>
          <a:xfrm>
            <a:off x="613323" y="3722648"/>
            <a:ext cx="10972800" cy="8939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67% of applications contained open source vulnerabilities</a:t>
            </a:r>
            <a:endParaRPr lang="en-US" dirty="0"/>
          </a:p>
        </p:txBody>
      </p:sp>
      <p:sp>
        <p:nvSpPr>
          <p:cNvPr id="6" name="Content Placeholder 2"/>
          <p:cNvSpPr txBox="1">
            <a:spLocks/>
          </p:cNvSpPr>
          <p:nvPr/>
        </p:nvSpPr>
        <p:spPr>
          <a:xfrm>
            <a:off x="609609" y="4309946"/>
            <a:ext cx="10972800" cy="10426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Average age of open source vulnerability identified: 1,894 days</a:t>
            </a:r>
            <a:endParaRPr lang="en-US" dirty="0"/>
          </a:p>
        </p:txBody>
      </p:sp>
    </p:spTree>
    <p:extLst>
      <p:ext uri="{BB962C8B-B14F-4D97-AF65-F5344CB8AC3E}">
        <p14:creationId xmlns:p14="http://schemas.microsoft.com/office/powerpoint/2010/main" val="208821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OWASP Top 10 2013</a:t>
            </a:r>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Most critical web application risks</a:t>
            </a:r>
          </a:p>
          <a:p>
            <a:pPr>
              <a:buFont typeface="Arial" pitchFamily="34" charset="0"/>
              <a:buChar char="•"/>
            </a:pPr>
            <a:r>
              <a:rPr lang="en-US" dirty="0" smtClean="0"/>
              <a:t>A9 </a:t>
            </a:r>
            <a:r>
              <a:rPr lang="en-US" dirty="0"/>
              <a:t>– Using components with known vulnerabilities	</a:t>
            </a:r>
          </a:p>
          <a:p>
            <a:pPr lvl="1"/>
            <a:r>
              <a:rPr lang="en-US" dirty="0"/>
              <a:t>Prevalence: Widespread </a:t>
            </a:r>
          </a:p>
          <a:p>
            <a:pPr lvl="1"/>
            <a:r>
              <a:rPr lang="en-US" dirty="0"/>
              <a:t>Detectability: </a:t>
            </a:r>
            <a:r>
              <a:rPr lang="en-US" dirty="0" smtClean="0"/>
              <a:t>Difficult</a:t>
            </a:r>
            <a:endParaRPr lang="en-US" dirty="0"/>
          </a:p>
          <a:p>
            <a:r>
              <a:rPr lang="en-US" dirty="0" smtClean="0"/>
              <a:t>Difficult for 4 reasons</a:t>
            </a:r>
          </a:p>
          <a:p>
            <a:pPr lvl="1"/>
            <a:r>
              <a:rPr lang="en-US" dirty="0" smtClean="0"/>
              <a:t>Awareness</a:t>
            </a:r>
          </a:p>
          <a:p>
            <a:pPr lvl="1"/>
            <a:r>
              <a:rPr lang="en-US" dirty="0" smtClean="0"/>
              <a:t>Visibility</a:t>
            </a:r>
          </a:p>
          <a:p>
            <a:pPr lvl="1"/>
            <a:r>
              <a:rPr lang="en-US" dirty="0" smtClean="0"/>
              <a:t>Lack of tooling in 2012/2013</a:t>
            </a:r>
          </a:p>
          <a:p>
            <a:pPr lvl="1"/>
            <a:endParaRPr lang="en-US" dirty="0"/>
          </a:p>
          <a:p>
            <a:endParaRPr lang="en-US" dirty="0"/>
          </a:p>
        </p:txBody>
      </p:sp>
    </p:spTree>
    <p:extLst>
      <p:ext uri="{BB962C8B-B14F-4D97-AF65-F5344CB8AC3E}">
        <p14:creationId xmlns:p14="http://schemas.microsoft.com/office/powerpoint/2010/main" val="1181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Patching Programs</a:t>
            </a:r>
          </a:p>
        </p:txBody>
      </p:sp>
      <p:sp>
        <p:nvSpPr>
          <p:cNvPr id="3" name="Content Placeholder 2"/>
          <p:cNvSpPr>
            <a:spLocks noGrp="1"/>
          </p:cNvSpPr>
          <p:nvPr>
            <p:ph idx="1"/>
          </p:nvPr>
        </p:nvSpPr>
        <p:spPr/>
        <p:txBody>
          <a:bodyPr/>
          <a:lstStyle/>
          <a:p>
            <a:r>
              <a:rPr lang="en-US" dirty="0"/>
              <a:t>Generally do not cover application dependencies</a:t>
            </a:r>
          </a:p>
          <a:p>
            <a:pPr lvl="1"/>
            <a:r>
              <a:rPr lang="en-US" dirty="0" smtClean="0"/>
              <a:t>Lack of awareness of 3</a:t>
            </a:r>
            <a:r>
              <a:rPr lang="en-US" baseline="30000" dirty="0" smtClean="0"/>
              <a:t>rd</a:t>
            </a:r>
            <a:r>
              <a:rPr lang="en-US" dirty="0" smtClean="0"/>
              <a:t> party or FOSS application dependencies</a:t>
            </a:r>
          </a:p>
          <a:p>
            <a:pPr lvl="1"/>
            <a:r>
              <a:rPr lang="en-US" dirty="0" smtClean="0"/>
              <a:t>Patching </a:t>
            </a:r>
            <a:r>
              <a:rPr lang="en-US" dirty="0"/>
              <a:t>teams cannot push patches</a:t>
            </a:r>
          </a:p>
          <a:p>
            <a:r>
              <a:rPr lang="en-US" dirty="0"/>
              <a:t>Patching application dependencies requires</a:t>
            </a:r>
          </a:p>
          <a:p>
            <a:pPr lvl="1"/>
            <a:r>
              <a:rPr lang="en-US" dirty="0"/>
              <a:t>Possible code changes</a:t>
            </a:r>
          </a:p>
          <a:p>
            <a:pPr lvl="1"/>
            <a:r>
              <a:rPr lang="en-US" dirty="0"/>
              <a:t>Full regression testing</a:t>
            </a:r>
          </a:p>
          <a:p>
            <a:endParaRPr lang="en-US" dirty="0"/>
          </a:p>
        </p:txBody>
      </p:sp>
    </p:spTree>
    <p:extLst>
      <p:ext uri="{BB962C8B-B14F-4D97-AF65-F5344CB8AC3E}">
        <p14:creationId xmlns:p14="http://schemas.microsoft.com/office/powerpoint/2010/main" val="182806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OWASP dependency-check</a:t>
            </a:r>
          </a:p>
        </p:txBody>
      </p:sp>
      <p:sp>
        <p:nvSpPr>
          <p:cNvPr id="3" name="Content Placeholder 2"/>
          <p:cNvSpPr>
            <a:spLocks noGrp="1"/>
          </p:cNvSpPr>
          <p:nvPr>
            <p:ph idx="1"/>
          </p:nvPr>
        </p:nvSpPr>
        <p:spPr/>
        <p:txBody>
          <a:bodyPr/>
          <a:lstStyle/>
          <a:p>
            <a:r>
              <a:rPr lang="en-US" dirty="0"/>
              <a:t>Project stated December </a:t>
            </a:r>
            <a:r>
              <a:rPr lang="en-US" dirty="0" smtClean="0"/>
              <a:t>2011 (first published in 2012)</a:t>
            </a:r>
            <a:endParaRPr lang="en-US" dirty="0"/>
          </a:p>
          <a:p>
            <a:r>
              <a:rPr lang="en-US" dirty="0"/>
              <a:t>Performs </a:t>
            </a:r>
            <a:r>
              <a:rPr lang="en-US" dirty="0" smtClean="0"/>
              <a:t>Software </a:t>
            </a:r>
            <a:r>
              <a:rPr lang="en-US" dirty="0"/>
              <a:t>Composition </a:t>
            </a:r>
            <a:r>
              <a:rPr lang="en-US" dirty="0" smtClean="0"/>
              <a:t>Analysis</a:t>
            </a:r>
          </a:p>
          <a:p>
            <a:pPr lvl="1"/>
            <a:r>
              <a:rPr lang="en-US" dirty="0" smtClean="0"/>
              <a:t>Reports known vulnerabilities</a:t>
            </a:r>
            <a:endParaRPr lang="en-US" dirty="0"/>
          </a:p>
          <a:p>
            <a:r>
              <a:rPr lang="en-US" dirty="0"/>
              <a:t>Easy solution to the OWASP </a:t>
            </a:r>
            <a:r>
              <a:rPr lang="en-US" dirty="0" smtClean="0"/>
              <a:t>2013 Top </a:t>
            </a:r>
            <a:r>
              <a:rPr lang="en-US" dirty="0"/>
              <a:t>10 A9 Using components with known vulnerabilities</a:t>
            </a:r>
          </a:p>
          <a:p>
            <a:r>
              <a:rPr lang="en-US" dirty="0" smtClean="0"/>
              <a:t> Works as:</a:t>
            </a:r>
            <a:endParaRPr lang="en-US" dirty="0"/>
          </a:p>
        </p:txBody>
      </p:sp>
      <p:sp>
        <p:nvSpPr>
          <p:cNvPr id="4" name="Content Placeholder 2"/>
          <p:cNvSpPr txBox="1">
            <a:spLocks/>
          </p:cNvSpPr>
          <p:nvPr/>
        </p:nvSpPr>
        <p:spPr>
          <a:xfrm>
            <a:off x="712269" y="4889633"/>
            <a:ext cx="10284802" cy="1386038"/>
          </a:xfrm>
          <a:prstGeom prst="rect">
            <a:avLst/>
          </a:prstGeom>
        </p:spPr>
        <p:txBody>
          <a:bodyPr vert="horz" lIns="91440" tIns="45720" rIns="91440" bIns="45720" numCol="3"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Maven Plugin</a:t>
            </a:r>
          </a:p>
          <a:p>
            <a:pPr lvl="1"/>
            <a:r>
              <a:rPr lang="en-US" dirty="0" err="1"/>
              <a:t>Gradle</a:t>
            </a:r>
            <a:r>
              <a:rPr lang="en-US" dirty="0"/>
              <a:t> </a:t>
            </a:r>
            <a:r>
              <a:rPr lang="en-US" dirty="0" smtClean="0"/>
              <a:t>Plugin</a:t>
            </a:r>
          </a:p>
          <a:p>
            <a:pPr lvl="1"/>
            <a:endParaRPr lang="en-US" dirty="0"/>
          </a:p>
          <a:p>
            <a:pPr lvl="1"/>
            <a:r>
              <a:rPr lang="en-US" dirty="0"/>
              <a:t>Jenkins </a:t>
            </a:r>
            <a:r>
              <a:rPr lang="en-US" dirty="0" smtClean="0"/>
              <a:t>Plugin</a:t>
            </a:r>
            <a:endParaRPr lang="en-US" dirty="0"/>
          </a:p>
          <a:p>
            <a:pPr lvl="1"/>
            <a:r>
              <a:rPr lang="en-US" dirty="0"/>
              <a:t>SBT </a:t>
            </a:r>
            <a:r>
              <a:rPr lang="en-US" dirty="0" smtClean="0"/>
              <a:t>Plugin</a:t>
            </a:r>
          </a:p>
          <a:p>
            <a:pPr lvl="1"/>
            <a:endParaRPr lang="en-US" dirty="0"/>
          </a:p>
          <a:p>
            <a:pPr lvl="1"/>
            <a:r>
              <a:rPr lang="en-US" dirty="0"/>
              <a:t>Ant Task</a:t>
            </a:r>
          </a:p>
          <a:p>
            <a:pPr lvl="1"/>
            <a:r>
              <a:rPr lang="en-US" dirty="0"/>
              <a:t>Command Line</a:t>
            </a:r>
          </a:p>
          <a:p>
            <a:pPr lvl="1"/>
            <a:endParaRPr lang="en-US" dirty="0"/>
          </a:p>
        </p:txBody>
      </p:sp>
    </p:spTree>
    <p:extLst>
      <p:ext uri="{BB962C8B-B14F-4D97-AF65-F5344CB8AC3E}">
        <p14:creationId xmlns:p14="http://schemas.microsoft.com/office/powerpoint/2010/main" val="2574946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1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Language/Technology Support</a:t>
            </a:r>
          </a:p>
        </p:txBody>
      </p:sp>
      <p:sp>
        <p:nvSpPr>
          <p:cNvPr id="3" name="Content Placeholder 2"/>
          <p:cNvSpPr>
            <a:spLocks noGrp="1"/>
          </p:cNvSpPr>
          <p:nvPr>
            <p:ph idx="1"/>
          </p:nvPr>
        </p:nvSpPr>
        <p:spPr>
          <a:xfrm>
            <a:off x="609600" y="1600200"/>
            <a:ext cx="10972800" cy="4394200"/>
          </a:xfrm>
        </p:spPr>
        <p:txBody>
          <a:bodyPr>
            <a:normAutofit/>
          </a:bodyPr>
          <a:lstStyle/>
          <a:p>
            <a:r>
              <a:rPr lang="en-US" dirty="0"/>
              <a:t>Fully supported: Java &amp; .NET</a:t>
            </a:r>
          </a:p>
          <a:p>
            <a:r>
              <a:rPr lang="en-US" dirty="0"/>
              <a:t>Experimental Analyzers:</a:t>
            </a:r>
          </a:p>
          <a:p>
            <a:pPr lvl="1"/>
            <a:r>
              <a:rPr lang="en-US" dirty="0" err="1"/>
              <a:t>CocoaPods</a:t>
            </a:r>
            <a:endParaRPr lang="en-US" dirty="0"/>
          </a:p>
          <a:p>
            <a:pPr lvl="1"/>
            <a:r>
              <a:rPr lang="en-US" dirty="0"/>
              <a:t>Swift Package Manager</a:t>
            </a:r>
          </a:p>
          <a:p>
            <a:pPr lvl="1"/>
            <a:r>
              <a:rPr lang="en-US" dirty="0"/>
              <a:t>Python</a:t>
            </a:r>
          </a:p>
          <a:p>
            <a:pPr lvl="1"/>
            <a:r>
              <a:rPr lang="en-US" dirty="0"/>
              <a:t>PHP (composer)</a:t>
            </a:r>
          </a:p>
          <a:p>
            <a:pPr lvl="1"/>
            <a:r>
              <a:rPr lang="en-US" dirty="0"/>
              <a:t>Node.js</a:t>
            </a:r>
          </a:p>
          <a:p>
            <a:pPr lvl="1"/>
            <a:r>
              <a:rPr lang="en-US" dirty="0" smtClean="0"/>
              <a:t>Ruby</a:t>
            </a:r>
            <a:endParaRPr lang="en-US" dirty="0"/>
          </a:p>
        </p:txBody>
      </p:sp>
    </p:spTree>
    <p:extLst>
      <p:ext uri="{BB962C8B-B14F-4D97-AF65-F5344CB8AC3E}">
        <p14:creationId xmlns:p14="http://schemas.microsoft.com/office/powerpoint/2010/main" val="2590096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3058</Words>
  <Application>Microsoft Office PowerPoint</Application>
  <PresentationFormat>Widescreen</PresentationFormat>
  <Paragraphs>268</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Lucida Console</vt:lpstr>
      <vt:lpstr>Office Theme</vt:lpstr>
      <vt:lpstr>Depending on Vulnerable Libraries</vt:lpstr>
      <vt:lpstr>A bit about me…</vt:lpstr>
      <vt:lpstr>What are we going to talk about?</vt:lpstr>
      <vt:lpstr>Why should we care?</vt:lpstr>
      <vt:lpstr>Black Duck - Open Source Security Analysis</vt:lpstr>
      <vt:lpstr>OWASP Top 10 2013</vt:lpstr>
      <vt:lpstr>Patching Programs</vt:lpstr>
      <vt:lpstr>Enter OWASP dependency-check</vt:lpstr>
      <vt:lpstr>Language/Technology Support</vt:lpstr>
      <vt:lpstr>How does it work?</vt:lpstr>
      <vt:lpstr>Vulnerability Data Source</vt:lpstr>
      <vt:lpstr>Library Identification</vt:lpstr>
      <vt:lpstr>Library Identification Problems</vt:lpstr>
      <vt:lpstr>Evidence Based Identification</vt:lpstr>
      <vt:lpstr>Evidence Based Identification Issues</vt:lpstr>
      <vt:lpstr>Dealing with False Positives</vt:lpstr>
      <vt:lpstr>Using Dependency-check</vt:lpstr>
      <vt:lpstr>Onboarding an Application</vt:lpstr>
      <vt:lpstr>demo</vt:lpstr>
      <vt:lpstr>Use Cases for dependency-check</vt:lpstr>
      <vt:lpstr>Enterprise Deployments</vt:lpstr>
      <vt:lpstr>Vulnerable Dependencies as Code Quality</vt:lpstr>
      <vt:lpstr>Governance</vt:lpstr>
      <vt:lpstr>Questions?</vt:lpstr>
      <vt:lpstr>More Information</vt:lpstr>
      <vt:lpstr>More Information</vt:lpstr>
    </vt:vector>
  </TitlesOfParts>
  <Company>OWASP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Depending on Vulnerable Libraries</dc:title>
  <dc:creator>Jeremy Long</dc:creator>
  <cp:lastModifiedBy>jeremy.w.long@wellsfargo.com</cp:lastModifiedBy>
  <cp:revision>48</cp:revision>
  <dcterms:created xsi:type="dcterms:W3CDTF">2013-10-03T18:23:08Z</dcterms:created>
  <dcterms:modified xsi:type="dcterms:W3CDTF">2016-10-09T12:01:27Z</dcterms:modified>
</cp:coreProperties>
</file>