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4.png" ContentType="image/png"/>
  <Override PartName="/ppt/media/image3.jpeg" ContentType="image/jpeg"/>
  <Override PartName="/ppt/media/image1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5.png" ContentType="image/png"/>
  <Override PartName="/ppt/media/image10.png" ContentType="image/png"/>
  <Override PartName="/ppt/media/image21.png" ContentType="image/png"/>
  <Override PartName="/ppt/media/image19.png" ContentType="image/png"/>
  <Override PartName="/ppt/media/image2.jpeg" ContentType="image/jpe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4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217920" y="6547680"/>
            <a:ext cx="292068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ffffff"/>
                </a:solidFill>
                <a:latin typeface="Arial"/>
                <a:ea typeface="DejaVu Sans"/>
              </a:rPr>
              <a:t>Slide #</a:t>
            </a:r>
            <a:fld id="{1E13244E-2307-48FD-AE7C-DD9338A513BC}" type="slidenum">
              <a:rPr b="0" lang="en-GB" sz="1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r>
              <a:rPr b="0" lang="en-GB" sz="1600" spc="-1" strike="noStrike">
                <a:solidFill>
                  <a:srgbClr val="ffffff"/>
                </a:solidFill>
                <a:latin typeface="Arial"/>
                <a:ea typeface="DejaVu Sans"/>
              </a:rPr>
              <a:t> of </a:t>
            </a:r>
            <a:fld id="{7ED98355-DDF9-4C97-AD36-807D12B9898F}" type="slidecount">
              <a:rPr b="0" lang="en-GB" sz="1600" spc="-1" strike="noStrike">
                <a:solidFill>
                  <a:srgbClr val="ffffff"/>
                </a:solidFill>
                <a:latin typeface="Arial"/>
                <a:ea typeface="DejaVu Sans"/>
              </a:rPr>
              <a:t>33</a:t>
            </a:fld>
            <a:endParaRPr b="0" lang="en-GB" sz="1600" spc="-1" strike="noStrike"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217920" y="6547680"/>
            <a:ext cx="292068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ffffff"/>
                </a:solidFill>
                <a:latin typeface="Arial"/>
                <a:ea typeface="DejaVu Sans"/>
              </a:rPr>
              <a:t>Slide #</a:t>
            </a:r>
            <a:fld id="{1654F251-1B79-4668-A53F-D7D4544A1DB5}" type="slidenum">
              <a:rPr b="0" lang="en-GB" sz="1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r>
              <a:rPr b="0" lang="en-GB" sz="1600" spc="-1" strike="noStrike">
                <a:solidFill>
                  <a:srgbClr val="ffffff"/>
                </a:solidFill>
                <a:latin typeface="Arial"/>
                <a:ea typeface="DejaVu Sans"/>
              </a:rPr>
              <a:t> of </a:t>
            </a:r>
            <a:fld id="{D237B711-A6D3-492C-B5E4-EF487541ABE2}" type="slidecount">
              <a:rPr b="0" lang="en-GB" sz="1600" spc="-1" strike="noStrike">
                <a:solidFill>
                  <a:srgbClr val="ffffff"/>
                </a:solidFill>
                <a:latin typeface="Arial"/>
                <a:ea typeface="DejaVu Sans"/>
              </a:rPr>
              <a:t>33</a:t>
            </a:fld>
            <a:endParaRPr b="0" lang="en-GB" sz="1600" spc="-1" strike="noStrike">
              <a:latin typeface="Arial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Conway&apos;s_Game_of_Life" TargetMode="External"/><Relationship Id="rId2" Type="http://schemas.openxmlformats.org/officeDocument/2006/relationships/hyperlink" Target="https://www.youtube.com/watch?v=E8kUJL04ELA" TargetMode="Externa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.cs.bham.ac.uk/fp/fp-learning-2023/-/blob/main/files/LectureNotes/README.md" TargetMode="External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downloads.haskell.org/~ghc/latest/docs/html/users_guide/using.html" TargetMode="External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.cs.bham.ac.uk/fp/fp-learning-2023" TargetMode="External"/><Relationship Id="rId2" Type="http://schemas.openxmlformats.org/officeDocument/2006/relationships/hyperlink" Target="https://hoogle.haskell.org/" TargetMode="External"/><Relationship Id="rId3" Type="http://schemas.openxmlformats.org/officeDocument/2006/relationships/hyperlink" Target="https://teams.microsoft.com/l/team/19%3AKjPR7DwRM55w0N2viFbdxtdjDShgu1TebFuou_Zmawk1%40thread.tacv2/conversations?groupId=d2fcc432-c365-424c-af12-19ab3674f0ac&amp;tenantId=b024cacf-dede-4241-a15c-3c97d553e9f3" TargetMode="External"/><Relationship Id="rId4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learnyouahaskell.com/" TargetMode="External"/><Relationship Id="rId2" Type="http://schemas.openxmlformats.org/officeDocument/2006/relationships/hyperlink" Target="https://www.haskell.org/tutorial/" TargetMode="External"/><Relationship Id="rId3" Type="http://schemas.openxmlformats.org/officeDocument/2006/relationships/hyperlink" Target="http://book.realworldhaskell.org/read/" TargetMode="External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.cs.bham.ac.uk/fp/fp-learning-2023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23640" y="1385280"/>
            <a:ext cx="8622000" cy="17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Georgia"/>
              </a:rPr>
              <a:t>Functional Programming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Georgia"/>
              </a:rPr>
              <a:t>Introduction &amp; Game of Life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23640" y="3373560"/>
            <a:ext cx="5337720" cy="11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434343"/>
                </a:solidFill>
                <a:latin typeface="Georgia"/>
                <a:ea typeface="Georgia"/>
              </a:rPr>
              <a:t>Eric Finster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434343"/>
                </a:solidFill>
                <a:latin typeface="Georgia"/>
                <a:ea typeface="Georgia"/>
              </a:rPr>
              <a:t>Martin Escardo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434343"/>
                </a:solidFill>
                <a:latin typeface="Georgia"/>
                <a:ea typeface="Georgia"/>
              </a:rPr>
              <a:t>Mian M. Hamayun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96720" y="555840"/>
            <a:ext cx="7758000" cy="6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DejaVu Sans"/>
              </a:rPr>
              <a:t>Other Languages with Functional Features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69800" y="1288080"/>
            <a:ext cx="8124120" cy="422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Java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lambda (anonymous functions)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functional interfaces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streams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2000" spc="-1" strike="noStrike">
              <a:latin typeface="Arial"/>
            </a:endParaRPr>
          </a:p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Kotlin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The preferred language for Android development since 2019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More heavily based on functional programming ideas.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7" dur="indefinite" restart="never" nodeType="tmRoot">
          <p:childTnLst>
            <p:seq>
              <p:cTn id="228" dur="indefinite" nodeType="mainSeq">
                <p:childTnLst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96720" y="555840"/>
            <a:ext cx="7758000" cy="6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DejaVu Sans"/>
              </a:rPr>
              <a:t>What is Functional Programming?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69800" y="1288080"/>
            <a:ext cx="7758000" cy="422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A function is a </a:t>
            </a:r>
            <a:r>
              <a:rPr b="0" lang="en-GB" sz="2000" spc="-1" strike="noStrike" u="sng">
                <a:solidFill>
                  <a:srgbClr val="2a6099"/>
                </a:solidFill>
                <a:uFillTx/>
                <a:latin typeface="Arial"/>
                <a:ea typeface="Arial"/>
              </a:rPr>
              <a:t>mapping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that takes </a:t>
            </a:r>
            <a:r>
              <a:rPr b="0" lang="en-GB" sz="2000" spc="-1" strike="noStrike" u="sng">
                <a:solidFill>
                  <a:srgbClr val="2a6099"/>
                </a:solidFill>
                <a:uFillTx/>
                <a:latin typeface="Arial"/>
                <a:ea typeface="Arial"/>
              </a:rPr>
              <a:t>one or more arguments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and produces </a:t>
            </a:r>
            <a:r>
              <a:rPr b="0" lang="en-GB" sz="2000" spc="-1" strike="noStrike" u="sng">
                <a:solidFill>
                  <a:srgbClr val="2a6099"/>
                </a:solidFill>
                <a:uFillTx/>
                <a:latin typeface="Arial"/>
                <a:ea typeface="Arial"/>
              </a:rPr>
              <a:t>a single result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GB" sz="2000" spc="-1" strike="noStrike">
              <a:latin typeface="Arial"/>
            </a:endParaRPr>
          </a:p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Functional programming is a </a:t>
            </a:r>
            <a:r>
              <a:rPr b="0" lang="en-GB" sz="2000" spc="-1" strike="noStrike">
                <a:solidFill>
                  <a:srgbClr val="c9211e"/>
                </a:solidFill>
                <a:latin typeface="Arial"/>
                <a:ea typeface="Arial"/>
              </a:rPr>
              <a:t>style of programming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, where the basic method of computation is the </a:t>
            </a:r>
            <a:r>
              <a:rPr b="0" lang="en-GB" sz="2000" spc="-1" strike="noStrike" u="sng">
                <a:solidFill>
                  <a:srgbClr val="2a6099"/>
                </a:solidFill>
                <a:uFillTx/>
                <a:latin typeface="Arial"/>
                <a:ea typeface="Arial"/>
              </a:rPr>
              <a:t>application of functions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to </a:t>
            </a:r>
            <a:r>
              <a:rPr b="0" lang="en-GB" sz="2000" spc="-1" strike="noStrike" u="sng">
                <a:solidFill>
                  <a:srgbClr val="2a6099"/>
                </a:solidFill>
                <a:uFillTx/>
                <a:latin typeface="Arial"/>
                <a:ea typeface="Arial"/>
              </a:rPr>
              <a:t>arguments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GB" sz="2000" spc="-1" strike="noStrike">
              <a:latin typeface="Arial"/>
            </a:endParaRPr>
          </a:p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A functional programming language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allows </a:t>
            </a:r>
            <a:r>
              <a:rPr b="0" lang="en-GB" sz="2000" spc="-1" strike="noStrike">
                <a:solidFill>
                  <a:srgbClr val="2a6099"/>
                </a:solidFill>
                <a:latin typeface="Arial"/>
                <a:ea typeface="Arial"/>
              </a:rPr>
              <a:t>storage of functions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in data structures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constructing </a:t>
            </a:r>
            <a:r>
              <a:rPr b="0" lang="en-GB" sz="2000" spc="-1" strike="noStrike">
                <a:solidFill>
                  <a:srgbClr val="2a6099"/>
                </a:solidFill>
                <a:latin typeface="Arial"/>
                <a:ea typeface="Arial"/>
              </a:rPr>
              <a:t>intermediate structures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taking </a:t>
            </a:r>
            <a:r>
              <a:rPr b="0" lang="en-GB" sz="2000" spc="-1" strike="noStrike">
                <a:solidFill>
                  <a:srgbClr val="2a6099"/>
                </a:solidFill>
                <a:latin typeface="Arial"/>
                <a:ea typeface="Arial"/>
              </a:rPr>
              <a:t>functions as arguments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producing </a:t>
            </a:r>
            <a:r>
              <a:rPr b="0" lang="en-GB" sz="2000" spc="-1" strike="noStrike">
                <a:solidFill>
                  <a:srgbClr val="2a6099"/>
                </a:solidFill>
                <a:latin typeface="Arial"/>
                <a:ea typeface="Arial"/>
              </a:rPr>
              <a:t>functions as results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functions defined </a:t>
            </a:r>
            <a:r>
              <a:rPr b="0" lang="en-GB" sz="2000" spc="-1" strike="noStrike">
                <a:solidFill>
                  <a:srgbClr val="2a6099"/>
                </a:solidFill>
                <a:latin typeface="Arial"/>
                <a:ea typeface="Arial"/>
              </a:rPr>
              <a:t>in terms of themselves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7" dur="indefinite" restart="never" nodeType="tmRoot">
          <p:childTnLst>
            <p:seq>
              <p:cTn id="248" dur="indefinite" nodeType="mainSeq">
                <p:childTnLst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96720" y="555840"/>
            <a:ext cx="776412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DejaVu Sans"/>
              </a:rPr>
              <a:t>Learning Objective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5800" y="2232000"/>
            <a:ext cx="7764120" cy="251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To discuss a </a:t>
            </a:r>
            <a:r>
              <a:rPr b="0" lang="en-GB" sz="2400" spc="-1" strike="noStrike">
                <a:solidFill>
                  <a:srgbClr val="2a6099"/>
                </a:solidFill>
                <a:latin typeface="Arial"/>
                <a:ea typeface="Arial"/>
              </a:rPr>
              <a:t>self-contained Haskell program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that has many features that we will study in the next few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lectures. 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Don't worry if you don't understand everything.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Our objective is to </a:t>
            </a:r>
            <a:r>
              <a:rPr b="0" lang="en-GB" sz="2400" spc="-1" strike="noStrike">
                <a:solidFill>
                  <a:srgbClr val="c9211e"/>
                </a:solidFill>
                <a:highlight>
                  <a:srgbClr val="ffff00"/>
                </a:highlight>
                <a:latin typeface="Arial"/>
                <a:ea typeface="Arial"/>
              </a:rPr>
              <a:t>motivate</a:t>
            </a:r>
            <a:r>
              <a:rPr b="0" lang="en-GB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 the usefulness of these features with an </a:t>
            </a:r>
            <a:r>
              <a:rPr b="0" lang="en-GB" sz="2400" spc="-1" strike="noStrike">
                <a:solidFill>
                  <a:srgbClr val="2a6099"/>
                </a:solidFill>
                <a:highlight>
                  <a:srgbClr val="ffff00"/>
                </a:highlight>
                <a:latin typeface="Arial"/>
                <a:ea typeface="Arial"/>
              </a:rPr>
              <a:t>entertaining example</a:t>
            </a:r>
            <a:r>
              <a:rPr b="0" lang="en-GB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.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9" dur="indefinite" restart="never" nodeType="tmRoot">
          <p:childTnLst>
            <p:seq>
              <p:cTn id="280" dur="indefinite" nodeType="mainSeq">
                <p:childTnLst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96720" y="555840"/>
            <a:ext cx="776412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DejaVu Sans"/>
              </a:rPr>
              <a:t>Conway’s Game of Life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69800" y="1295280"/>
            <a:ext cx="8307000" cy="473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The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Game of Life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, invented by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John Conway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, was an early example of a cellular automaton with complex behaviors generated from a simple set of rules.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69800" y="2339280"/>
            <a:ext cx="5106600" cy="473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The Game of Life begins by placing some </a:t>
            </a:r>
            <a:r>
              <a:rPr b="0" lang="en-GB" sz="2000" spc="-1" strike="noStrike">
                <a:solidFill>
                  <a:srgbClr val="c9211e"/>
                </a:solidFill>
                <a:latin typeface="Arial"/>
                <a:ea typeface="Arial"/>
              </a:rPr>
              <a:t>tokens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on the cells of a </a:t>
            </a:r>
            <a:r>
              <a:rPr b="0" lang="en-GB" sz="2000" spc="-1" strike="noStrike">
                <a:solidFill>
                  <a:srgbClr val="2a6099"/>
                </a:solidFill>
                <a:latin typeface="Arial"/>
                <a:ea typeface="Arial"/>
              </a:rPr>
              <a:t>two-dimensional grid (infinite)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Cells of the grid that contain a token are said to be </a:t>
            </a:r>
            <a:r>
              <a:rPr b="0" lang="en-GB" sz="2000" spc="-1" strike="noStrike">
                <a:solidFill>
                  <a:srgbClr val="bf0041"/>
                </a:solidFill>
                <a:latin typeface="Arial"/>
                <a:ea typeface="Arial"/>
              </a:rPr>
              <a:t>live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, while empty cells are said to be </a:t>
            </a:r>
            <a:r>
              <a:rPr b="0" lang="en-GB" sz="2000" spc="-1" strike="noStrike">
                <a:solidFill>
                  <a:srgbClr val="c9211e"/>
                </a:solidFill>
                <a:latin typeface="Arial"/>
                <a:ea typeface="Arial"/>
              </a:rPr>
              <a:t>dead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Each cell has exactly </a:t>
            </a:r>
            <a:r>
              <a:rPr b="0" lang="en-GB" sz="2000" spc="-1" strike="noStrike">
                <a:solidFill>
                  <a:srgbClr val="2a6099"/>
                </a:solidFill>
                <a:latin typeface="Arial"/>
                <a:ea typeface="Arial"/>
              </a:rPr>
              <a:t>eight neighbours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, corresponding to the cells that are immediately adjacent horizontally, vertically, or diagonally.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The initial configuration is called the </a:t>
            </a:r>
            <a:r>
              <a:rPr b="0" lang="en-GB" sz="2000" spc="-1" strike="noStrike">
                <a:solidFill>
                  <a:srgbClr val="c9211e"/>
                </a:solidFill>
                <a:latin typeface="Arial"/>
                <a:ea typeface="Arial"/>
              </a:rPr>
              <a:t>seed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, or </a:t>
            </a:r>
            <a:r>
              <a:rPr b="0" lang="en-GB" sz="2000" spc="-1" strike="noStrike">
                <a:solidFill>
                  <a:srgbClr val="c9211e"/>
                </a:solidFill>
                <a:latin typeface="Arial"/>
                <a:ea typeface="Arial"/>
              </a:rPr>
              <a:t>generation 0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3"/>
          <a:stretch/>
        </p:blipFill>
        <p:spPr>
          <a:xfrm>
            <a:off x="6309720" y="4131360"/>
            <a:ext cx="1827000" cy="1836360"/>
          </a:xfrm>
          <a:prstGeom prst="rect">
            <a:avLst/>
          </a:prstGeom>
          <a:ln w="0">
            <a:noFill/>
          </a:ln>
        </p:spPr>
      </p:pic>
      <p:pic>
        <p:nvPicPr>
          <p:cNvPr id="146" name="" descr=""/>
          <p:cNvPicPr/>
          <p:nvPr/>
        </p:nvPicPr>
        <p:blipFill>
          <a:blip r:embed="rId4"/>
          <a:stretch/>
        </p:blipFill>
        <p:spPr>
          <a:xfrm>
            <a:off x="6309360" y="2103120"/>
            <a:ext cx="1827000" cy="183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5" dur="indefinite" restart="never" nodeType="tmRoot">
          <p:childTnLst>
            <p:seq>
              <p:cTn id="296" dur="indefinite" nodeType="mainSeq">
                <p:childTnLst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96720" y="555840"/>
            <a:ext cx="776412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DejaVu Sans"/>
              </a:rPr>
              <a:t>Conway’s Game of Life – Rules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69800" y="1295280"/>
            <a:ext cx="8307000" cy="473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The game is played deterministically according to the following rules of evolution whereby a cell interacts with its neighbours: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[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Birth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.] A dead cell with </a:t>
            </a:r>
            <a:r>
              <a:rPr b="0" lang="en-GB" sz="2000" spc="-1" strike="noStrike">
                <a:solidFill>
                  <a:srgbClr val="c9211e"/>
                </a:solidFill>
                <a:latin typeface="Arial"/>
                <a:ea typeface="Arial"/>
              </a:rPr>
              <a:t>exactly three live neighbours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becomes live at the next generation.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[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Survival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.] A live cell with </a:t>
            </a:r>
            <a:r>
              <a:rPr b="0" lang="en-GB" sz="2000" spc="-1" strike="noStrike">
                <a:solidFill>
                  <a:srgbClr val="c9211e"/>
                </a:solidFill>
                <a:latin typeface="Arial"/>
                <a:ea typeface="Arial"/>
              </a:rPr>
              <a:t>either two or three live neighbours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survives to the next generation.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[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Death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.] A cell dies from overcrowding if it has </a:t>
            </a:r>
            <a:r>
              <a:rPr b="0" lang="en-GB" sz="2000" spc="-1" strike="noStrike">
                <a:solidFill>
                  <a:srgbClr val="c9211e"/>
                </a:solidFill>
                <a:latin typeface="Arial"/>
                <a:ea typeface="Arial"/>
              </a:rPr>
              <a:t>more than three live neighbours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, or from isolation if it has </a:t>
            </a:r>
            <a:r>
              <a:rPr b="0" lang="en-GB" sz="2000" spc="-1" strike="noStrike">
                <a:solidFill>
                  <a:srgbClr val="c9211e"/>
                </a:solidFill>
                <a:latin typeface="Arial"/>
                <a:ea typeface="Arial"/>
              </a:rPr>
              <a:t>fewer than two neighbours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GB" sz="2000" spc="-1" strike="noStrike">
              <a:latin typeface="Arial"/>
            </a:endParaRPr>
          </a:p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It is important to clarify that the rules specify that </a:t>
            </a:r>
            <a:r>
              <a:rPr b="0" lang="en-GB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all of these births and deaths happen simultaneously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as the grid evolves into the next generation, rather than in any particular order.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5" dur="indefinite" restart="never" nodeType="tmRoot">
          <p:childTnLst>
            <p:seq>
              <p:cTn id="326" dur="indefinite" nodeType="mainSeq">
                <p:childTnLst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96720" y="555840"/>
            <a:ext cx="776412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DejaVu Sans"/>
              </a:rPr>
              <a:t>Conway’s Game of Life – Rules (Simplified)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69800" y="1295280"/>
            <a:ext cx="8349840" cy="473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The game proceeds in discrete steps of time and following the evolution function / rules given below: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Font typeface="OpenSymbol"/>
              <a:buAutoNum type="arabicPeriod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Any live cell with </a:t>
            </a:r>
            <a:r>
              <a:rPr b="0" lang="en-GB" sz="2000" spc="-1" strike="noStrike">
                <a:solidFill>
                  <a:srgbClr val="c9211e"/>
                </a:solidFill>
                <a:latin typeface="Arial"/>
                <a:ea typeface="Arial"/>
              </a:rPr>
              <a:t>0 or 1 live neighbours dies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by underpopulation.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Font typeface="OpenSymbol"/>
              <a:buAutoNum type="arabicPeriod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Any live cell with </a:t>
            </a:r>
            <a:r>
              <a:rPr b="0" lang="en-GB" sz="2000" spc="-1" strike="noStrike">
                <a:solidFill>
                  <a:srgbClr val="c9211e"/>
                </a:solidFill>
                <a:latin typeface="Arial"/>
                <a:ea typeface="Arial"/>
              </a:rPr>
              <a:t>2 or 3 live neighbours survives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Font typeface="OpenSymbol"/>
              <a:buAutoNum type="arabicPeriod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Any live cell with </a:t>
            </a:r>
            <a:r>
              <a:rPr b="0" lang="en-GB" sz="2000" spc="-1" strike="noStrike">
                <a:solidFill>
                  <a:srgbClr val="c9211e"/>
                </a:solidFill>
                <a:latin typeface="Arial"/>
                <a:ea typeface="Arial"/>
              </a:rPr>
              <a:t>more than 3 live neighbours dies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by overpopulation.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Font typeface="OpenSymbol"/>
              <a:buAutoNum type="arabicPeriod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Any dead cell with </a:t>
            </a:r>
            <a:r>
              <a:rPr b="0" lang="en-GB" sz="2000" spc="-1" strike="noStrike">
                <a:solidFill>
                  <a:srgbClr val="c9211e"/>
                </a:solidFill>
                <a:latin typeface="Arial"/>
                <a:ea typeface="Arial"/>
              </a:rPr>
              <a:t>3 live neighbours comes to life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by reproduction.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GB" sz="2000" spc="-1" strike="noStrike">
              <a:latin typeface="Arial"/>
            </a:endParaRPr>
          </a:p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1" lang="en-GB" sz="2000" spc="-1" strike="noStrike">
                <a:solidFill>
                  <a:srgbClr val="c9211e"/>
                </a:solidFill>
                <a:latin typeface="Arial"/>
                <a:ea typeface="Arial"/>
              </a:rPr>
              <a:t>Important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You have to apply these rules on the grid at the </a:t>
            </a:r>
            <a:r>
              <a:rPr b="0" lang="en-GB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SAME TIME for each cell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; If you apply these rules in any choosen order, its not going to work!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7" dur="indefinite" restart="never" nodeType="tmRoot">
          <p:childTnLst>
            <p:seq>
              <p:cTn id="348" dur="indefinite" nodeType="mainSeq">
                <p:childTnLst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96720" y="555840"/>
            <a:ext cx="776412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DejaVu Sans"/>
              </a:rPr>
              <a:t>Conway’s Game of Life – Examples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457200" y="1280160"/>
            <a:ext cx="4865400" cy="1645920"/>
          </a:xfrm>
          <a:prstGeom prst="rect">
            <a:avLst/>
          </a:prstGeom>
          <a:ln w="0"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2576880" y="2499840"/>
            <a:ext cx="5979960" cy="335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3" dur="indefinite" restart="never" nodeType="tmRoot">
          <p:childTnLst>
            <p:seq>
              <p:cTn id="374" dur="indefinite" nodeType="mainSeq">
                <p:childTnLst>
                  <p:par>
                    <p:cTn id="375" fill="hold">
                      <p:stCondLst>
                        <p:cond delay="0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96720" y="555840"/>
            <a:ext cx="776412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DejaVu Sans"/>
              </a:rPr>
              <a:t>Conway’s Game of Life – Examples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633240" y="1371600"/>
            <a:ext cx="7849800" cy="438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96720" y="555840"/>
            <a:ext cx="776412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DejaVu Sans"/>
              </a:rPr>
              <a:t>Conway’s Game of Life – Examples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633240" y="1371600"/>
            <a:ext cx="7849800" cy="438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96720" y="555840"/>
            <a:ext cx="776412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DejaVu Sans"/>
              </a:rPr>
              <a:t>Conway’s Game of Life – Examples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752760" y="1463040"/>
            <a:ext cx="7658280" cy="430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96720" y="555840"/>
            <a:ext cx="7758000" cy="6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DejaVu Sans"/>
              </a:rPr>
              <a:t>Module Outline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69800" y="1288080"/>
            <a:ext cx="7758000" cy="422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Week 1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Introduction to Haskell - Conway's Game of Life.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Types in Haskell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Polymorphism</a:t>
            </a:r>
            <a:endParaRPr b="0" lang="en-GB" sz="2000" spc="-1" strike="noStrike">
              <a:latin typeface="Arial"/>
            </a:endParaRPr>
          </a:p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Week 2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Type classes and instances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Functions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More on type classes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Even more on type classes</a:t>
            </a:r>
            <a:endParaRPr b="0" lang="en-GB" sz="2000" spc="-1" strike="noStrike">
              <a:latin typeface="Arial"/>
            </a:endParaRPr>
          </a:p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Week 3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List comprehensions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Recursive functions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Higher-order functions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96720" y="555840"/>
            <a:ext cx="776412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DejaVu Sans"/>
              </a:rPr>
              <a:t>Game of Life – Implementation in Haskell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640080" y="1857600"/>
            <a:ext cx="7741080" cy="353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96720" y="555840"/>
            <a:ext cx="776412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DejaVu Sans"/>
              </a:rPr>
              <a:t>Game of Life – Implementation in Haskell (2)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476280" y="1463040"/>
            <a:ext cx="8483400" cy="436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96720" y="555840"/>
            <a:ext cx="776412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DejaVu Sans"/>
              </a:rPr>
              <a:t>Game of Life – Implementation in Haskell (3)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476280" y="1463040"/>
            <a:ext cx="8483400" cy="436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96720" y="555840"/>
            <a:ext cx="776412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DejaVu Sans"/>
              </a:rPr>
              <a:t>Game of Life – Implementation in Haskell (4)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476280" y="1463040"/>
            <a:ext cx="8483400" cy="436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96720" y="555840"/>
            <a:ext cx="776412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DejaVu Sans"/>
              </a:rPr>
              <a:t>Game of Life – Implementation in Haskell (5)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465840" y="1828800"/>
            <a:ext cx="8219520" cy="322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96720" y="555840"/>
            <a:ext cx="776412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DejaVu Sans"/>
              </a:rPr>
              <a:t>Game of Life – Implementation in Haskell (5)</a:t>
            </a:r>
            <a:endParaRPr b="0" lang="en-GB" sz="2400" spc="-1" strike="noStrike">
              <a:latin typeface="Arial"/>
            </a:endParaRPr>
          </a:p>
        </p:txBody>
      </p:sp>
      <p:grpSp>
        <p:nvGrpSpPr>
          <p:cNvPr id="171" name="Group 2"/>
          <p:cNvGrpSpPr/>
          <p:nvPr/>
        </p:nvGrpSpPr>
        <p:grpSpPr>
          <a:xfrm>
            <a:off x="521280" y="1299600"/>
            <a:ext cx="8402400" cy="4512960"/>
            <a:chOff x="521280" y="1299600"/>
            <a:chExt cx="8402400" cy="4512960"/>
          </a:xfrm>
        </p:grpSpPr>
        <p:pic>
          <p:nvPicPr>
            <p:cNvPr id="172" name="" descr=""/>
            <p:cNvPicPr/>
            <p:nvPr/>
          </p:nvPicPr>
          <p:blipFill>
            <a:blip r:embed="rId1"/>
            <a:stretch/>
          </p:blipFill>
          <p:spPr>
            <a:xfrm>
              <a:off x="521280" y="1299600"/>
              <a:ext cx="8402400" cy="4512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3" name="" descr=""/>
            <p:cNvPicPr/>
            <p:nvPr/>
          </p:nvPicPr>
          <p:blipFill>
            <a:blip r:embed="rId2"/>
            <a:stretch/>
          </p:blipFill>
          <p:spPr>
            <a:xfrm>
              <a:off x="3438720" y="2446560"/>
              <a:ext cx="3404520" cy="8668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96720" y="555840"/>
            <a:ext cx="776412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DejaVu Sans"/>
              </a:rPr>
              <a:t>Game of Life – Implementation in Haskell (6)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465840" y="1417320"/>
            <a:ext cx="8400240" cy="424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96720" y="555840"/>
            <a:ext cx="776412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DejaVu Sans"/>
              </a:rPr>
              <a:t>Game of Life – Implementation in Haskell (7)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365760" y="1419120"/>
            <a:ext cx="8585280" cy="397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96720" y="555840"/>
            <a:ext cx="776412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DejaVu Sans"/>
              </a:rPr>
              <a:t>Game of Life – Implementation in Haskell (8)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457200" y="1280160"/>
            <a:ext cx="8429760" cy="447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96720" y="555840"/>
            <a:ext cx="776412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DejaVu Sans"/>
              </a:rPr>
              <a:t>Game of Life – Implementation in Haskell (9)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457200" y="1280160"/>
            <a:ext cx="8429760" cy="447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96720" y="555840"/>
            <a:ext cx="7758000" cy="6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DejaVu Sans"/>
              </a:rPr>
              <a:t>Module Outline (cont’d)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469800" y="1288080"/>
            <a:ext cx="8307000" cy="483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Week 4 &amp; 5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User defined data types I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Lazy natural numbers</a:t>
            </a:r>
            <a:endParaRPr b="0" lang="en-GB" sz="2000" spc="-1" strike="noStrike">
              <a:latin typeface="Arial"/>
            </a:endParaRPr>
          </a:p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Week 6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Consolidation Week</a:t>
            </a:r>
            <a:endParaRPr b="0" lang="en-GB" sz="2000" spc="-1" strike="noStrike">
              <a:latin typeface="Arial"/>
            </a:endParaRPr>
          </a:p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Week 7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User defined data types II</a:t>
            </a:r>
            <a:endParaRPr b="0" lang="en-GB" sz="2000" spc="-1" strike="noStrike">
              <a:latin typeface="Arial"/>
            </a:endParaRPr>
          </a:p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Week 8 &amp; 9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Monads</a:t>
            </a:r>
            <a:endParaRPr b="0" lang="en-GB" sz="2000" spc="-1" strike="noStrike">
              <a:latin typeface="Arial"/>
            </a:endParaRPr>
          </a:p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Week 10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Implementing a small imperative language</a:t>
            </a:r>
            <a:endParaRPr b="0" lang="en-GB" sz="2000" spc="-1" strike="noStrike">
              <a:latin typeface="Arial"/>
            </a:endParaRPr>
          </a:p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Week 11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Implementing a small imperative language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Rigorous programming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4846320" y="1371600"/>
            <a:ext cx="4021920" cy="182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Additional, optional materials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A model IO' of the IO monad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Unbeatable tic-tac-toe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Elements of Laziness</a:t>
            </a:r>
            <a:endParaRPr b="0" lang="en-GB" sz="2000" spc="-1" strike="noStrike">
              <a:latin typeface="Arial"/>
            </a:endParaRPr>
          </a:p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Module Outline on Gitlab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96720" y="555840"/>
            <a:ext cx="776412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DejaVu Sans"/>
              </a:rPr>
              <a:t>Game of Life – Implementation in Haskell (10)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457200" y="1280160"/>
            <a:ext cx="8429760" cy="447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96720" y="555840"/>
            <a:ext cx="776412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DejaVu Sans"/>
              </a:rPr>
              <a:t>Game of Life – Implementation in Haskell (11)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690480" y="1160640"/>
            <a:ext cx="7470360" cy="480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96720" y="1052640"/>
            <a:ext cx="7763400" cy="40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>
            <a:off x="397080" y="555840"/>
            <a:ext cx="776340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Georgia"/>
              </a:rPr>
              <a:t>Game of Life – Practice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469800" y="1295280"/>
            <a:ext cx="8307000" cy="473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Run Game of Life using runhaskell command or ghci, using interactive mode.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2000" spc="-1" strike="noStrike">
              <a:latin typeface="Arial"/>
            </a:endParaRPr>
          </a:p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Try out different seed grids; increase decrease delay.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2000" spc="-1" strike="noStrike">
              <a:latin typeface="Arial"/>
            </a:endParaRPr>
          </a:p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Compile using ghc (</a:t>
            </a:r>
            <a:r>
              <a:rPr b="1" lang="en-GB" sz="2000" spc="-1" strike="noStrike">
                <a:solidFill>
                  <a:srgbClr val="000000"/>
                </a:solidFill>
                <a:latin typeface="FreeMono"/>
                <a:ea typeface="Arial"/>
              </a:rPr>
              <a:t>ghc --make Life.hs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) and then try it out.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1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https://downloads.haskell.org/~ghc/latest/docs/html/users_guide/using.html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600" spc="-1" strike="noStrike">
              <a:latin typeface="Arial"/>
            </a:endParaRPr>
          </a:p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How to get the runable haskell code from lecture handouts.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1800" spc="-1" strike="noStrike">
                <a:solidFill>
                  <a:srgbClr val="2a6099"/>
                </a:solidFill>
                <a:latin typeface="Arial"/>
                <a:ea typeface="Arial"/>
              </a:rPr>
              <a:t>cat Life.md | runhaskell ../../Resources/mdtohs.hs &gt; Life2.hs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3" dur="indefinite" restart="never" nodeType="tmRoot">
          <p:childTnLst>
            <p:seq>
              <p:cTn id="384" dur="indefinite" nodeType="mainSeq">
                <p:childTnLst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96720" y="1052640"/>
            <a:ext cx="7763400" cy="40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"/>
          <p:cNvSpPr/>
          <p:nvPr/>
        </p:nvSpPr>
        <p:spPr>
          <a:xfrm>
            <a:off x="397080" y="555840"/>
            <a:ext cx="776340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Georgia"/>
              </a:rPr>
              <a:t>Summary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69800" y="1295280"/>
            <a:ext cx="8307000" cy="473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We have also developed a version in </a:t>
            </a:r>
            <a:r>
              <a:rPr b="0" lang="en-GB" sz="2000" spc="-1" strike="noStrike">
                <a:solidFill>
                  <a:srgbClr val="2a6099"/>
                </a:solidFill>
                <a:latin typeface="Arial"/>
                <a:ea typeface="Arial"/>
              </a:rPr>
              <a:t>Kotlin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for you.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Check the resources for the module for both the </a:t>
            </a:r>
            <a:r>
              <a:rPr b="0" lang="en-GB" sz="2000" spc="-1" strike="noStrike">
                <a:solidFill>
                  <a:srgbClr val="2a6099"/>
                </a:solidFill>
                <a:latin typeface="Arial"/>
                <a:ea typeface="Arial"/>
              </a:rPr>
              <a:t>Haskell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and the </a:t>
            </a:r>
            <a:r>
              <a:rPr b="0" lang="en-GB" sz="2000" spc="-1" strike="noStrike">
                <a:solidFill>
                  <a:srgbClr val="2a6099"/>
                </a:solidFill>
                <a:latin typeface="Arial"/>
                <a:ea typeface="Arial"/>
              </a:rPr>
              <a:t>Kotlin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files. Read the lecture notes too.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c9211e"/>
                </a:solidFill>
                <a:latin typeface="Arial"/>
                <a:ea typeface="Arial"/>
              </a:rPr>
              <a:t>Can you translate them to Java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, while maintaining their functional style?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2000" spc="-1" strike="noStrike">
              <a:latin typeface="Arial"/>
            </a:endParaRPr>
          </a:p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We used the Game of Life to illustrate the features of Haskell that we’ll learn in the future lectures.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05" dur="indefinite" restart="never" nodeType="tmRoot">
          <p:childTnLst>
            <p:seq>
              <p:cTn id="406" dur="indefinite" nodeType="mainSeq">
                <p:childTnLst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96720" y="555840"/>
            <a:ext cx="7758000" cy="6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DejaVu Sans"/>
              </a:rPr>
              <a:t>Module Learning Outcomes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69800" y="1288080"/>
            <a:ext cx="8169840" cy="501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On successful completion of this module, students should be able to:</a:t>
            </a:r>
            <a:endParaRPr b="0" lang="en-GB" sz="2400" spc="-1" strike="noStrike">
              <a:latin typeface="Arial"/>
            </a:endParaRPr>
          </a:p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Present the basic ideas of functional programming languages</a:t>
            </a:r>
            <a:endParaRPr b="0" lang="en-GB" sz="2400" spc="-1" strike="noStrike">
              <a:latin typeface="Arial"/>
            </a:endParaRPr>
          </a:p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Demonstrate the main elements of good functional programming style</a:t>
            </a:r>
            <a:endParaRPr b="0" lang="en-GB" sz="2400" spc="-1" strike="noStrike">
              <a:latin typeface="Arial"/>
            </a:endParaRPr>
          </a:p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Illustrate some of the uses and applications of functional programming</a:t>
            </a:r>
            <a:endParaRPr b="0" lang="en-GB" sz="2400" spc="-1" strike="noStrike">
              <a:latin typeface="Arial"/>
            </a:endParaRPr>
          </a:p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Understand and apply more advanced features of typed functional programming.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5"/>
          <p:cNvSpPr/>
          <p:nvPr/>
        </p:nvSpPr>
        <p:spPr>
          <a:xfrm>
            <a:off x="396720" y="555840"/>
            <a:ext cx="7758000" cy="6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DejaVu Sans"/>
              </a:rPr>
              <a:t>Important General Information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469800" y="1288080"/>
            <a:ext cx="7758000" cy="501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All module files are kept on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GitLab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rather than on Canvas. This includes: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Lecture Notes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Weekly Activity Plans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Problem Sheets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Assessed Assignments (Class Tests)</a:t>
            </a:r>
            <a:endParaRPr b="0" lang="en-GB" sz="2000" spc="-1" strike="noStrike">
              <a:latin typeface="Arial"/>
            </a:endParaRPr>
          </a:p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and other relevant stuff including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Notes on Plagiarism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Link to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Hoogle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(for finding library functions)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Canvas page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Link to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Teams Student Support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96720" y="555840"/>
            <a:ext cx="80960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DejaVu Sans"/>
              </a:rPr>
              <a:t>Module Textbook &amp; Assessments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69800" y="1288080"/>
            <a:ext cx="7758000" cy="501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Officially adopted textbook: 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1" lang="en-GB" sz="2000" spc="-1" strike="noStrike">
                <a:solidFill>
                  <a:srgbClr val="2a6099"/>
                </a:solidFill>
                <a:latin typeface="Arial"/>
                <a:ea typeface="Arial"/>
              </a:rPr>
              <a:t>Programming in Haskell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Graham Hutton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Cambridge University Press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Paperback: ISBN 978-1316626221; Kindle: ASIN B01JGMEA3U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318 pages, 120 exercises </a:t>
            </a:r>
            <a:endParaRPr b="0" lang="en-GB" sz="2000" spc="-1" strike="noStrike">
              <a:latin typeface="Arial"/>
            </a:endParaRPr>
          </a:p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Other free books include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Learn you a Haskell for Great Good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A Gentle Introduction to Haskell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Real World Haskell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4"/>
          <a:stretch/>
        </p:blipFill>
        <p:spPr>
          <a:xfrm>
            <a:off x="7040880" y="182880"/>
            <a:ext cx="1918800" cy="246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3" dur="indefinite" restart="never" nodeType="tmRoot">
          <p:childTnLst>
            <p:seq>
              <p:cTn id="134" dur="indefinite" nodeType="mainSeq"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96720" y="555840"/>
            <a:ext cx="776412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DejaVu Sans"/>
              </a:rPr>
              <a:t>Assessment Plan &amp; Organization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324080"/>
            <a:ext cx="8493120" cy="48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None/>
            </a:pPr>
            <a:r>
              <a:rPr b="1" lang="en-GB" sz="2400" spc="-1" strike="noStrike">
                <a:solidFill>
                  <a:srgbClr val="0066b3"/>
                </a:solidFill>
                <a:latin typeface="Arial"/>
                <a:ea typeface="Arial"/>
              </a:rPr>
              <a:t>Lectures / Labs (Edgbaston)</a:t>
            </a:r>
            <a:endParaRPr b="0" lang="en-GB" sz="24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Lectures: Wednesdays, 9:00am-11:00am (UK)</a:t>
            </a:r>
            <a:endParaRPr b="0" lang="en-GB" sz="22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Labs</a:t>
            </a:r>
            <a:endParaRPr b="0" lang="en-GB" sz="2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Thursday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s, 2pm-3pm &amp; 3pm-4pm,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UG04 Computer Science building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Fridays, 2pm-3pm &amp; Fri 3pm-4pm, UG04 Computer Science building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spcAft>
                <a:spcPts val="283"/>
              </a:spcAft>
              <a:buNone/>
            </a:pPr>
            <a:r>
              <a:rPr b="1" lang="en-GB" sz="2400" spc="-1" strike="noStrike">
                <a:solidFill>
                  <a:srgbClr val="0066b3"/>
                </a:solidFill>
                <a:latin typeface="Arial"/>
                <a:ea typeface="Arial"/>
              </a:rPr>
              <a:t>Lectures / Labs (Dubai)</a:t>
            </a:r>
            <a:endParaRPr b="0" lang="en-GB" sz="24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Lectures: Tuesdays, 11:00am-1:00pm (UAE)</a:t>
            </a:r>
            <a:endParaRPr b="0" lang="en-GB" sz="22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Labs</a:t>
            </a:r>
            <a:endParaRPr b="0" lang="en-GB" sz="2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Thursdays, 10am-12pm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(UAE), 0411 – IT Cluster (Sec. A)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Thursdays, 1pm-3pm (UAE), 0411 – IT Cluster (Sec. B)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r>
              <a:rPr b="1" lang="en-GB" sz="2400" spc="-1" strike="noStrike">
                <a:solidFill>
                  <a:srgbClr val="0066b3"/>
                </a:solidFill>
                <a:latin typeface="Arial"/>
                <a:ea typeface="Arial"/>
              </a:rPr>
              <a:t>Assessments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(more details given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Here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GB" sz="20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100% Continuous Assessments (2 Class Tests)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96720" y="555840"/>
            <a:ext cx="7758000" cy="6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DejaVu Sans"/>
              </a:rPr>
              <a:t>Motivational Example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69800" y="1288080"/>
            <a:ext cx="7758000" cy="422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In an imperative programming language, how can we compute the sum from 0 to a given number?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2a6099"/>
                </a:solidFill>
                <a:latin typeface="LM Mono 10"/>
                <a:ea typeface="Arial"/>
              </a:rPr>
              <a:t>	</a:t>
            </a:r>
            <a:r>
              <a:rPr b="0" lang="en-GB" sz="2000" spc="-1" strike="noStrike">
                <a:solidFill>
                  <a:srgbClr val="2a6099"/>
                </a:solidFill>
                <a:latin typeface="LM Mono 10"/>
                <a:ea typeface="Arial"/>
              </a:rPr>
              <a:t>	</a:t>
            </a:r>
            <a:r>
              <a:rPr b="0" lang="en-GB" sz="2000" spc="-1" strike="noStrike">
                <a:solidFill>
                  <a:srgbClr val="2a6099"/>
                </a:solidFill>
                <a:latin typeface="LM Mono 10"/>
                <a:ea typeface="Arial"/>
              </a:rPr>
              <a:t>int total = 0;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2a6099"/>
                </a:solidFill>
                <a:latin typeface="LM Mono 10"/>
                <a:ea typeface="Arial"/>
              </a:rPr>
              <a:t>	</a:t>
            </a:r>
            <a:r>
              <a:rPr b="0" lang="en-GB" sz="2000" spc="-1" strike="noStrike">
                <a:solidFill>
                  <a:srgbClr val="2a6099"/>
                </a:solidFill>
                <a:latin typeface="LM Mono 10"/>
                <a:ea typeface="Arial"/>
              </a:rPr>
              <a:t>	</a:t>
            </a:r>
            <a:r>
              <a:rPr b="0" lang="en-GB" sz="2000" spc="-1" strike="noStrike">
                <a:solidFill>
                  <a:srgbClr val="2a6099"/>
                </a:solidFill>
                <a:latin typeface="LM Mono 10"/>
                <a:ea typeface="Arial"/>
              </a:rPr>
              <a:t>for (int count = 1; count &lt;= n; count++)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2a6099"/>
                </a:solidFill>
                <a:latin typeface="LM Mono 10"/>
                <a:ea typeface="Arial"/>
              </a:rPr>
              <a:t>	</a:t>
            </a:r>
            <a:r>
              <a:rPr b="0" lang="en-GB" sz="2000" spc="-1" strike="noStrike">
                <a:solidFill>
                  <a:srgbClr val="2a6099"/>
                </a:solidFill>
                <a:latin typeface="LM Mono 10"/>
                <a:ea typeface="Arial"/>
              </a:rPr>
              <a:t>	</a:t>
            </a:r>
            <a:r>
              <a:rPr b="0" lang="en-GB" sz="2000" spc="-1" strike="noStrike">
                <a:solidFill>
                  <a:srgbClr val="2a6099"/>
                </a:solidFill>
                <a:latin typeface="LM Mono 10"/>
                <a:ea typeface="Arial"/>
              </a:rPr>
              <a:t>    </a:t>
            </a:r>
            <a:r>
              <a:rPr b="0" lang="en-GB" sz="2000" spc="-1" strike="noStrike">
                <a:solidFill>
                  <a:srgbClr val="2a6099"/>
                </a:solidFill>
                <a:latin typeface="LM Mono 10"/>
                <a:ea typeface="Arial"/>
              </a:rPr>
              <a:t>total = total + count;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2000" spc="-1" strike="noStrike">
              <a:latin typeface="Arial"/>
            </a:endParaRPr>
          </a:p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How about Haskell?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GB" sz="2000" spc="-1" strike="noStrike">
                <a:solidFill>
                  <a:srgbClr val="2a6099"/>
                </a:solidFill>
                <a:latin typeface="LM Mono 10"/>
                <a:ea typeface="Arial"/>
              </a:rPr>
              <a:t>	</a:t>
            </a:r>
            <a:r>
              <a:rPr b="0" lang="en-GB" sz="2000" spc="-1" strike="noStrike">
                <a:solidFill>
                  <a:srgbClr val="2a6099"/>
                </a:solidFill>
                <a:latin typeface="LM Mono 10"/>
                <a:ea typeface="Arial"/>
              </a:rPr>
              <a:t>	</a:t>
            </a:r>
            <a:r>
              <a:rPr b="0" lang="en-GB" sz="2000" spc="-1" strike="noStrike">
                <a:solidFill>
                  <a:srgbClr val="2a6099"/>
                </a:solidFill>
                <a:latin typeface="LM Mono 10"/>
                <a:ea typeface="Arial"/>
              </a:rPr>
              <a:t>&gt; sum[1..n]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GB" sz="2000" spc="-1" strike="noStrike">
                <a:solidFill>
                  <a:srgbClr val="2a6099"/>
                </a:solidFill>
                <a:latin typeface="LM Mono 10"/>
                <a:ea typeface="Arial"/>
              </a:rPr>
              <a:t>	</a:t>
            </a:r>
            <a:r>
              <a:rPr b="0" lang="en-GB" sz="2000" spc="-1" strike="noStrike">
                <a:solidFill>
                  <a:srgbClr val="2a6099"/>
                </a:solidFill>
                <a:latin typeface="LM Mono 10"/>
                <a:ea typeface="Arial"/>
              </a:rPr>
              <a:t>	</a:t>
            </a:r>
            <a:r>
              <a:rPr b="0" lang="en-GB" sz="2000" spc="-1" strike="noStrike">
                <a:solidFill>
                  <a:srgbClr val="2a6099"/>
                </a:solidFill>
                <a:latin typeface="LM Mono 10"/>
                <a:ea typeface="Arial"/>
              </a:rPr>
              <a:t>sum :: Num a =&gt; [a] -&gt; a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GB" sz="2000" spc="-1" strike="noStrike">
                <a:solidFill>
                  <a:srgbClr val="2a6099"/>
                </a:solidFill>
                <a:latin typeface="LM Mono 10"/>
                <a:ea typeface="Arial"/>
              </a:rPr>
              <a:t>	</a:t>
            </a:r>
            <a:r>
              <a:rPr b="0" lang="en-GB" sz="2000" spc="-1" strike="noStrike">
                <a:solidFill>
                  <a:srgbClr val="2a6099"/>
                </a:solidFill>
                <a:latin typeface="LM Mono 10"/>
                <a:ea typeface="Arial"/>
              </a:rPr>
              <a:t>	</a:t>
            </a:r>
            <a:r>
              <a:rPr b="0" lang="en-GB" sz="2000" spc="-1" strike="noStrike">
                <a:solidFill>
                  <a:srgbClr val="2a6099"/>
                </a:solidFill>
                <a:latin typeface="LM Mono 10"/>
                <a:ea typeface="Arial"/>
              </a:rPr>
              <a:t>sum []     = 0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r>
              <a:rPr b="0" lang="en-GB" sz="2000" spc="-1" strike="noStrike">
                <a:solidFill>
                  <a:srgbClr val="2a6099"/>
                </a:solidFill>
                <a:latin typeface="LM Mono 10"/>
                <a:ea typeface="Arial"/>
              </a:rPr>
              <a:t>	</a:t>
            </a:r>
            <a:r>
              <a:rPr b="0" lang="en-GB" sz="2000" spc="-1" strike="noStrike">
                <a:solidFill>
                  <a:srgbClr val="2a6099"/>
                </a:solidFill>
                <a:latin typeface="LM Mono 10"/>
                <a:ea typeface="Arial"/>
              </a:rPr>
              <a:t>	</a:t>
            </a:r>
            <a:r>
              <a:rPr b="0" lang="en-GB" sz="2000" spc="-1" strike="noStrike">
                <a:solidFill>
                  <a:srgbClr val="2a6099"/>
                </a:solidFill>
                <a:latin typeface="LM Mono 10"/>
                <a:ea typeface="Arial"/>
              </a:rPr>
              <a:t>sum (x:xs) = x + sum xs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9" dur="indefinite" restart="never" nodeType="tmRoot">
          <p:childTnLst>
            <p:seq>
              <p:cTn id="170" dur="indefinite" nodeType="mainSeq">
                <p:childTnLst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6720" y="555840"/>
            <a:ext cx="7758000" cy="6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0a648f"/>
                </a:solidFill>
                <a:latin typeface="Georgia"/>
                <a:ea typeface="DejaVu Sans"/>
              </a:rPr>
              <a:t>The Zoo of Functional Programming Languages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69800" y="1288080"/>
            <a:ext cx="8124120" cy="422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c9211e"/>
                </a:solidFill>
                <a:latin typeface="Arial"/>
                <a:ea typeface="Arial"/>
              </a:rPr>
              <a:t>Untyped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Programming Languages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LISP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1958 (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ots of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nsanely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tupid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arentheses - old joke :)</a:t>
            </a:r>
            <a:endParaRPr b="0" lang="en-GB" sz="20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Untyped (rather only one type ie. S-expression)</a:t>
            </a:r>
            <a:endParaRPr b="0" lang="en-GB" sz="18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Many languages in LISP family e.g. scheme, emacs lisp, …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2000" spc="-1" strike="noStrike">
              <a:latin typeface="Arial"/>
            </a:endParaRPr>
          </a:p>
          <a:p>
            <a:pPr marL="457200" indent="-336960">
              <a:lnSpc>
                <a:spcPct val="100000"/>
              </a:lnSpc>
              <a:spcBef>
                <a:spcPts val="479"/>
              </a:spcBef>
              <a:buClr>
                <a:srgbClr val="0a648f"/>
              </a:buClr>
              <a:buFont typeface="Wingdings" charset="2"/>
              <a:buChar char=""/>
            </a:pPr>
            <a:r>
              <a:rPr b="0" lang="en-GB" sz="2000" spc="-1" strike="noStrike">
                <a:solidFill>
                  <a:srgbClr val="c9211e"/>
                </a:solidFill>
                <a:latin typeface="Arial"/>
                <a:ea typeface="Arial"/>
              </a:rPr>
              <a:t>Typed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Programming Languages (infact strongly typed)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ML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(Meta Language for theorem proving, developed at university of Edinburgh)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SML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(1983),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OCAML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(1996),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F#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(2005, Microsoft)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Hope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(1970),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Miranda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(1985),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Haskell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(1990)</a:t>
            </a:r>
            <a:endParaRPr b="0" lang="en-GB" sz="2000" spc="-1" strike="noStrike">
              <a:latin typeface="Arial"/>
            </a:endParaRPr>
          </a:p>
          <a:p>
            <a:pPr lvl="1" marL="618480" indent="-215280">
              <a:lnSpc>
                <a:spcPct val="100000"/>
              </a:lnSpc>
              <a:spcBef>
                <a:spcPts val="479"/>
              </a:spcBef>
              <a:buClr>
                <a:srgbClr val="800080"/>
              </a:buClr>
              <a:buSzPct val="65000"/>
              <a:buFont typeface="Wingdings" charset="2"/>
              <a:buChar char=""/>
            </a:pP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Coq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Agda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Lean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(dependently typed, concrete proofs)</a:t>
            </a:r>
            <a:endParaRPr b="0" lang="en-GB" sz="20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write proofs of computer programs / correctness.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5" dur="indefinite" restart="never" nodeType="tmRoot">
          <p:childTnLst>
            <p:seq>
              <p:cTn id="196" dur="indefinite" nodeType="mainSeq">
                <p:childTnLst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2023-09-26T17:47:28Z</dcterms:modified>
  <cp:revision>219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