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66" r:id="rId3"/>
    <p:sldId id="257" r:id="rId4"/>
    <p:sldId id="258" r:id="rId5"/>
    <p:sldId id="260" r:id="rId6"/>
    <p:sldId id="261" r:id="rId7"/>
    <p:sldId id="264" r:id="rId8"/>
    <p:sldId id="262" r:id="rId9"/>
    <p:sldId id="265" r:id="rId10"/>
    <p:sldId id="267" r:id="rId11"/>
    <p:sldId id="268" r:id="rId12"/>
    <p:sldId id="286" r:id="rId13"/>
    <p:sldId id="270" r:id="rId14"/>
    <p:sldId id="278" r:id="rId15"/>
    <p:sldId id="277" r:id="rId16"/>
    <p:sldId id="269" r:id="rId17"/>
    <p:sldId id="271" r:id="rId18"/>
    <p:sldId id="272" r:id="rId19"/>
    <p:sldId id="273" r:id="rId20"/>
    <p:sldId id="274" r:id="rId21"/>
    <p:sldId id="276" r:id="rId22"/>
    <p:sldId id="275" r:id="rId23"/>
    <p:sldId id="279" r:id="rId24"/>
    <p:sldId id="284" r:id="rId25"/>
    <p:sldId id="283" r:id="rId26"/>
    <p:sldId id="285" r:id="rId27"/>
    <p:sldId id="288" r:id="rId28"/>
    <p:sldId id="297" r:id="rId29"/>
    <p:sldId id="289" r:id="rId30"/>
    <p:sldId id="296" r:id="rId31"/>
    <p:sldId id="291" r:id="rId32"/>
    <p:sldId id="299" r:id="rId33"/>
    <p:sldId id="290" r:id="rId34"/>
    <p:sldId id="300" r:id="rId35"/>
    <p:sldId id="301" r:id="rId36"/>
    <p:sldId id="302" r:id="rId37"/>
    <p:sldId id="25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539FD8"/>
    <a:srgbClr val="008B9C"/>
    <a:srgbClr val="009C9C"/>
    <a:srgbClr val="7BC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27" autoAdjust="0"/>
  </p:normalViewPr>
  <p:slideViewPr>
    <p:cSldViewPr snapToGrid="0" snapToObjects="1">
      <p:cViewPr varScale="1">
        <p:scale>
          <a:sx n="117" d="100"/>
          <a:sy n="117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52BD2-F46D-3248-BA18-EB736C2B6CFD}" type="datetimeFigureOut">
              <a:rPr lang="en-US" smtClean="0"/>
              <a:t>5/7/14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CF622-360E-EA40-A189-EF09BC2F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5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CF622-360E-EA40-A189-EF09BC2FEE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5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33" y="214842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33" y="4891617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639-2CE3-F34E-9E88-AFE4DE4B76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6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B607-348B-1949-9FAF-F03FACD15860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639-2CE3-F34E-9E88-AFE4DE4B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4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B607-348B-1949-9FAF-F03FACD15860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639-2CE3-F34E-9E88-AFE4DE4B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2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B607-348B-1949-9FAF-F03FACD15860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639-2CE3-F34E-9E88-AFE4DE4B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4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B607-348B-1949-9FAF-F03FACD15860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639-2CE3-F34E-9E88-AFE4DE4B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B607-348B-1949-9FAF-F03FACD15860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639-2CE3-F34E-9E88-AFE4DE4B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B607-348B-1949-9FAF-F03FACD15860}" type="datetimeFigureOut">
              <a:rPr lang="en-US" smtClean="0"/>
              <a:t>5/6/14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639-2CE3-F34E-9E88-AFE4DE4B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7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B607-348B-1949-9FAF-F03FACD15860}" type="datetimeFigureOut">
              <a:rPr lang="en-US" smtClean="0"/>
              <a:t>5/6/14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639-2CE3-F34E-9E88-AFE4DE4B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7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B607-348B-1949-9FAF-F03FACD15860}" type="datetimeFigureOut">
              <a:rPr lang="en-US" smtClean="0"/>
              <a:t>5/6/14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639-2CE3-F34E-9E88-AFE4DE4B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4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B607-348B-1949-9FAF-F03FACD15860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639-2CE3-F34E-9E88-AFE4DE4B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6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B607-348B-1949-9FAF-F03FACD15860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639-2CE3-F34E-9E88-AFE4DE4B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09366" cy="758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EC3EB607-348B-1949-9FAF-F03FACD15860}" type="datetimeFigureOut">
              <a:rPr lang="en-US" smtClean="0"/>
              <a:pPr/>
              <a:t>5/6/14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AFB54639-2CE3-F34E-9E88-AFE4DE4B76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6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500" b="0" i="0" kern="1200">
          <a:solidFill>
            <a:schemeClr val="tx1"/>
          </a:solidFill>
          <a:latin typeface="Helvetica Neue Medium"/>
          <a:ea typeface="+mj-ea"/>
          <a:cs typeface="Helvetica Neue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.co/asd1234asf9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wspotter@middlebury.edu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.com" TargetMode="External"/><Relationship Id="rId4" Type="http://schemas.openxmlformats.org/officeDocument/2006/relationships/hyperlink" Target="http://mobile.twitter.com" TargetMode="External"/><Relationship Id="rId5" Type="http://schemas.openxmlformats.org/officeDocument/2006/relationships/hyperlink" Target="http://icons.iconarchive.com/icons/visualpharm/icons8-metro-style/512/Very-Basic-Document-icon.png" TargetMode="External"/><Relationship Id="rId6" Type="http://schemas.openxmlformats.org/officeDocument/2006/relationships/hyperlink" Target="http://twitter.com" TargetMode="External"/><Relationship Id="rId7" Type="http://schemas.openxmlformats.org/officeDocument/2006/relationships/hyperlink" Target="http://mapbox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.twimg.com/Twitter_logo_blue.p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765" y="560152"/>
            <a:ext cx="8351946" cy="1470025"/>
          </a:xfrm>
        </p:spPr>
        <p:txBody>
          <a:bodyPr>
            <a:noAutofit/>
          </a:bodyPr>
          <a:lstStyle/>
          <a:p>
            <a:r>
              <a:rPr lang="en-US" sz="5000" dirty="0" smtClean="0">
                <a:solidFill>
                  <a:srgbClr val="539FD8"/>
                </a:solidFill>
              </a:rPr>
              <a:t>Can you guess where I am?</a:t>
            </a:r>
            <a:br>
              <a:rPr lang="en-US" sz="5000" dirty="0" smtClean="0">
                <a:solidFill>
                  <a:srgbClr val="539FD8"/>
                </a:solidFill>
              </a:rPr>
            </a:br>
            <a:r>
              <a:rPr lang="en-US" sz="5000" dirty="0" smtClean="0">
                <a:solidFill>
                  <a:srgbClr val="539FD8"/>
                </a:solidFill>
              </a:rPr>
              <a:t>Geolocation through Text Classification</a:t>
            </a:r>
            <a:endParaRPr lang="en-US" sz="5000" dirty="0">
              <a:solidFill>
                <a:srgbClr val="539FD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765" y="4915973"/>
            <a:ext cx="64008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Will Potter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Advised by David </a:t>
            </a:r>
            <a:r>
              <a:rPr lang="en-US" sz="2800" dirty="0" err="1" smtClean="0">
                <a:solidFill>
                  <a:schemeClr val="tx1"/>
                </a:solidFill>
              </a:rPr>
              <a:t>Kauchak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Spring 2014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06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Text Classification</a:t>
            </a:r>
            <a:endParaRPr lang="en-US" dirty="0"/>
          </a:p>
        </p:txBody>
      </p:sp>
      <p:pic>
        <p:nvPicPr>
          <p:cNvPr id="4" name="Picture 3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1" y="1893073"/>
            <a:ext cx="1634224" cy="1634224"/>
          </a:xfrm>
          <a:prstGeom prst="rect">
            <a:avLst/>
          </a:prstGeom>
        </p:spPr>
      </p:pic>
      <p:pic>
        <p:nvPicPr>
          <p:cNvPr id="7" name="Picture 6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20" y="1893073"/>
            <a:ext cx="1634224" cy="1634224"/>
          </a:xfrm>
          <a:prstGeom prst="rect">
            <a:avLst/>
          </a:prstGeom>
        </p:spPr>
      </p:pic>
      <p:pic>
        <p:nvPicPr>
          <p:cNvPr id="8" name="Picture 7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06" y="1893073"/>
            <a:ext cx="1634224" cy="1634224"/>
          </a:xfrm>
          <a:prstGeom prst="rect">
            <a:avLst/>
          </a:prstGeom>
        </p:spPr>
      </p:pic>
      <p:pic>
        <p:nvPicPr>
          <p:cNvPr id="9" name="Picture 8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1" y="3779434"/>
            <a:ext cx="1634224" cy="1634224"/>
          </a:xfrm>
          <a:prstGeom prst="rect">
            <a:avLst/>
          </a:prstGeom>
        </p:spPr>
      </p:pic>
      <p:pic>
        <p:nvPicPr>
          <p:cNvPr id="10" name="Picture 9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20" y="3779434"/>
            <a:ext cx="1634224" cy="1634224"/>
          </a:xfrm>
          <a:prstGeom prst="rect">
            <a:avLst/>
          </a:prstGeom>
        </p:spPr>
      </p:pic>
      <p:pic>
        <p:nvPicPr>
          <p:cNvPr id="11" name="Picture 10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06" y="3779434"/>
            <a:ext cx="1634224" cy="16342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13987" y="2007481"/>
            <a:ext cx="3700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539FD8"/>
                </a:solidFill>
                <a:latin typeface="Helvetica Neue"/>
                <a:cs typeface="Helvetica Neue"/>
              </a:rPr>
              <a:t>1</a:t>
            </a:r>
            <a:endParaRPr lang="en-US" sz="2600" b="1" dirty="0">
              <a:solidFill>
                <a:srgbClr val="539FD8"/>
              </a:solidFill>
              <a:latin typeface="Helvetica Neue"/>
              <a:cs typeface="Helvetica Neu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5243" y="2007481"/>
            <a:ext cx="355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539FD8"/>
                </a:solidFill>
                <a:latin typeface="Helvetica Neue"/>
                <a:cs typeface="Helvetica Neue"/>
              </a:rPr>
              <a:t>2</a:t>
            </a:r>
            <a:endParaRPr lang="en-US" sz="2400" b="1" dirty="0">
              <a:solidFill>
                <a:srgbClr val="539FD8"/>
              </a:solidFill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5718" y="3893842"/>
            <a:ext cx="3700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539FD8"/>
                </a:solidFill>
                <a:latin typeface="Helvetica Neue"/>
                <a:cs typeface="Helvetica Neue"/>
              </a:rPr>
              <a:t>1</a:t>
            </a:r>
            <a:endParaRPr lang="en-US" sz="2600" b="1" dirty="0">
              <a:solidFill>
                <a:srgbClr val="539FD8"/>
              </a:solidFill>
              <a:latin typeface="Helvetica Neue"/>
              <a:cs typeface="Helvetica Neue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36974" y="3893842"/>
            <a:ext cx="355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539FD8"/>
                </a:solidFill>
                <a:latin typeface="Helvetica Neue"/>
                <a:cs typeface="Helvetica Neue"/>
              </a:rPr>
              <a:t>2</a:t>
            </a:r>
            <a:endParaRPr lang="en-US" sz="2400" b="1" dirty="0">
              <a:solidFill>
                <a:srgbClr val="539FD8"/>
              </a:solidFill>
              <a:latin typeface="Helvetica Neue"/>
              <a:cs typeface="Helvetica Neue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0353" y="3924620"/>
            <a:ext cx="355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539FD8"/>
                </a:solidFill>
                <a:latin typeface="Helvetica Neue"/>
                <a:cs typeface="Helvetica Neue"/>
              </a:rPr>
              <a:t>2</a:t>
            </a:r>
            <a:endParaRPr lang="en-US" sz="2400" b="1" dirty="0">
              <a:solidFill>
                <a:srgbClr val="539FD8"/>
              </a:solidFill>
              <a:latin typeface="Helvetica Neue"/>
              <a:cs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64964" y="2007481"/>
            <a:ext cx="38287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539FD8"/>
                </a:solidFill>
                <a:latin typeface="Helvetica Neue"/>
                <a:cs typeface="Helvetica Neue"/>
              </a:rPr>
              <a:t>2</a:t>
            </a:r>
            <a:endParaRPr lang="en-US" sz="2600" b="1" dirty="0">
              <a:solidFill>
                <a:srgbClr val="539FD8"/>
              </a:solidFill>
              <a:latin typeface="Helvetica Neue"/>
              <a:cs typeface="Helvetica Neue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165678" y="3115539"/>
            <a:ext cx="1478203" cy="1018892"/>
          </a:xfrm>
          <a:prstGeom prst="rightArrow">
            <a:avLst>
              <a:gd name="adj1" fmla="val 31935"/>
              <a:gd name="adj2" fmla="val 69002"/>
            </a:avLst>
          </a:prstGeom>
          <a:solidFill>
            <a:srgbClr val="539F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06" y="2752061"/>
            <a:ext cx="1634224" cy="163422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256818" y="2869317"/>
            <a:ext cx="3700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539FD8"/>
                </a:solidFill>
                <a:latin typeface="Helvetica Neue"/>
                <a:cs typeface="Helvetica Neue"/>
              </a:rPr>
              <a:t>?</a:t>
            </a:r>
            <a:endParaRPr lang="en-US" sz="2600" b="1" dirty="0">
              <a:solidFill>
                <a:srgbClr val="539FD8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9304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7521" y="1123412"/>
            <a:ext cx="676339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rgbClr val="539FD8"/>
                </a:solidFill>
                <a:latin typeface="Helvetica Neue"/>
                <a:cs typeface="Helvetica Neue"/>
              </a:rPr>
              <a:t>Feb. 13, 2014</a:t>
            </a:r>
            <a:r>
              <a:rPr lang="en-US" sz="3000" dirty="0" smtClean="0">
                <a:latin typeface="Helvetica Neue"/>
                <a:cs typeface="Helvetica Neue"/>
              </a:rPr>
              <a:t> collection date</a:t>
            </a:r>
          </a:p>
          <a:p>
            <a:r>
              <a:rPr lang="en-US" sz="5000" dirty="0" smtClean="0">
                <a:solidFill>
                  <a:srgbClr val="539FD8"/>
                </a:solidFill>
                <a:latin typeface="Helvetica Neue"/>
                <a:cs typeface="Helvetica Neue"/>
              </a:rPr>
              <a:t>144,546</a:t>
            </a:r>
            <a:r>
              <a:rPr lang="en-US" sz="3000" dirty="0" smtClean="0">
                <a:solidFill>
                  <a:srgbClr val="000000"/>
                </a:solidFill>
                <a:latin typeface="Helvetica Neue"/>
                <a:cs typeface="Helvetica Neue"/>
              </a:rPr>
              <a:t> geotagged tweets</a:t>
            </a:r>
          </a:p>
          <a:p>
            <a:r>
              <a:rPr lang="en-US" sz="5000" dirty="0" smtClean="0">
                <a:solidFill>
                  <a:srgbClr val="539FD8"/>
                </a:solidFill>
                <a:latin typeface="Helvetica Neue"/>
                <a:cs typeface="Helvetica Neue"/>
              </a:rPr>
              <a:t>84,860</a:t>
            </a:r>
            <a:r>
              <a:rPr lang="en-US" sz="3000" dirty="0" smtClean="0">
                <a:solidFill>
                  <a:srgbClr val="000000"/>
                </a:solidFill>
                <a:latin typeface="Helvetica Neue"/>
                <a:cs typeface="Helvetica Neue"/>
              </a:rPr>
              <a:t> unique users</a:t>
            </a:r>
          </a:p>
          <a:p>
            <a:r>
              <a:rPr lang="en-US" sz="5000" dirty="0" smtClean="0">
                <a:solidFill>
                  <a:srgbClr val="539FD8"/>
                </a:solidFill>
                <a:latin typeface="Helvetica Neue"/>
                <a:cs typeface="Helvetica Neue"/>
              </a:rPr>
              <a:t>1.7 </a:t>
            </a:r>
            <a:r>
              <a:rPr lang="en-US" sz="3000" dirty="0" smtClean="0">
                <a:solidFill>
                  <a:srgbClr val="000000"/>
                </a:solidFill>
                <a:latin typeface="Helvetica Neue"/>
                <a:cs typeface="Helvetica Neue"/>
              </a:rPr>
              <a:t>tweets per user</a:t>
            </a:r>
            <a:endParaRPr lang="en-US" sz="3000" dirty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endParaRPr lang="en-US" sz="3000" dirty="0" smtClean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endParaRPr lang="en-US" sz="3000" dirty="0" smtClean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endParaRPr lang="en-US" sz="3000" dirty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endParaRPr lang="en-US" sz="3000" dirty="0">
              <a:solidFill>
                <a:srgbClr val="000000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75348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3" name="Picture 2" descr="full_country_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2" y="1288975"/>
            <a:ext cx="8593788" cy="5149111"/>
          </a:xfrm>
          <a:prstGeom prst="rect">
            <a:avLst/>
          </a:prstGeom>
        </p:spPr>
      </p:pic>
      <p:pic>
        <p:nvPicPr>
          <p:cNvPr id="4" name="Picture 3" descr="alask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1" y="4920684"/>
            <a:ext cx="1948091" cy="1517401"/>
          </a:xfrm>
          <a:prstGeom prst="rect">
            <a:avLst/>
          </a:prstGeom>
        </p:spPr>
      </p:pic>
      <p:pic>
        <p:nvPicPr>
          <p:cNvPr id="5" name="Picture 4" descr="hawaii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02" y="5178480"/>
            <a:ext cx="1812463" cy="12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25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ample_geo_twe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8176"/>
            <a:ext cx="7467600" cy="1739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Text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06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ample_geo_twe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8176"/>
            <a:ext cx="7467600" cy="1739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8668" y="2967272"/>
            <a:ext cx="6081752" cy="464018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7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ample_geo_twe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8176"/>
            <a:ext cx="7467600" cy="1739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648668" y="3431290"/>
            <a:ext cx="1856278" cy="293063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5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80193" y="1135622"/>
            <a:ext cx="57836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Helvetica Neue"/>
                <a:cs typeface="Helvetica Neue"/>
              </a:rPr>
              <a:t>(42.354792, -</a:t>
            </a:r>
            <a:r>
              <a:rPr lang="en-US" sz="4000" dirty="0" smtClean="0">
                <a:latin typeface="Helvetica Neue"/>
                <a:cs typeface="Helvetica Neue"/>
              </a:rPr>
              <a:t>71.065793)</a:t>
            </a:r>
          </a:p>
          <a:p>
            <a:pPr algn="ctr"/>
            <a:r>
              <a:rPr lang="en-US" sz="4000" dirty="0" smtClean="0">
                <a:latin typeface="Helvetica Neue"/>
                <a:cs typeface="Helvetica Neue"/>
              </a:rPr>
              <a:t>to</a:t>
            </a:r>
            <a:endParaRPr lang="en-US" sz="4000" dirty="0">
              <a:latin typeface="Helvetica Neue"/>
              <a:cs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2895" y="2600941"/>
            <a:ext cx="6338211" cy="3822041"/>
          </a:xfrm>
          <a:prstGeom prst="rect">
            <a:avLst/>
          </a:prstGeom>
          <a:noFill/>
          <a:ln w="38100" cmpd="sng">
            <a:solidFill>
              <a:srgbClr val="539FD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000" dirty="0" smtClean="0">
                <a:solidFill>
                  <a:srgbClr val="000000"/>
                </a:solidFill>
                <a:latin typeface="Helvetica"/>
                <a:cs typeface="Helvetica"/>
              </a:rPr>
              <a:t>USA</a:t>
            </a:r>
            <a:endParaRPr lang="en-US" sz="3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08135" y="3358025"/>
            <a:ext cx="5432971" cy="3064958"/>
          </a:xfrm>
          <a:prstGeom prst="rect">
            <a:avLst/>
          </a:prstGeom>
          <a:noFill/>
          <a:ln w="38100" cmpd="sng">
            <a:solidFill>
              <a:srgbClr val="539FD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rgbClr val="000000"/>
                </a:solidFill>
                <a:latin typeface="Helvetica"/>
                <a:cs typeface="Helvetica"/>
              </a:rPr>
              <a:t>Massachusetts</a:t>
            </a:r>
            <a:endParaRPr lang="en-US" sz="24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93440" y="3931940"/>
            <a:ext cx="3747666" cy="2491042"/>
          </a:xfrm>
          <a:prstGeom prst="rect">
            <a:avLst/>
          </a:prstGeom>
          <a:noFill/>
          <a:ln w="38100" cmpd="sng">
            <a:solidFill>
              <a:srgbClr val="539FD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000000"/>
                </a:solidFill>
                <a:latin typeface="Helvetica"/>
                <a:cs typeface="Helvetica"/>
              </a:rPr>
              <a:t>Suffolk County</a:t>
            </a:r>
            <a:endParaRPr lang="en-US" sz="2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78038" y="4701233"/>
            <a:ext cx="2563067" cy="1721749"/>
          </a:xfrm>
          <a:prstGeom prst="rect">
            <a:avLst/>
          </a:prstGeom>
          <a:noFill/>
          <a:ln w="38100" cmpd="sng">
            <a:solidFill>
              <a:srgbClr val="539FD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Boston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99273" y="5446104"/>
            <a:ext cx="1341833" cy="976878"/>
          </a:xfrm>
          <a:prstGeom prst="rect">
            <a:avLst/>
          </a:prstGeom>
          <a:noFill/>
          <a:ln w="38100" cmpd="sng">
            <a:solidFill>
              <a:srgbClr val="539FD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Beacon Hill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Oval 8"/>
          <p:cNvSpPr/>
          <p:nvPr/>
        </p:nvSpPr>
        <p:spPr>
          <a:xfrm>
            <a:off x="6957950" y="59313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3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3759" y="2797605"/>
            <a:ext cx="16979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Helvetica Neue"/>
                <a:cs typeface="Helvetica Neue"/>
              </a:rPr>
              <a:t>1 degree</a:t>
            </a:r>
          </a:p>
          <a:p>
            <a:pPr algn="ctr"/>
            <a:r>
              <a:rPr lang="en-US" sz="3000" dirty="0" smtClean="0">
                <a:latin typeface="Helvetica Neue"/>
                <a:cs typeface="Helvetica Neue"/>
              </a:rPr>
              <a:t>x</a:t>
            </a:r>
          </a:p>
          <a:p>
            <a:pPr algn="ctr"/>
            <a:r>
              <a:rPr lang="en-US" sz="3000" dirty="0" smtClean="0">
                <a:latin typeface="Helvetica Neue"/>
                <a:cs typeface="Helvetica Neue"/>
              </a:rPr>
              <a:t>1 degree</a:t>
            </a:r>
            <a:endParaRPr lang="en-US" sz="3000" dirty="0">
              <a:latin typeface="Helvetica Neue"/>
              <a:cs typeface="Helvetica Neue"/>
            </a:endParaRPr>
          </a:p>
        </p:txBody>
      </p:sp>
      <p:pic>
        <p:nvPicPr>
          <p:cNvPr id="8" name="Picture 7" descr="grid_zon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6" r="8802" b="8940"/>
          <a:stretch/>
        </p:blipFill>
        <p:spPr>
          <a:xfrm>
            <a:off x="3353674" y="873339"/>
            <a:ext cx="5141477" cy="54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53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0707" y="2586936"/>
            <a:ext cx="214400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539FD8"/>
                </a:solidFill>
                <a:latin typeface="Helvetica Neue"/>
                <a:cs typeface="Helvetica Neue"/>
              </a:rPr>
              <a:t>51</a:t>
            </a:r>
          </a:p>
          <a:p>
            <a:pPr algn="ctr"/>
            <a:r>
              <a:rPr lang="en-US" sz="3000" dirty="0" smtClean="0">
                <a:latin typeface="Helvetica Neue"/>
                <a:cs typeface="Helvetica Neue"/>
              </a:rPr>
              <a:t>State-Level</a:t>
            </a:r>
          </a:p>
          <a:p>
            <a:pPr algn="ctr"/>
            <a:r>
              <a:rPr lang="en-US" sz="3000" dirty="0" smtClean="0">
                <a:latin typeface="Helvetica Neue"/>
                <a:cs typeface="Helvetica Neue"/>
              </a:rPr>
              <a:t>Labels </a:t>
            </a:r>
          </a:p>
          <a:p>
            <a:pPr algn="ctr"/>
            <a:endParaRPr lang="en-US" sz="3000" dirty="0">
              <a:latin typeface="Helvetica Neue"/>
              <a:cs typeface="Helvetica Neue"/>
            </a:endParaRPr>
          </a:p>
        </p:txBody>
      </p:sp>
      <p:pic>
        <p:nvPicPr>
          <p:cNvPr id="3" name="Picture 2" descr="state_z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88" y="1837020"/>
            <a:ext cx="5559057" cy="36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08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Labeling</a:t>
            </a:r>
            <a:endParaRPr lang="en-US" dirty="0"/>
          </a:p>
        </p:txBody>
      </p:sp>
      <p:pic>
        <p:nvPicPr>
          <p:cNvPr id="3" name="Picture 2" descr="county_zon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9" r="24243"/>
          <a:stretch/>
        </p:blipFill>
        <p:spPr>
          <a:xfrm>
            <a:off x="3519983" y="1294544"/>
            <a:ext cx="4760565" cy="46103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5773" y="2586936"/>
            <a:ext cx="247910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539FD8"/>
                </a:solidFill>
                <a:latin typeface="Helvetica Neue"/>
                <a:cs typeface="Helvetica Neue"/>
              </a:rPr>
              <a:t>2570</a:t>
            </a:r>
          </a:p>
          <a:p>
            <a:pPr algn="ctr"/>
            <a:r>
              <a:rPr lang="en-US" sz="3000" dirty="0" smtClean="0">
                <a:latin typeface="Helvetica Neue"/>
                <a:cs typeface="Helvetica Neue"/>
              </a:rPr>
              <a:t>County-Level</a:t>
            </a:r>
          </a:p>
          <a:p>
            <a:pPr algn="ctr"/>
            <a:r>
              <a:rPr lang="en-US" sz="3000" dirty="0" smtClean="0">
                <a:latin typeface="Helvetica Neue"/>
                <a:cs typeface="Helvetica Neue"/>
              </a:rPr>
              <a:t>Labels </a:t>
            </a:r>
          </a:p>
          <a:p>
            <a:pPr algn="ctr"/>
            <a:endParaRPr lang="en-US" sz="30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838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8900" y="2072036"/>
            <a:ext cx="8606285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smtClean="0">
                <a:latin typeface="Helvetica Neue"/>
                <a:cs typeface="Helvetica Neue"/>
              </a:rPr>
              <a:t>To predict the location of </a:t>
            </a:r>
          </a:p>
          <a:p>
            <a:pPr algn="ctr">
              <a:lnSpc>
                <a:spcPct val="120000"/>
              </a:lnSpc>
            </a:pPr>
            <a:r>
              <a:rPr lang="en-US" sz="4000" dirty="0" smtClean="0">
                <a:latin typeface="Helvetica Neue"/>
                <a:cs typeface="Helvetica Neue"/>
              </a:rPr>
              <a:t>text-based media </a:t>
            </a:r>
          </a:p>
          <a:p>
            <a:pPr algn="ctr">
              <a:lnSpc>
                <a:spcPct val="120000"/>
              </a:lnSpc>
            </a:pPr>
            <a:r>
              <a:rPr lang="en-US" sz="4000" dirty="0" smtClean="0">
                <a:latin typeface="Helvetica Neue"/>
                <a:cs typeface="Helvetica Neue"/>
              </a:rPr>
              <a:t>based on its content </a:t>
            </a:r>
            <a:endParaRPr lang="en-US" sz="40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27505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17318" y="2428811"/>
            <a:ext cx="6109365" cy="228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4000" dirty="0" smtClean="0">
                <a:latin typeface="Helvetica Neue"/>
                <a:cs typeface="Helvetica Neue"/>
              </a:rPr>
              <a:t>Multinomial Naïve Bayes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4000" dirty="0" smtClean="0">
                <a:latin typeface="Helvetica Neue"/>
                <a:cs typeface="Helvetica Neue"/>
              </a:rPr>
              <a:t>Bernoulli Naïve Bayes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4000" dirty="0" smtClean="0">
                <a:latin typeface="Helvetica Neue"/>
                <a:cs typeface="Helvetica Neue"/>
              </a:rPr>
              <a:t>K-Nearest Neighbor</a:t>
            </a:r>
            <a:endParaRPr lang="en-US" sz="40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50608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4" name="Picture 3" descr="feature_extraction_twe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71010"/>
            <a:ext cx="7620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1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5" name="Picture 4" descr="4sqtwe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30" y="1843212"/>
            <a:ext cx="76327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7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8141" y="1736888"/>
            <a:ext cx="7728777" cy="362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3200" dirty="0" smtClean="0">
                <a:latin typeface="Helvetica Neue"/>
                <a:cs typeface="Helvetica Neue"/>
              </a:rPr>
              <a:t>Convert to lowercase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3200" dirty="0" smtClean="0">
                <a:latin typeface="Helvetica Neue"/>
                <a:cs typeface="Helvetica Neue"/>
              </a:rPr>
              <a:t>Remove @usernames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3200" dirty="0" smtClean="0">
                <a:latin typeface="Helvetica Neue"/>
                <a:cs typeface="Helvetica Neue"/>
              </a:rPr>
              <a:t>Remove links (</a:t>
            </a:r>
            <a:r>
              <a:rPr lang="en-US" sz="3200" dirty="0" smtClean="0">
                <a:latin typeface="Helvetica Neue"/>
                <a:cs typeface="Helvetica Neue"/>
                <a:hlinkClick r:id="rId2"/>
              </a:rPr>
              <a:t>http://t.co/asd1234asf9</a:t>
            </a:r>
            <a:r>
              <a:rPr lang="en-US" sz="3200" dirty="0" smtClean="0">
                <a:latin typeface="Helvetica Neue"/>
                <a:cs typeface="Helvetica Neue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3200" dirty="0" smtClean="0">
                <a:latin typeface="Helvetica Neue"/>
                <a:cs typeface="Helvetica Neue"/>
              </a:rPr>
              <a:t>Remove all non-alphanumeric characters (excluding spaces)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3200" dirty="0" smtClean="0">
                <a:latin typeface="Helvetica Neue"/>
                <a:cs typeface="Helvetica Neue"/>
              </a:rPr>
              <a:t>Remove </a:t>
            </a:r>
            <a:r>
              <a:rPr lang="en-US" sz="3200" dirty="0" err="1" smtClean="0">
                <a:latin typeface="Helvetica Neue"/>
                <a:cs typeface="Helvetica Neue"/>
              </a:rPr>
              <a:t>stopwords</a:t>
            </a:r>
            <a:r>
              <a:rPr lang="en-US" sz="3200" dirty="0" smtClean="0">
                <a:latin typeface="Helvetica Neue"/>
                <a:cs typeface="Helvetica Neue"/>
              </a:rPr>
              <a:t> (me, the, a, you…)</a:t>
            </a:r>
            <a:endParaRPr lang="en-US" sz="3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7793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pic>
        <p:nvPicPr>
          <p:cNvPr id="3" name="Picture 2" descr="postproces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800745"/>
            <a:ext cx="7747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4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pic>
        <p:nvPicPr>
          <p:cNvPr id="5" name="Picture 4" descr="postproces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2214609"/>
            <a:ext cx="77089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47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8260" y="1701400"/>
            <a:ext cx="85074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Helvetica Neue Medium"/>
                <a:cs typeface="Helvetica Neue Medium"/>
              </a:rPr>
              <a:t>Pure Random Guessing</a:t>
            </a:r>
          </a:p>
          <a:p>
            <a:pPr algn="ctr"/>
            <a:r>
              <a:rPr lang="en-US" sz="3000" dirty="0" smtClean="0">
                <a:latin typeface="Helvetica Neue"/>
                <a:cs typeface="Helvetica Neue"/>
              </a:rPr>
              <a:t>For all</a:t>
            </a:r>
            <a:r>
              <a:rPr lang="en-US" sz="3000" i="1" dirty="0" smtClean="0">
                <a:latin typeface="Helvetica Neue"/>
                <a:cs typeface="Helvetica Neue"/>
              </a:rPr>
              <a:t> </a:t>
            </a:r>
            <a:r>
              <a:rPr lang="en-US" sz="3000" dirty="0" smtClean="0">
                <a:latin typeface="Helvetica Neue"/>
                <a:cs typeface="Helvetica Neue"/>
              </a:rPr>
              <a:t>possible labels, pick 1 randomly</a:t>
            </a:r>
          </a:p>
          <a:p>
            <a:pPr algn="ctr"/>
            <a:endParaRPr lang="en-US" sz="3000" dirty="0" smtClean="0">
              <a:latin typeface="Helvetica Neue"/>
              <a:cs typeface="Helvetica Neue"/>
            </a:endParaRPr>
          </a:p>
          <a:p>
            <a:pPr algn="ctr"/>
            <a:r>
              <a:rPr lang="en-US" sz="3000" dirty="0" smtClean="0">
                <a:latin typeface="Helvetica Neue"/>
                <a:cs typeface="Helvetica Neue"/>
              </a:rPr>
              <a:t>or</a:t>
            </a:r>
          </a:p>
          <a:p>
            <a:pPr algn="ctr"/>
            <a:endParaRPr lang="en-US" sz="3000" dirty="0" smtClean="0">
              <a:latin typeface=" "/>
              <a:cs typeface=" "/>
            </a:endParaRPr>
          </a:p>
          <a:p>
            <a:pPr algn="ctr"/>
            <a:r>
              <a:rPr lang="en-US" sz="3000" dirty="0" smtClean="0">
                <a:latin typeface="Helvetica Neue Medium"/>
                <a:cs typeface="Helvetica Neue Medium"/>
              </a:rPr>
              <a:t>Majority Label Guessing</a:t>
            </a:r>
          </a:p>
          <a:p>
            <a:pPr algn="ctr"/>
            <a:r>
              <a:rPr lang="en-US" sz="3000" dirty="0" smtClean="0">
                <a:latin typeface="Helvetica Neue"/>
                <a:cs typeface="Helvetica Neue"/>
              </a:rPr>
              <a:t>For all labels in training set,</a:t>
            </a:r>
          </a:p>
          <a:p>
            <a:pPr algn="ctr"/>
            <a:r>
              <a:rPr lang="en-US" sz="3000" dirty="0" smtClean="0">
                <a:latin typeface="Helvetica Neue"/>
                <a:cs typeface="Helvetica Neue"/>
              </a:rPr>
              <a:t> pick most popular label</a:t>
            </a:r>
            <a:endParaRPr lang="en-US" sz="30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9019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858" y="4344833"/>
            <a:ext cx="86062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000" dirty="0" smtClean="0">
                <a:latin typeface="Helvetica Neue"/>
                <a:cs typeface="Helvetica Neue"/>
              </a:rPr>
              <a:t>better than picking the majority label</a:t>
            </a:r>
            <a:endParaRPr lang="en-US" sz="3000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858" y="1560037"/>
            <a:ext cx="860628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0" dirty="0" smtClean="0">
                <a:solidFill>
                  <a:srgbClr val="539FD8"/>
                </a:solidFill>
                <a:latin typeface="Helvetica Neue"/>
                <a:cs typeface="Helvetica Neue"/>
              </a:rPr>
              <a:t>~2.20%</a:t>
            </a:r>
            <a:endParaRPr lang="en-US" sz="15000" dirty="0">
              <a:solidFill>
                <a:srgbClr val="539FD8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80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1182" y="1782921"/>
            <a:ext cx="8606285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000" i="1" dirty="0" smtClean="0">
                <a:latin typeface="Helvetica Neue Medium"/>
                <a:cs typeface="Helvetica Neue Medium"/>
              </a:rPr>
              <a:t>“I'm </a:t>
            </a:r>
            <a:r>
              <a:rPr lang="en-US" sz="3000" i="1" dirty="0">
                <a:latin typeface="Helvetica Neue Medium"/>
                <a:cs typeface="Helvetica Neue Medium"/>
              </a:rPr>
              <a:t>at the Empire State </a:t>
            </a:r>
            <a:r>
              <a:rPr lang="en-US" sz="3000" i="1" dirty="0" smtClean="0">
                <a:latin typeface="Helvetica Neue Medium"/>
                <a:cs typeface="Helvetica Neue Medium"/>
              </a:rPr>
              <a:t>Building”</a:t>
            </a:r>
          </a:p>
          <a:p>
            <a:pPr algn="ctr">
              <a:lnSpc>
                <a:spcPct val="120000"/>
              </a:lnSpc>
            </a:pPr>
            <a:r>
              <a:rPr lang="en-US" sz="3000" dirty="0" smtClean="0">
                <a:latin typeface="Helvetica Neue"/>
                <a:cs typeface="Helvetica Neue"/>
                <a:sym typeface="Wingdings"/>
              </a:rPr>
              <a:t>New York</a:t>
            </a:r>
            <a:endParaRPr lang="en-US" sz="3000" dirty="0" smtClean="0">
              <a:latin typeface="Helvetica Neue"/>
              <a:cs typeface="Helvetica Neue"/>
            </a:endParaRPr>
          </a:p>
          <a:p>
            <a:pPr algn="ctr">
              <a:lnSpc>
                <a:spcPct val="120000"/>
              </a:lnSpc>
            </a:pPr>
            <a:endParaRPr lang="en-US" sz="3000" dirty="0">
              <a:latin typeface="Helvetica Neue"/>
              <a:cs typeface="Helvetica Neue"/>
            </a:endParaRPr>
          </a:p>
          <a:p>
            <a:pPr algn="ctr">
              <a:lnSpc>
                <a:spcPct val="120000"/>
              </a:lnSpc>
            </a:pPr>
            <a:endParaRPr lang="en-US" sz="3000" dirty="0" smtClean="0">
              <a:latin typeface="Helvetica Neue"/>
              <a:cs typeface="Helvetica Neue"/>
            </a:endParaRPr>
          </a:p>
          <a:p>
            <a:pPr algn="ctr">
              <a:lnSpc>
                <a:spcPct val="120000"/>
              </a:lnSpc>
            </a:pPr>
            <a:endParaRPr lang="en-US" sz="3000" dirty="0">
              <a:latin typeface="Helvetica Neue"/>
              <a:cs typeface="Helvetica Neue"/>
            </a:endParaRPr>
          </a:p>
          <a:p>
            <a:pPr algn="ctr">
              <a:lnSpc>
                <a:spcPct val="120000"/>
              </a:lnSpc>
            </a:pPr>
            <a:r>
              <a:rPr lang="en-US" sz="3000" i="1" dirty="0" smtClean="0">
                <a:latin typeface="Helvetica Neue Medium"/>
                <a:cs typeface="Helvetica Neue Medium"/>
              </a:rPr>
              <a:t>“Baton Rouge is nice!”</a:t>
            </a:r>
          </a:p>
          <a:p>
            <a:pPr algn="ctr">
              <a:lnSpc>
                <a:spcPct val="120000"/>
              </a:lnSpc>
            </a:pPr>
            <a:r>
              <a:rPr lang="en-US" sz="3000" dirty="0" smtClean="0">
                <a:latin typeface="Helvetica Neue"/>
                <a:cs typeface="Helvetica Neue"/>
              </a:rPr>
              <a:t>California, Texas, New York, Oregon</a:t>
            </a:r>
          </a:p>
        </p:txBody>
      </p:sp>
    </p:spTree>
    <p:extLst>
      <p:ext uri="{BB962C8B-B14F-4D97-AF65-F5344CB8AC3E}">
        <p14:creationId xmlns:p14="http://schemas.microsoft.com/office/powerpoint/2010/main" val="239938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10972"/>
              </p:ext>
            </p:extLst>
          </p:nvPr>
        </p:nvGraphicFramePr>
        <p:xfrm>
          <a:off x="956253" y="1919496"/>
          <a:ext cx="7324295" cy="3714539"/>
        </p:xfrm>
        <a:graphic>
          <a:graphicData uri="http://schemas.openxmlformats.org/drawingml/2006/table">
            <a:tbl>
              <a:tblPr/>
              <a:tblGrid>
                <a:gridCol w="1404065"/>
                <a:gridCol w="1129041"/>
                <a:gridCol w="581275"/>
                <a:gridCol w="911822"/>
                <a:gridCol w="2073309"/>
                <a:gridCol w="1224783"/>
              </a:tblGrid>
              <a:tr h="606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  <a:cs typeface="Helvetica Neue"/>
                        </a:rPr>
                        <a:t>Multinomial NB</a:t>
                      </a: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/>
                          <a:cs typeface="Helvetica Neue"/>
                        </a:rPr>
                        <a:t>No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/>
                          <a:cs typeface="Helvetica Neue"/>
                        </a:rPr>
                        <a:t>Preprocess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  <a:cs typeface="Helvetica Neue"/>
                      </a:endParaRP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  <a:cs typeface="Helvetica Neue"/>
                        </a:rPr>
                        <a:t>Tweets</a:t>
                      </a: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/>
                          <a:cs typeface="Helvetica Neue"/>
                        </a:rPr>
                        <a:t>State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  <a:cs typeface="Helvetica Neue"/>
                      </a:endParaRP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539FD8"/>
                          </a:solidFill>
                          <a:effectLst/>
                          <a:latin typeface="Helvetica Neue"/>
                          <a:cs typeface="Helvetica Neue"/>
                        </a:rPr>
                        <a:t>2.196%</a:t>
                      </a: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Helvetica Neue"/>
                        </a:rPr>
                        <a:t>6.93E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Helvetica Neue"/>
                        </a:rPr>
                        <a:t>-41</a:t>
                      </a: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  <a:cs typeface="Helvetica Neue"/>
                        </a:rPr>
                        <a:t>Multinomial NB</a:t>
                      </a: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/>
                          <a:cs typeface="Helvetica Neue"/>
                        </a:rPr>
                        <a:t>Preprocess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  <a:cs typeface="Helvetica Neue"/>
                      </a:endParaRP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  <a:cs typeface="Helvetica Neue"/>
                        </a:rPr>
                        <a:t>Tweets</a:t>
                      </a: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/>
                          <a:cs typeface="Helvetica Neue"/>
                        </a:rPr>
                        <a:t>State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  <a:cs typeface="Helvetica Neue"/>
                      </a:endParaRP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539FD8"/>
                          </a:solidFill>
                          <a:effectLst/>
                          <a:latin typeface="Helvetica Neue"/>
                          <a:cs typeface="Helvetica Neue"/>
                        </a:rPr>
                        <a:t>2.109%</a:t>
                      </a: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Helvetica Neue"/>
                        </a:rPr>
                        <a:t>5.39E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Helvetica Neue"/>
                        </a:rPr>
                        <a:t>-38</a:t>
                      </a: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cs typeface="Helvetica Neue"/>
                        </a:rPr>
                        <a:t>Bernoulli NB</a:t>
                      </a: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/>
                          <a:cs typeface="Helvetica Neue"/>
                        </a:rPr>
                        <a:t>No Preprocess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  <a:cs typeface="Helvetica Neue"/>
                      </a:endParaRP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  <a:cs typeface="Helvetica Neue"/>
                        </a:rPr>
                        <a:t>Tweets</a:t>
                      </a: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/>
                          <a:cs typeface="Helvetica Neue"/>
                        </a:rPr>
                        <a:t>State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  <a:cs typeface="Helvetica Neue"/>
                      </a:endParaRP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539FD8"/>
                          </a:solidFill>
                          <a:effectLst/>
                          <a:latin typeface="Helvetica Neue"/>
                          <a:cs typeface="Helvetica Neue"/>
                        </a:rPr>
                        <a:t>1.442%</a:t>
                      </a: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Helvetica Neue"/>
                        </a:rPr>
                        <a:t>7.03E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Helvetica Neue"/>
                        </a:rPr>
                        <a:t>-36</a:t>
                      </a: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cs typeface="Helvetica Neue"/>
                        </a:rPr>
                        <a:t>Bernoulli NB</a:t>
                      </a: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/>
                          <a:cs typeface="Helvetica Neue"/>
                        </a:rPr>
                        <a:t>Preprocess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  <a:cs typeface="Helvetica Neue"/>
                      </a:endParaRP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cs typeface="Helvetica Neue"/>
                        </a:rPr>
                        <a:t>Tweets</a:t>
                      </a: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/>
                          <a:cs typeface="Helvetica Neue"/>
                        </a:rPr>
                        <a:t>State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  <a:cs typeface="Helvetica Neue"/>
                      </a:endParaRP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539FD8"/>
                          </a:solidFill>
                          <a:effectLst/>
                          <a:latin typeface="Helvetica Neue"/>
                          <a:cs typeface="Helvetica Neue"/>
                        </a:rPr>
                        <a:t>1.422%</a:t>
                      </a: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Helvetica Neue"/>
                        </a:rPr>
                        <a:t>2.42E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Helvetica Neue"/>
                        </a:rPr>
                        <a:t>-38</a:t>
                      </a: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cs typeface="Helvetica Neue"/>
                        </a:rPr>
                        <a:t>Multinomial NB</a:t>
                      </a: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/>
                          <a:cs typeface="Helvetica Neue"/>
                        </a:rPr>
                        <a:t>Preprocess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  <a:cs typeface="Helvetica Neue"/>
                      </a:endParaRP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cs typeface="Helvetica Neue"/>
                        </a:rPr>
                        <a:t>Tweets</a:t>
                      </a: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/>
                          <a:cs typeface="Helvetica Neue"/>
                        </a:rPr>
                        <a:t>County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  <a:cs typeface="Helvetica Neue"/>
                      </a:endParaRP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539FD8"/>
                          </a:solidFill>
                          <a:effectLst/>
                          <a:latin typeface="Helvetica Neue"/>
                          <a:cs typeface="Helvetica Neue"/>
                        </a:rPr>
                        <a:t>0.427%</a:t>
                      </a: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Helvetica Neue"/>
                        </a:rPr>
                        <a:t>3.69E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Helvetica Neue"/>
                        </a:rPr>
                        <a:t>-27</a:t>
                      </a: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824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  <a:cs typeface="Helvetica Neue"/>
                        </a:rPr>
                        <a:t>Bernoulli NB</a:t>
                      </a: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/>
                          <a:cs typeface="Helvetica Neue"/>
                        </a:rPr>
                        <a:t>Preprocess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  <a:cs typeface="Helvetica Neue"/>
                      </a:endParaRP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  <a:cs typeface="Helvetica Neue"/>
                        </a:rPr>
                        <a:t>Tweets</a:t>
                      </a: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/>
                          <a:cs typeface="Helvetica Neue"/>
                        </a:rPr>
                        <a:t>County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  <a:cs typeface="Helvetica Neue"/>
                      </a:endParaRP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539FD8"/>
                          </a:solidFill>
                          <a:effectLst/>
                          <a:latin typeface="Helvetica Neue"/>
                          <a:cs typeface="Helvetica Neue"/>
                        </a:rPr>
                        <a:t>0.416%</a:t>
                      </a: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Helvetica Neue"/>
                        </a:rPr>
                        <a:t>1.29E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Helvetica Neue"/>
                        </a:rPr>
                        <a:t>-30</a:t>
                      </a:r>
                    </a:p>
                  </a:txBody>
                  <a:tcPr marL="12700" marR="12700" marT="1005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81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9857" y="1814586"/>
            <a:ext cx="7173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 Neue"/>
                <a:cs typeface="Helvetica Neue"/>
              </a:rPr>
              <a:t>“The Empire State Building is red, white and blue tonight!”</a:t>
            </a:r>
            <a:endParaRPr lang="en-US" sz="2800" dirty="0">
              <a:latin typeface="Helvetica Neue"/>
              <a:cs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9857" y="4280043"/>
            <a:ext cx="717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 Neue"/>
                <a:cs typeface="Helvetica Neue"/>
              </a:rPr>
              <a:t>“Just arrived in San Francisco for the week”</a:t>
            </a:r>
            <a:endParaRPr lang="en-US" sz="28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39692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4892" y="1446169"/>
            <a:ext cx="4474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539FD8"/>
                </a:solidFill>
                <a:latin typeface="Helvetica Neue"/>
                <a:cs typeface="Helvetica Neue"/>
              </a:rPr>
              <a:t>State Labels</a:t>
            </a:r>
            <a:endParaRPr lang="en-US" sz="6000" dirty="0">
              <a:solidFill>
                <a:srgbClr val="539FD8"/>
              </a:solidFill>
              <a:latin typeface="Helvetica Neue"/>
              <a:cs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25368" y="3009791"/>
            <a:ext cx="3493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539FD8"/>
                </a:solidFill>
                <a:latin typeface="Helvetica Neue"/>
                <a:cs typeface="Helvetica Neue"/>
              </a:rPr>
              <a:t>County Labels</a:t>
            </a:r>
            <a:endParaRPr lang="en-US" sz="4000" dirty="0">
              <a:solidFill>
                <a:srgbClr val="539FD8"/>
              </a:solidFill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2217" y="5246458"/>
            <a:ext cx="21595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539FD8"/>
                </a:solidFill>
                <a:latin typeface="Helvetica Neue"/>
                <a:cs typeface="Helvetica Neue"/>
              </a:rPr>
              <a:t>Grid Labels</a:t>
            </a:r>
            <a:endParaRPr lang="en-US" sz="3000" dirty="0">
              <a:solidFill>
                <a:srgbClr val="539FD8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7929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8222" y="1892673"/>
            <a:ext cx="514756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8000" dirty="0">
                <a:solidFill>
                  <a:srgbClr val="539FD8"/>
                </a:solidFill>
                <a:latin typeface="Helvetica Neue"/>
                <a:cs typeface="Helvetica Neue"/>
              </a:rPr>
              <a:t>2.032</a:t>
            </a:r>
            <a:r>
              <a:rPr lang="en-US" sz="8000" dirty="0" smtClean="0">
                <a:solidFill>
                  <a:srgbClr val="539FD8"/>
                </a:solidFill>
                <a:latin typeface="Helvetica Neue"/>
                <a:cs typeface="Helvetica Neue"/>
              </a:rPr>
              <a:t>%</a:t>
            </a:r>
          </a:p>
          <a:p>
            <a:pPr algn="ctr">
              <a:lnSpc>
                <a:spcPct val="120000"/>
              </a:lnSpc>
            </a:pPr>
            <a:r>
              <a:rPr lang="en-US" sz="4000" dirty="0">
                <a:latin typeface="Helvetica Neue"/>
                <a:cs typeface="Helvetica Neue"/>
              </a:rPr>
              <a:t>s</a:t>
            </a:r>
            <a:r>
              <a:rPr lang="en-US" sz="4000" dirty="0" smtClean="0">
                <a:latin typeface="Helvetica Neue"/>
                <a:cs typeface="Helvetica Neue"/>
              </a:rPr>
              <a:t>tate labels are better </a:t>
            </a:r>
          </a:p>
          <a:p>
            <a:pPr algn="ctr">
              <a:lnSpc>
                <a:spcPct val="120000"/>
              </a:lnSpc>
            </a:pPr>
            <a:r>
              <a:rPr lang="en-US" sz="4000" dirty="0" smtClean="0">
                <a:latin typeface="Helvetica Neue"/>
                <a:cs typeface="Helvetica Neue"/>
              </a:rPr>
              <a:t>than county labels</a:t>
            </a:r>
          </a:p>
          <a:p>
            <a:pPr algn="ctr">
              <a:lnSpc>
                <a:spcPct val="120000"/>
              </a:lnSpc>
            </a:pPr>
            <a:r>
              <a:rPr lang="en-US" sz="2400" dirty="0" smtClean="0">
                <a:latin typeface="Helvetica Neue"/>
                <a:cs typeface="Helvetica Neue"/>
              </a:rPr>
              <a:t>with </a:t>
            </a:r>
            <a:r>
              <a:rPr lang="en-US" sz="2400" dirty="0" err="1" smtClean="0">
                <a:latin typeface="Helvetica Neue"/>
                <a:cs typeface="Helvetica Neue"/>
              </a:rPr>
              <a:t>MultinomialNB</a:t>
            </a:r>
            <a:endParaRPr lang="en-US" sz="2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2493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4337" y="1892673"/>
            <a:ext cx="545534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8000" dirty="0" smtClean="0">
                <a:solidFill>
                  <a:srgbClr val="539FD8"/>
                </a:solidFill>
                <a:latin typeface="Helvetica Neue"/>
                <a:cs typeface="Helvetica Neue"/>
              </a:rPr>
              <a:t>0.3%</a:t>
            </a:r>
          </a:p>
          <a:p>
            <a:pPr algn="ctr">
              <a:lnSpc>
                <a:spcPct val="120000"/>
              </a:lnSpc>
            </a:pPr>
            <a:r>
              <a:rPr lang="en-US" sz="4000" dirty="0" smtClean="0">
                <a:latin typeface="Helvetica Neue"/>
                <a:cs typeface="Helvetica Neue"/>
              </a:rPr>
              <a:t>preprocessing is better</a:t>
            </a:r>
          </a:p>
          <a:p>
            <a:pPr algn="ctr">
              <a:lnSpc>
                <a:spcPct val="120000"/>
              </a:lnSpc>
            </a:pPr>
            <a:r>
              <a:rPr lang="en-US" sz="4000" dirty="0" smtClean="0">
                <a:latin typeface="Helvetica Neue"/>
                <a:cs typeface="Helvetica Neue"/>
              </a:rPr>
              <a:t>with county labels</a:t>
            </a:r>
          </a:p>
          <a:p>
            <a:pPr algn="ctr">
              <a:lnSpc>
                <a:spcPct val="120000"/>
              </a:lnSpc>
            </a:pPr>
            <a:r>
              <a:rPr lang="en-US" sz="2400" dirty="0" smtClean="0">
                <a:latin typeface="Helvetica Neue"/>
                <a:cs typeface="Helvetica Neue"/>
              </a:rPr>
              <a:t>with </a:t>
            </a:r>
            <a:r>
              <a:rPr lang="en-US" sz="2400" dirty="0" err="1" smtClean="0">
                <a:latin typeface="Helvetica Neue"/>
                <a:cs typeface="Helvetica Neue"/>
              </a:rPr>
              <a:t>MultinomialNB</a:t>
            </a:r>
            <a:endParaRPr lang="en-US" sz="2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9420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95352" y="1498066"/>
            <a:ext cx="6353296" cy="4700459"/>
            <a:chOff x="2191263" y="1498066"/>
            <a:chExt cx="6353296" cy="4700459"/>
          </a:xfrm>
        </p:grpSpPr>
        <p:pic>
          <p:nvPicPr>
            <p:cNvPr id="4" name="Picture 3" descr="Screen Shot 2014-05-08 at 1.26.44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263" y="3202390"/>
              <a:ext cx="4482849" cy="1313523"/>
            </a:xfrm>
            <a:prstGeom prst="rect">
              <a:avLst/>
            </a:prstGeom>
          </p:spPr>
        </p:pic>
        <p:pic>
          <p:nvPicPr>
            <p:cNvPr id="5" name="Picture 4" descr="Screen Shot 2014-05-08 at 1.27.33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263" y="1498066"/>
              <a:ext cx="6353296" cy="1563201"/>
            </a:xfrm>
            <a:prstGeom prst="rect">
              <a:avLst/>
            </a:prstGeom>
          </p:spPr>
        </p:pic>
        <p:pic>
          <p:nvPicPr>
            <p:cNvPr id="6" name="Picture 5" descr="Screen Shot 2014-05-08 at 1.32.02 P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308"/>
            <a:stretch/>
          </p:blipFill>
          <p:spPr>
            <a:xfrm>
              <a:off x="2191263" y="4814225"/>
              <a:ext cx="2652240" cy="138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810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41601" y="1443789"/>
            <a:ext cx="666079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 Neue"/>
                <a:cs typeface="Helvetica Neue"/>
              </a:rPr>
              <a:t>Larger sample size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 Neue"/>
                <a:cs typeface="Helvetica Neue"/>
              </a:rPr>
              <a:t>Metropolitan Area Boundaries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 Neue"/>
                <a:cs typeface="Helvetica Neue"/>
              </a:rPr>
              <a:t>Filter tweets containing </a:t>
            </a:r>
            <a:r>
              <a:rPr lang="en-US" sz="3200" dirty="0" err="1" smtClean="0">
                <a:latin typeface="Helvetica Neue"/>
                <a:cs typeface="Helvetica Neue"/>
              </a:rPr>
              <a:t>toponyms</a:t>
            </a:r>
            <a:endParaRPr lang="en-US" sz="3200" dirty="0" smtClean="0">
              <a:latin typeface="Helvetica Neue"/>
              <a:cs typeface="Helvetica Neue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 Neue"/>
                <a:cs typeface="Helvetica Neue"/>
              </a:rPr>
              <a:t>Integration with Wikipedia</a:t>
            </a:r>
            <a:endParaRPr lang="en-US" sz="3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12580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2945" y="1443791"/>
            <a:ext cx="513473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b="1" dirty="0" smtClean="0">
                <a:latin typeface="Helvetica Neue"/>
                <a:cs typeface="Helvetica Neue"/>
              </a:rPr>
              <a:t>David </a:t>
            </a:r>
            <a:r>
              <a:rPr lang="en-US" sz="3200" b="1" dirty="0" err="1" smtClean="0">
                <a:latin typeface="Helvetica Neue"/>
                <a:cs typeface="Helvetica Neue"/>
              </a:rPr>
              <a:t>Kauchak</a:t>
            </a:r>
            <a:r>
              <a:rPr lang="en-US" sz="3200" b="1" dirty="0" smtClean="0">
                <a:latin typeface="Helvetica Neue"/>
                <a:cs typeface="Helvetica Neue"/>
              </a:rPr>
              <a:t>, Advisor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 Neue"/>
                <a:cs typeface="Helvetica Neue"/>
              </a:rPr>
              <a:t>Matt Dickerson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 Neue"/>
                <a:cs typeface="Helvetica Neue"/>
              </a:rPr>
              <a:t>Daniel </a:t>
            </a:r>
            <a:r>
              <a:rPr lang="en-US" sz="3200" dirty="0" err="1" smtClean="0">
                <a:latin typeface="Helvetica Neue"/>
                <a:cs typeface="Helvetica Neue"/>
              </a:rPr>
              <a:t>Scharstein</a:t>
            </a:r>
            <a:endParaRPr lang="en-US" sz="3200" dirty="0" smtClean="0">
              <a:latin typeface="Helvetica Neue"/>
              <a:cs typeface="Helvetica Neue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 Neue"/>
                <a:cs typeface="Helvetica Neue"/>
              </a:rPr>
              <a:t>Amy Briggs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 Neue"/>
                <a:cs typeface="Helvetica Neue"/>
              </a:rPr>
              <a:t>Amy Rose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 Neue"/>
                <a:cs typeface="Helvetica Neue"/>
              </a:rPr>
              <a:t>CS Department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Helvetica Neue"/>
                <a:cs typeface="Helvetica Neue"/>
              </a:rPr>
              <a:t>Friends + Family</a:t>
            </a:r>
            <a:endParaRPr lang="en-US" sz="3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0488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2945" y="2431647"/>
            <a:ext cx="49518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Helvetica Neue"/>
                <a:cs typeface="Helvetica Neue"/>
              </a:rPr>
              <a:t>Will Potter</a:t>
            </a:r>
          </a:p>
          <a:p>
            <a:pPr algn="ctr"/>
            <a:r>
              <a:rPr lang="en-US" sz="3200" dirty="0" smtClean="0">
                <a:latin typeface="Helvetica Neue"/>
                <a:cs typeface="Helvetica Neue"/>
                <a:hlinkClick r:id="rId2"/>
              </a:rPr>
              <a:t>wspotter@middlebury.edu</a:t>
            </a:r>
            <a:endParaRPr lang="en-US" sz="3200" dirty="0" smtClean="0">
              <a:latin typeface="Helvetica Neue"/>
              <a:cs typeface="Helvetica Neue"/>
            </a:endParaRPr>
          </a:p>
          <a:p>
            <a:pPr algn="ctr"/>
            <a:r>
              <a:rPr lang="en-US" sz="3200" dirty="0" smtClean="0">
                <a:latin typeface="Helvetica Neue"/>
                <a:cs typeface="Helvetica Neue"/>
              </a:rPr>
              <a:t>781-439-2878</a:t>
            </a:r>
            <a:endParaRPr lang="en-US" sz="3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54954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182" y="873339"/>
            <a:ext cx="8641929" cy="3416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Helvetica Neue"/>
                <a:cs typeface="Helvetica Neue"/>
              </a:rPr>
              <a:t>Slide 4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Twitter Image - </a:t>
            </a:r>
            <a:r>
              <a:rPr lang="en-US" sz="1200" dirty="0" smtClean="0">
                <a:latin typeface="Helvetica Neue"/>
                <a:cs typeface="Helvetica Neue"/>
                <a:hlinkClick r:id="rId2"/>
              </a:rPr>
              <a:t>https</a:t>
            </a:r>
            <a:r>
              <a:rPr lang="en-US" sz="1200" dirty="0">
                <a:latin typeface="Helvetica Neue"/>
                <a:cs typeface="Helvetica Neue"/>
                <a:hlinkClick r:id="rId2"/>
              </a:rPr>
              <a:t>://g.twimg.com/</a:t>
            </a:r>
            <a:r>
              <a:rPr lang="en-US" sz="1200" dirty="0" smtClean="0">
                <a:latin typeface="Helvetica Neue"/>
                <a:cs typeface="Helvetica Neue"/>
                <a:hlinkClick r:id="rId2"/>
              </a:rPr>
              <a:t>Twitter_logo_blue.png</a:t>
            </a:r>
            <a:endParaRPr lang="en-US" sz="1200" dirty="0" smtClean="0">
              <a:latin typeface="Helvetica Neue"/>
              <a:cs typeface="Helvetica Neue"/>
            </a:endParaRPr>
          </a:p>
          <a:p>
            <a:r>
              <a:rPr lang="en-US" sz="1200" dirty="0" smtClean="0">
                <a:latin typeface="Helvetica Neue"/>
                <a:cs typeface="Helvetica Neue"/>
              </a:rPr>
              <a:t>Map Image – </a:t>
            </a:r>
            <a:r>
              <a:rPr lang="en-US" sz="1200" dirty="0" smtClean="0">
                <a:latin typeface="Helvetica Neue"/>
                <a:cs typeface="Helvetica Neue"/>
                <a:hlinkClick r:id="rId3"/>
              </a:rPr>
              <a:t>http://maps.google.com</a:t>
            </a:r>
            <a:endParaRPr lang="en-US" sz="1200" dirty="0" smtClean="0">
              <a:latin typeface="Helvetica Neue"/>
              <a:cs typeface="Helvetica Neue"/>
            </a:endParaRPr>
          </a:p>
          <a:p>
            <a:r>
              <a:rPr lang="en-US" sz="1200" b="1" dirty="0" smtClean="0">
                <a:latin typeface="Helvetica Neue"/>
                <a:cs typeface="Helvetica Neue"/>
              </a:rPr>
              <a:t>Slide 5</a:t>
            </a:r>
            <a:endParaRPr lang="en-US" sz="1200" dirty="0" smtClean="0">
              <a:latin typeface="Helvetica Neue"/>
              <a:cs typeface="Helvetica Neue"/>
            </a:endParaRPr>
          </a:p>
          <a:p>
            <a:r>
              <a:rPr lang="en-US" sz="1200" dirty="0" smtClean="0">
                <a:latin typeface="Helvetica Neue"/>
                <a:cs typeface="Helvetica Neue"/>
              </a:rPr>
              <a:t>http://</a:t>
            </a:r>
            <a:r>
              <a:rPr lang="en-US" sz="1200" dirty="0" err="1" smtClean="0">
                <a:latin typeface="Helvetica Neue"/>
                <a:cs typeface="Helvetica Neue"/>
              </a:rPr>
              <a:t>twitter.com</a:t>
            </a:r>
            <a:endParaRPr lang="en-US" sz="1200" dirty="0" smtClean="0">
              <a:latin typeface="Helvetica Neue"/>
              <a:cs typeface="Helvetica Neue"/>
            </a:endParaRPr>
          </a:p>
          <a:p>
            <a:r>
              <a:rPr lang="en-US" sz="1200" b="1" dirty="0" smtClean="0">
                <a:latin typeface="Helvetica Neue"/>
                <a:cs typeface="Helvetica Neue"/>
              </a:rPr>
              <a:t>Slide 7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Permission Image – </a:t>
            </a:r>
            <a:r>
              <a:rPr lang="en-US" sz="1200" dirty="0" smtClean="0">
                <a:latin typeface="Helvetica Neue"/>
                <a:cs typeface="Helvetica Neue"/>
                <a:hlinkClick r:id="rId4"/>
              </a:rPr>
              <a:t>http://mobile.twitter.com</a:t>
            </a:r>
            <a:endParaRPr lang="en-US" sz="1200" dirty="0" smtClean="0">
              <a:latin typeface="Helvetica Neue"/>
              <a:cs typeface="Helvetica Neue"/>
            </a:endParaRPr>
          </a:p>
          <a:p>
            <a:r>
              <a:rPr lang="en-US" sz="1200" b="1" dirty="0" smtClean="0">
                <a:latin typeface="Helvetica Neue"/>
                <a:cs typeface="Helvetica Neue"/>
              </a:rPr>
              <a:t>Slide 10</a:t>
            </a:r>
          </a:p>
          <a:p>
            <a:r>
              <a:rPr lang="en-US" sz="1200" dirty="0">
                <a:latin typeface="Helvetica Neue"/>
                <a:cs typeface="Helvetica Neue"/>
              </a:rPr>
              <a:t>Document Image - </a:t>
            </a:r>
            <a:r>
              <a:rPr lang="en-US" sz="1200" dirty="0">
                <a:latin typeface="Helvetica Neue"/>
                <a:cs typeface="Helvetica Neue"/>
                <a:hlinkClick r:id="rId5"/>
              </a:rPr>
              <a:t>http://icons.iconarchive.com/icons/visualpharm/icons8-metro-style/512/Very-Basic-Document-</a:t>
            </a:r>
            <a:r>
              <a:rPr lang="en-US" sz="1200" dirty="0" smtClean="0">
                <a:latin typeface="Helvetica Neue"/>
                <a:cs typeface="Helvetica Neue"/>
                <a:hlinkClick r:id="rId5"/>
              </a:rPr>
              <a:t>icon.png</a:t>
            </a:r>
            <a:endParaRPr lang="en-US" sz="1200" dirty="0" smtClean="0">
              <a:latin typeface="Helvetica Neue"/>
              <a:cs typeface="Helvetica Neue"/>
            </a:endParaRPr>
          </a:p>
          <a:p>
            <a:r>
              <a:rPr lang="en-US" sz="1200" b="1" dirty="0" smtClean="0">
                <a:latin typeface="Helvetica Neue"/>
                <a:cs typeface="Helvetica Neue"/>
              </a:rPr>
              <a:t>Slide 13,14,15</a:t>
            </a:r>
          </a:p>
          <a:p>
            <a:r>
              <a:rPr lang="en-US" sz="1200" dirty="0" smtClean="0">
                <a:latin typeface="Helvetica Neue"/>
                <a:cs typeface="Helvetica Neue"/>
                <a:hlinkClick r:id="rId6"/>
              </a:rPr>
              <a:t>http://twitter.com</a:t>
            </a:r>
            <a:endParaRPr lang="en-US" sz="1200" dirty="0" smtClean="0">
              <a:latin typeface="Helvetica Neue"/>
              <a:cs typeface="Helvetica Neue"/>
            </a:endParaRPr>
          </a:p>
          <a:p>
            <a:r>
              <a:rPr lang="en-US" sz="1200" b="1" dirty="0" smtClean="0">
                <a:latin typeface="Helvetica Neue"/>
                <a:cs typeface="Helvetica Neue"/>
              </a:rPr>
              <a:t>Slide 17,18,19</a:t>
            </a:r>
          </a:p>
          <a:p>
            <a:r>
              <a:rPr lang="en-US" sz="1200" dirty="0" smtClean="0">
                <a:latin typeface="Helvetica Neue"/>
                <a:cs typeface="Helvetica Neue"/>
                <a:hlinkClick r:id="rId7"/>
              </a:rPr>
              <a:t>http://mapbox.com</a:t>
            </a:r>
            <a:r>
              <a:rPr lang="en-US" sz="1200" dirty="0" smtClean="0">
                <a:latin typeface="Helvetica Neue"/>
                <a:cs typeface="Helvetica Neue"/>
              </a:rPr>
              <a:t> and Will Potter</a:t>
            </a:r>
          </a:p>
          <a:p>
            <a:r>
              <a:rPr lang="en-US" sz="1200" b="1" dirty="0" smtClean="0">
                <a:latin typeface="Helvetica Neue"/>
                <a:cs typeface="Helvetica Neue"/>
              </a:rPr>
              <a:t>Slide 21,22,24,25</a:t>
            </a:r>
          </a:p>
          <a:p>
            <a:r>
              <a:rPr lang="en-US" sz="1200" dirty="0" smtClean="0">
                <a:latin typeface="Helvetica Neue"/>
                <a:cs typeface="Helvetica Neue"/>
                <a:hlinkClick r:id="rId6"/>
              </a:rPr>
              <a:t>http://twitter.com</a:t>
            </a:r>
            <a:r>
              <a:rPr lang="en-US" sz="1200" dirty="0" smtClean="0">
                <a:latin typeface="Helvetica Neue"/>
                <a:cs typeface="Helvetica Neue"/>
              </a:rPr>
              <a:t> </a:t>
            </a:r>
          </a:p>
          <a:p>
            <a:r>
              <a:rPr lang="en-US" sz="1200" b="1" dirty="0" smtClean="0">
                <a:latin typeface="Helvetica Neue"/>
                <a:cs typeface="Helvetica Neue"/>
              </a:rPr>
              <a:t>Slide 34</a:t>
            </a:r>
          </a:p>
          <a:p>
            <a:r>
              <a:rPr lang="en-US" sz="1200" dirty="0" smtClean="0">
                <a:latin typeface="Helvetica Neue"/>
                <a:cs typeface="Helvetica Neue"/>
                <a:hlinkClick r:id="rId6"/>
              </a:rPr>
              <a:t>http://twitter.com</a:t>
            </a:r>
            <a:endParaRPr lang="en-US" sz="1200" dirty="0" smtClean="0">
              <a:latin typeface="Helvetica Neue"/>
              <a:cs typeface="Helvetica Neue"/>
            </a:endParaRPr>
          </a:p>
          <a:p>
            <a:endParaRPr lang="en-US" sz="1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1325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pic>
        <p:nvPicPr>
          <p:cNvPr id="3" name="Picture 2" descr="twi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93" y="2849038"/>
            <a:ext cx="1890649" cy="1537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6917" y="2849038"/>
            <a:ext cx="6864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smtClean="0">
                <a:latin typeface="Helvetica Neue"/>
                <a:cs typeface="Helvetica Neue"/>
              </a:rPr>
              <a:t>+</a:t>
            </a:r>
            <a:endParaRPr lang="en-US" sz="7000" dirty="0">
              <a:latin typeface="Helvetica Neue"/>
              <a:cs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4977" y="2849038"/>
            <a:ext cx="1539575" cy="1537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Helvetica Neue"/>
                <a:cs typeface="Helvetica Neue"/>
              </a:rPr>
              <a:t>ML</a:t>
            </a:r>
            <a:endParaRPr lang="en-US" sz="6000" dirty="0">
              <a:latin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6370" y="2849038"/>
            <a:ext cx="6864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smtClean="0">
                <a:latin typeface="Helvetica Neue"/>
                <a:cs typeface="Helvetica Neue"/>
              </a:rPr>
              <a:t>=</a:t>
            </a:r>
            <a:endParaRPr lang="en-US" sz="7000" dirty="0">
              <a:latin typeface="Helvetica Neue"/>
              <a:cs typeface="Helvetica Neue"/>
            </a:endParaRPr>
          </a:p>
        </p:txBody>
      </p:sp>
      <p:pic>
        <p:nvPicPr>
          <p:cNvPr id="11" name="Picture 10" descr="map_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77" y="2585672"/>
            <a:ext cx="2657409" cy="2056819"/>
          </a:xfrm>
          <a:prstGeom prst="rect">
            <a:avLst/>
          </a:prstGeom>
        </p:spPr>
      </p:pic>
      <p:pic>
        <p:nvPicPr>
          <p:cNvPr id="12" name="Picture 11" descr="twi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033" y="3454323"/>
            <a:ext cx="362496" cy="2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9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Geolocation</a:t>
            </a:r>
            <a:endParaRPr lang="en-US" dirty="0"/>
          </a:p>
        </p:txBody>
      </p:sp>
      <p:pic>
        <p:nvPicPr>
          <p:cNvPr id="5" name="Picture 4" descr="sample_twe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2359246"/>
            <a:ext cx="7416800" cy="180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68858" y="4438883"/>
            <a:ext cx="86062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000" dirty="0" smtClean="0">
                <a:latin typeface="Helvetica Neue"/>
                <a:cs typeface="Helvetica Neue"/>
              </a:rPr>
              <a:t>Contains embedded Latitude/Longitude</a:t>
            </a:r>
            <a:endParaRPr lang="en-US" sz="3000" dirty="0">
              <a:latin typeface="Helvetica Neue"/>
              <a:cs typeface="Helvetica Neu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04668" y="3444018"/>
            <a:ext cx="1647465" cy="274606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2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858" y="4344833"/>
            <a:ext cx="86062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000" dirty="0" smtClean="0">
                <a:latin typeface="Helvetica Neue"/>
                <a:cs typeface="Helvetica Neue"/>
              </a:rPr>
              <a:t>at any given moment are geotagged</a:t>
            </a:r>
            <a:endParaRPr lang="en-US" sz="3000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858" y="1560037"/>
            <a:ext cx="860628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0" dirty="0" smtClean="0">
                <a:solidFill>
                  <a:srgbClr val="539FD8"/>
                </a:solidFill>
                <a:latin typeface="Helvetica Neue"/>
                <a:cs typeface="Helvetica Neue"/>
              </a:rPr>
              <a:t>~2%</a:t>
            </a:r>
            <a:endParaRPr lang="en-US" sz="15000" dirty="0">
              <a:solidFill>
                <a:srgbClr val="539FD8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044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pic>
        <p:nvPicPr>
          <p:cNvPr id="3" name="Picture 2" descr="request_lo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1441295"/>
            <a:ext cx="71501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89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364" y="617077"/>
            <a:ext cx="7791273" cy="596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rgbClr val="539FD8"/>
                </a:solidFill>
                <a:latin typeface="Helvetica Neue"/>
                <a:cs typeface="Helvetica Neue"/>
              </a:rPr>
              <a:t>241</a:t>
            </a:r>
            <a:r>
              <a:rPr lang="en-US" sz="3000" dirty="0" smtClean="0">
                <a:latin typeface="Helvetica Neue"/>
                <a:cs typeface="Helvetica Neue"/>
              </a:rPr>
              <a:t> million monthly active users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rgbClr val="539FD8"/>
                </a:solidFill>
                <a:latin typeface="Helvetica Neue"/>
                <a:cs typeface="Helvetica Neue"/>
              </a:rPr>
              <a:t>500</a:t>
            </a:r>
            <a:r>
              <a:rPr lang="en-US" sz="3000" dirty="0" smtClean="0">
                <a:latin typeface="Helvetica Neue"/>
                <a:cs typeface="Helvetica Neue"/>
              </a:rPr>
              <a:t> million tweets per day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rgbClr val="539FD8"/>
                </a:solidFill>
                <a:latin typeface="Helvetica Neue"/>
                <a:cs typeface="Helvetica Neue"/>
              </a:rPr>
              <a:t>Ad</a:t>
            </a:r>
            <a:r>
              <a:rPr lang="en-US" sz="3000" dirty="0" smtClean="0">
                <a:latin typeface="Helvetica Neue"/>
                <a:cs typeface="Helvetica Neue"/>
              </a:rPr>
              <a:t> Revenue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rgbClr val="539FD8"/>
                </a:solidFill>
                <a:latin typeface="Helvetica Neue"/>
                <a:cs typeface="Helvetica Neue"/>
              </a:rPr>
              <a:t>Data </a:t>
            </a:r>
            <a:r>
              <a:rPr lang="en-US" sz="3000" dirty="0" smtClean="0">
                <a:latin typeface="Helvetica Neue"/>
                <a:cs typeface="Helvetica Neue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4156414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6364" y="1019871"/>
            <a:ext cx="7791273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dirty="0" smtClean="0">
                <a:latin typeface="Helvetica Neue"/>
                <a:cs typeface="Helvetica Neue"/>
              </a:rPr>
              <a:t>Design a text classification system</a:t>
            </a:r>
          </a:p>
          <a:p>
            <a:pPr>
              <a:lnSpc>
                <a:spcPct val="120000"/>
              </a:lnSpc>
            </a:pPr>
            <a:endParaRPr lang="en-US" sz="3000" dirty="0">
              <a:latin typeface="Helvetica Neue"/>
              <a:cs typeface="Helvetica Neue"/>
            </a:endParaRPr>
          </a:p>
          <a:p>
            <a:pPr>
              <a:lnSpc>
                <a:spcPct val="120000"/>
              </a:lnSpc>
            </a:pPr>
            <a:r>
              <a:rPr lang="en-US" sz="3000" dirty="0" smtClean="0">
                <a:latin typeface="Helvetica Neue"/>
                <a:cs typeface="Helvetica Neue"/>
              </a:rPr>
              <a:t>Train on lots of geotagged tweets and look for similarities between tweets that don’t have locations</a:t>
            </a:r>
          </a:p>
          <a:p>
            <a:pPr>
              <a:lnSpc>
                <a:spcPct val="120000"/>
              </a:lnSpc>
            </a:pPr>
            <a:endParaRPr lang="en-US" sz="3000" dirty="0">
              <a:latin typeface="Helvetica Neue"/>
              <a:cs typeface="Helvetica Neue"/>
            </a:endParaRPr>
          </a:p>
          <a:p>
            <a:pPr>
              <a:lnSpc>
                <a:spcPct val="120000"/>
              </a:lnSpc>
            </a:pPr>
            <a:endParaRPr lang="en-US" sz="3000" dirty="0" smtClean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5873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537</Words>
  <Application>Microsoft Macintosh PowerPoint</Application>
  <PresentationFormat>On-screen Show (4:3)</PresentationFormat>
  <Paragraphs>191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Can you guess where I am? Geolocation through Text Classification</vt:lpstr>
      <vt:lpstr>Goal</vt:lpstr>
      <vt:lpstr>Goal</vt:lpstr>
      <vt:lpstr>Goal</vt:lpstr>
      <vt:lpstr>Geolocation</vt:lpstr>
      <vt:lpstr>Why</vt:lpstr>
      <vt:lpstr>Why</vt:lpstr>
      <vt:lpstr>Why</vt:lpstr>
      <vt:lpstr>Plan</vt:lpstr>
      <vt:lpstr>Text Classification</vt:lpstr>
      <vt:lpstr>Data</vt:lpstr>
      <vt:lpstr>Data</vt:lpstr>
      <vt:lpstr>Text Classification</vt:lpstr>
      <vt:lpstr>Features</vt:lpstr>
      <vt:lpstr>Labels</vt:lpstr>
      <vt:lpstr>Labeling</vt:lpstr>
      <vt:lpstr>Labeling</vt:lpstr>
      <vt:lpstr>Labeling</vt:lpstr>
      <vt:lpstr>Labeling</vt:lpstr>
      <vt:lpstr>Classification</vt:lpstr>
      <vt:lpstr>Feature Extraction</vt:lpstr>
      <vt:lpstr>Feature Extraction</vt:lpstr>
      <vt:lpstr>Preprocessing</vt:lpstr>
      <vt:lpstr>Preprocessing</vt:lpstr>
      <vt:lpstr>Preprocessing</vt:lpstr>
      <vt:lpstr>Baseline</vt:lpstr>
      <vt:lpstr>Classification</vt:lpstr>
      <vt:lpstr>Classification</vt:lpstr>
      <vt:lpstr>Classification</vt:lpstr>
      <vt:lpstr>Labeling</vt:lpstr>
      <vt:lpstr>Labeling</vt:lpstr>
      <vt:lpstr>Preprocessing</vt:lpstr>
      <vt:lpstr>Difficulties</vt:lpstr>
      <vt:lpstr>Further Work</vt:lpstr>
      <vt:lpstr>Thanks</vt:lpstr>
      <vt:lpstr>Questions?</vt:lpstr>
      <vt:lpstr>Images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Potter</dc:creator>
  <cp:lastModifiedBy>Will Potter</cp:lastModifiedBy>
  <cp:revision>57</cp:revision>
  <dcterms:created xsi:type="dcterms:W3CDTF">2014-05-05T15:50:34Z</dcterms:created>
  <dcterms:modified xsi:type="dcterms:W3CDTF">2014-05-08T20:15:59Z</dcterms:modified>
</cp:coreProperties>
</file>