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6" r:id="rId3"/>
    <p:sldId id="257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70" r:id="rId14"/>
    <p:sldId id="278" r:id="rId15"/>
    <p:sldId id="277" r:id="rId16"/>
    <p:sldId id="269" r:id="rId17"/>
    <p:sldId id="271" r:id="rId18"/>
    <p:sldId id="272" r:id="rId19"/>
    <p:sldId id="273" r:id="rId20"/>
    <p:sldId id="274" r:id="rId21"/>
    <p:sldId id="280" r:id="rId22"/>
    <p:sldId id="281" r:id="rId23"/>
    <p:sldId id="282" r:id="rId24"/>
    <p:sldId id="276" r:id="rId25"/>
    <p:sldId id="275" r:id="rId26"/>
    <p:sldId id="279" r:id="rId27"/>
    <p:sldId id="284" r:id="rId28"/>
    <p:sldId id="283" r:id="rId29"/>
    <p:sldId id="285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39FD8"/>
    <a:srgbClr val="008B9C"/>
    <a:srgbClr val="009C9C"/>
    <a:srgbClr val="7BC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86" autoAdjust="0"/>
  </p:normalViewPr>
  <p:slideViewPr>
    <p:cSldViewPr snapToGrid="0" snapToObjects="1">
      <p:cViewPr varScale="1">
        <p:scale>
          <a:sx n="103" d="100"/>
          <a:sy n="103" d="100"/>
        </p:scale>
        <p:origin x="-2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52BD2-F46D-3248-BA18-EB736C2B6CFD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CF622-360E-EA40-A189-EF09BC2F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CF622-360E-EA40-A189-EF09BC2FE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33" y="214842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3" y="489161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5/8/2014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B607-348B-1949-9FAF-F03FACD15860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639-2CE3-F34E-9E88-AFE4DE4B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09366" cy="7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EC3EB607-348B-1949-9FAF-F03FACD15860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AFB54639-2CE3-F34E-9E88-AFE4DE4B7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500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.com" TargetMode="External"/><Relationship Id="rId4" Type="http://schemas.openxmlformats.org/officeDocument/2006/relationships/hyperlink" Target="http://mobile.twitter.com" TargetMode="External"/><Relationship Id="rId5" Type="http://schemas.openxmlformats.org/officeDocument/2006/relationships/hyperlink" Target="http://icons.iconarchive.com/icons/visualpharm/icons8-metro-style/512/Very-Basic-Document-icon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.twimg.com/Twitter_logo_blue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765" y="560152"/>
            <a:ext cx="8351946" cy="1470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rgbClr val="539FD8"/>
                </a:solidFill>
              </a:rPr>
              <a:t>Can you guess where I am?</a:t>
            </a:r>
            <a:br>
              <a:rPr lang="en-US" sz="5000" dirty="0" smtClean="0">
                <a:solidFill>
                  <a:srgbClr val="539FD8"/>
                </a:solidFill>
              </a:rPr>
            </a:br>
            <a:r>
              <a:rPr lang="en-US" sz="5000" dirty="0" smtClean="0">
                <a:solidFill>
                  <a:srgbClr val="539FD8"/>
                </a:solidFill>
              </a:rPr>
              <a:t>Geolocation through Text Classification</a:t>
            </a:r>
            <a:endParaRPr lang="en-US" sz="5000" dirty="0">
              <a:solidFill>
                <a:srgbClr val="539FD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65" y="4915973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Will Potter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Advised by David </a:t>
            </a:r>
            <a:r>
              <a:rPr lang="en-US" sz="2800" dirty="0" err="1" smtClean="0">
                <a:solidFill>
                  <a:schemeClr val="tx1"/>
                </a:solidFill>
              </a:rPr>
              <a:t>Kauchak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Spring 2014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6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364" y="1019871"/>
            <a:ext cx="779127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Design a text classification system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Helvetica Neue"/>
              <a:cs typeface="Helvetica Neue"/>
            </a:endParaRP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Train on lots of geotagged tweets and look for similarities between tweets that don’t have locations</a:t>
            </a:r>
          </a:p>
          <a:p>
            <a:pPr>
              <a:lnSpc>
                <a:spcPct val="120000"/>
              </a:lnSpc>
            </a:pPr>
            <a:endParaRPr lang="en-US" sz="3000" dirty="0">
              <a:latin typeface="Helvetica Neue"/>
              <a:cs typeface="Helvetica Neue"/>
            </a:endParaRPr>
          </a:p>
          <a:p>
            <a:pPr>
              <a:lnSpc>
                <a:spcPct val="120000"/>
              </a:lnSpc>
            </a:pPr>
            <a:endParaRPr lang="en-US" sz="3000" dirty="0" smtClean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87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pic>
        <p:nvPicPr>
          <p:cNvPr id="4" name="Picture 3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1" y="1893073"/>
            <a:ext cx="1634224" cy="1634224"/>
          </a:xfrm>
          <a:prstGeom prst="rect">
            <a:avLst/>
          </a:prstGeom>
        </p:spPr>
      </p:pic>
      <p:pic>
        <p:nvPicPr>
          <p:cNvPr id="7" name="Picture 6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0" y="1893073"/>
            <a:ext cx="1634224" cy="1634224"/>
          </a:xfrm>
          <a:prstGeom prst="rect">
            <a:avLst/>
          </a:prstGeom>
        </p:spPr>
      </p:pic>
      <p:pic>
        <p:nvPicPr>
          <p:cNvPr id="8" name="Picture 7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6" y="1893073"/>
            <a:ext cx="1634224" cy="1634224"/>
          </a:xfrm>
          <a:prstGeom prst="rect">
            <a:avLst/>
          </a:prstGeom>
        </p:spPr>
      </p:pic>
      <p:pic>
        <p:nvPicPr>
          <p:cNvPr id="9" name="Picture 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1" y="3779434"/>
            <a:ext cx="1634224" cy="1634224"/>
          </a:xfrm>
          <a:prstGeom prst="rect">
            <a:avLst/>
          </a:prstGeom>
        </p:spPr>
      </p:pic>
      <p:pic>
        <p:nvPicPr>
          <p:cNvPr id="10" name="Picture 9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0" y="3779434"/>
            <a:ext cx="1634224" cy="1634224"/>
          </a:xfrm>
          <a:prstGeom prst="rect">
            <a:avLst/>
          </a:prstGeom>
        </p:spPr>
      </p:pic>
      <p:pic>
        <p:nvPicPr>
          <p:cNvPr id="11" name="Picture 10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6" y="3779434"/>
            <a:ext cx="1634224" cy="1634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987" y="2007481"/>
            <a:ext cx="37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1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5243" y="2007481"/>
            <a:ext cx="35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4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5718" y="3893842"/>
            <a:ext cx="37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1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36974" y="3893842"/>
            <a:ext cx="35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4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0353" y="3924620"/>
            <a:ext cx="355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4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4964" y="2007481"/>
            <a:ext cx="3828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539FD8"/>
                </a:solidFill>
                <a:latin typeface="Helvetica Neue"/>
                <a:cs typeface="Helvetica Neue"/>
              </a:rPr>
              <a:t>2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165678" y="3115539"/>
            <a:ext cx="1478203" cy="1018892"/>
          </a:xfrm>
          <a:prstGeom prst="rightArrow">
            <a:avLst>
              <a:gd name="adj1" fmla="val 31935"/>
              <a:gd name="adj2" fmla="val 69002"/>
            </a:avLst>
          </a:prstGeom>
          <a:solidFill>
            <a:srgbClr val="539F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6" y="2752061"/>
            <a:ext cx="1634224" cy="16342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56818" y="2869317"/>
            <a:ext cx="37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539FD8"/>
                </a:solidFill>
                <a:latin typeface="Helvetica Neue"/>
                <a:cs typeface="Helvetica Neue"/>
              </a:rPr>
              <a:t>?</a:t>
            </a:r>
            <a:endParaRPr lang="en-US" sz="2600" b="1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304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7521" y="1123412"/>
            <a:ext cx="67633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Feb. 13, 2014</a:t>
            </a:r>
            <a:r>
              <a:rPr lang="en-US" sz="3000" dirty="0" smtClean="0">
                <a:latin typeface="Helvetica Neue"/>
                <a:cs typeface="Helvetica Neue"/>
              </a:rPr>
              <a:t> collection date</a:t>
            </a:r>
          </a:p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144,546</a:t>
            </a:r>
            <a:r>
              <a:rPr lang="en-US" sz="3000" dirty="0" smtClean="0">
                <a:solidFill>
                  <a:srgbClr val="000000"/>
                </a:solidFill>
                <a:latin typeface="Helvetica Neue"/>
                <a:cs typeface="Helvetica Neue"/>
              </a:rPr>
              <a:t> geotagged tweets</a:t>
            </a:r>
          </a:p>
          <a:p>
            <a:r>
              <a:rPr lang="en-US" sz="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84,860</a:t>
            </a:r>
            <a:r>
              <a:rPr lang="en-US" sz="3000" dirty="0" smtClean="0">
                <a:solidFill>
                  <a:srgbClr val="000000"/>
                </a:solidFill>
                <a:latin typeface="Helvetica Neue"/>
                <a:cs typeface="Helvetica Neue"/>
              </a:rPr>
              <a:t> unique users</a:t>
            </a:r>
          </a:p>
          <a:p>
            <a:endParaRPr lang="en-US" sz="3000" dirty="0">
              <a:solidFill>
                <a:srgbClr val="000000"/>
              </a:solidFill>
              <a:latin typeface="Helvetica Neue"/>
              <a:cs typeface="Helvetica Neue"/>
            </a:endParaRPr>
          </a:p>
          <a:p>
            <a:endParaRPr lang="en-US" sz="3000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753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_geo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76"/>
            <a:ext cx="74676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_geo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76"/>
            <a:ext cx="74676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8668" y="2967272"/>
            <a:ext cx="6081752" cy="464018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_geo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176"/>
            <a:ext cx="7467600" cy="1739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48668" y="3431290"/>
            <a:ext cx="1856278" cy="29306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0193" y="1135622"/>
            <a:ext cx="57836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Helvetica Neue"/>
                <a:cs typeface="Helvetica Neue"/>
              </a:rPr>
              <a:t>(42.354792, -</a:t>
            </a:r>
            <a:r>
              <a:rPr lang="en-US" sz="4000" dirty="0" smtClean="0">
                <a:latin typeface="Helvetica Neue"/>
                <a:cs typeface="Helvetica Neue"/>
              </a:rPr>
              <a:t>71.065793)</a:t>
            </a:r>
          </a:p>
          <a:p>
            <a:pPr algn="ctr"/>
            <a:r>
              <a:rPr lang="en-US" sz="4000" dirty="0" smtClean="0">
                <a:latin typeface="Helvetica Neue"/>
                <a:cs typeface="Helvetica Neue"/>
              </a:rPr>
              <a:t>to</a:t>
            </a:r>
            <a:endParaRPr lang="en-US" sz="4000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2895" y="2600941"/>
            <a:ext cx="6338211" cy="3822041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000" dirty="0" smtClean="0">
                <a:solidFill>
                  <a:srgbClr val="000000"/>
                </a:solidFill>
                <a:latin typeface="Helvetica"/>
                <a:cs typeface="Helvetica"/>
              </a:rPr>
              <a:t>USA</a:t>
            </a:r>
            <a:endParaRPr lang="en-US" sz="3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8135" y="3358025"/>
            <a:ext cx="5432971" cy="3064958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rgbClr val="000000"/>
                </a:solidFill>
                <a:latin typeface="Helvetica"/>
                <a:cs typeface="Helvetica"/>
              </a:rPr>
              <a:t>Massachusetts</a:t>
            </a:r>
            <a:endParaRPr lang="en-US" sz="24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3440" y="3931940"/>
            <a:ext cx="3747666" cy="2491042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 smtClean="0">
                <a:solidFill>
                  <a:srgbClr val="000000"/>
                </a:solidFill>
                <a:latin typeface="Helvetica"/>
                <a:cs typeface="Helvetica"/>
              </a:rPr>
              <a:t>Suffolk County</a:t>
            </a:r>
            <a:endParaRPr lang="en-US" sz="2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78038" y="4701233"/>
            <a:ext cx="2563067" cy="1721749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Boston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9273" y="5446104"/>
            <a:ext cx="1341833" cy="976878"/>
          </a:xfrm>
          <a:prstGeom prst="rect">
            <a:avLst/>
          </a:prstGeom>
          <a:noFill/>
          <a:ln w="38100" cmpd="sng">
            <a:solidFill>
              <a:srgbClr val="539FD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Beacon Hill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7950" y="59313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3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759" y="2797605"/>
            <a:ext cx="1697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1 degree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x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1 degree</a:t>
            </a:r>
            <a:endParaRPr lang="en-US" sz="3000" dirty="0">
              <a:latin typeface="Helvetica Neue"/>
              <a:cs typeface="Helvetica Neue"/>
            </a:endParaRPr>
          </a:p>
        </p:txBody>
      </p:sp>
      <p:pic>
        <p:nvPicPr>
          <p:cNvPr id="8" name="Picture 7" descr="grid_zo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" r="8802" b="8940"/>
          <a:stretch/>
        </p:blipFill>
        <p:spPr>
          <a:xfrm>
            <a:off x="3353674" y="873339"/>
            <a:ext cx="5141477" cy="54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707" y="2586936"/>
            <a:ext cx="21440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539FD8"/>
                </a:solidFill>
                <a:latin typeface="Helvetica Neue"/>
                <a:cs typeface="Helvetica Neue"/>
              </a:rPr>
              <a:t>51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State-Level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Labels </a:t>
            </a:r>
          </a:p>
          <a:p>
            <a:pPr algn="ctr"/>
            <a:endParaRPr lang="en-US" sz="3000" dirty="0">
              <a:latin typeface="Helvetica Neue"/>
              <a:cs typeface="Helvetica Neue"/>
            </a:endParaRPr>
          </a:p>
        </p:txBody>
      </p:sp>
      <p:pic>
        <p:nvPicPr>
          <p:cNvPr id="3" name="Picture 2" descr="state_z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88" y="1837020"/>
            <a:ext cx="5559057" cy="36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0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pic>
        <p:nvPicPr>
          <p:cNvPr id="3" name="Picture 2" descr="county_zo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9" r="24243"/>
          <a:stretch/>
        </p:blipFill>
        <p:spPr>
          <a:xfrm>
            <a:off x="3519983" y="1294544"/>
            <a:ext cx="4760565" cy="4610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73" y="2586936"/>
            <a:ext cx="247910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539FD8"/>
                </a:solidFill>
                <a:latin typeface="Helvetica Neue"/>
                <a:cs typeface="Helvetica Neue"/>
              </a:rPr>
              <a:t>2570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County-Level</a:t>
            </a:r>
          </a:p>
          <a:p>
            <a:pPr algn="ctr"/>
            <a:r>
              <a:rPr lang="en-US" sz="3000" dirty="0" smtClean="0">
                <a:latin typeface="Helvetica Neue"/>
                <a:cs typeface="Helvetica Neue"/>
              </a:rPr>
              <a:t>Labels </a:t>
            </a:r>
          </a:p>
          <a:p>
            <a:pPr algn="ctr"/>
            <a:endParaRPr lang="en-US" sz="3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838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900" y="2072036"/>
            <a:ext cx="8606285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To predict the location of 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text-based media </a:t>
            </a:r>
          </a:p>
          <a:p>
            <a:pPr algn="ctr">
              <a:lnSpc>
                <a:spcPct val="120000"/>
              </a:lnSpc>
            </a:pPr>
            <a:r>
              <a:rPr lang="en-US" sz="4000" dirty="0" smtClean="0">
                <a:latin typeface="Helvetica Neue"/>
                <a:cs typeface="Helvetica Neue"/>
              </a:rPr>
              <a:t>based on its content </a:t>
            </a:r>
            <a:endParaRPr lang="en-US" sz="4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750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318" y="2428811"/>
            <a:ext cx="6109365" cy="228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Multinomial Naïve Bayes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Bernoulli Naïve Bayes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4000" dirty="0" smtClean="0">
                <a:latin typeface="Helvetica Neue"/>
                <a:cs typeface="Helvetica Neue"/>
              </a:rPr>
              <a:t>K-Nearest Neighbor</a:t>
            </a:r>
            <a:endParaRPr lang="en-US" sz="4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608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Multinomial 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0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Bernoulli 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0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K-Nearest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2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Picture 3" descr="feature_extraction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71010"/>
            <a:ext cx="762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 descr="4sq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30" y="1843212"/>
            <a:ext cx="7632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802" y="2761693"/>
            <a:ext cx="863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Outline Process HERE!</a:t>
            </a:r>
          </a:p>
          <a:p>
            <a:endParaRPr lang="en-US" dirty="0"/>
          </a:p>
          <a:p>
            <a:r>
              <a:rPr lang="en-US" dirty="0" smtClean="0"/>
              <a:t>Briefly mention </a:t>
            </a:r>
            <a:r>
              <a:rPr lang="en-US" dirty="0" err="1" smtClean="0"/>
              <a:t>vectorization</a:t>
            </a:r>
            <a:r>
              <a:rPr lang="en-US" dirty="0" smtClean="0"/>
              <a:t>…not that important because I didn’t really experiment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3" name="Picture 2" descr="postprocess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00745"/>
            <a:ext cx="77470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 descr="postproces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214609"/>
            <a:ext cx="7708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4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9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9857" y="1814586"/>
            <a:ext cx="7173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/>
                <a:cs typeface="Helvetica Neue"/>
              </a:rPr>
              <a:t>“The Empire State Building is red, white and blue tonight!”</a:t>
            </a:r>
            <a:endParaRPr lang="en-US" sz="2800" dirty="0"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857" y="4280043"/>
            <a:ext cx="717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/>
                <a:cs typeface="Helvetica Neue"/>
              </a:rPr>
              <a:t>“Just arrived in San Francisco for the week”</a:t>
            </a: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969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182" y="873339"/>
            <a:ext cx="86419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Helvetica Neue"/>
                <a:cs typeface="Helvetica Neue"/>
              </a:rPr>
              <a:t>Slide 2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Twitter Image - </a:t>
            </a:r>
            <a:r>
              <a:rPr lang="en-US" sz="1200" dirty="0" smtClean="0">
                <a:latin typeface="Helvetica Neue"/>
                <a:cs typeface="Helvetica Neue"/>
                <a:hlinkClick r:id="rId2"/>
              </a:rPr>
              <a:t>https</a:t>
            </a:r>
            <a:r>
              <a:rPr lang="en-US" sz="1200" dirty="0">
                <a:latin typeface="Helvetica Neue"/>
                <a:cs typeface="Helvetica Neue"/>
                <a:hlinkClick r:id="rId2"/>
              </a:rPr>
              <a:t>://g.twimg.com/</a:t>
            </a:r>
            <a:r>
              <a:rPr lang="en-US" sz="1200" dirty="0" smtClean="0">
                <a:latin typeface="Helvetica Neue"/>
                <a:cs typeface="Helvetica Neue"/>
                <a:hlinkClick r:id="rId2"/>
              </a:rPr>
              <a:t>Twitter_logo_blue.png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dirty="0" smtClean="0">
                <a:latin typeface="Helvetica Neue"/>
                <a:cs typeface="Helvetica Neue"/>
              </a:rPr>
              <a:t>Map Image – </a:t>
            </a:r>
            <a:r>
              <a:rPr lang="en-US" sz="1200" dirty="0" smtClean="0">
                <a:latin typeface="Helvetica Neue"/>
                <a:cs typeface="Helvetica Neue"/>
                <a:hlinkClick r:id="rId3"/>
              </a:rPr>
              <a:t>http://maps.google.com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7</a:t>
            </a:r>
          </a:p>
          <a:p>
            <a:r>
              <a:rPr lang="en-US" sz="1200" dirty="0" smtClean="0">
                <a:latin typeface="Helvetica Neue"/>
                <a:cs typeface="Helvetica Neue"/>
              </a:rPr>
              <a:t>Permission Image – </a:t>
            </a:r>
            <a:r>
              <a:rPr lang="en-US" sz="1200" dirty="0" smtClean="0">
                <a:latin typeface="Helvetica Neue"/>
                <a:cs typeface="Helvetica Neue"/>
                <a:hlinkClick r:id="rId4"/>
              </a:rPr>
              <a:t>http://mobile.twitter.com</a:t>
            </a:r>
            <a:endParaRPr lang="en-US" sz="1200" dirty="0" smtClean="0">
              <a:latin typeface="Helvetica Neue"/>
              <a:cs typeface="Helvetica Neue"/>
            </a:endParaRPr>
          </a:p>
          <a:p>
            <a:r>
              <a:rPr lang="en-US" sz="1200" b="1" dirty="0" smtClean="0">
                <a:latin typeface="Helvetica Neue"/>
                <a:cs typeface="Helvetica Neue"/>
              </a:rPr>
              <a:t>Slide 11</a:t>
            </a:r>
          </a:p>
          <a:p>
            <a:r>
              <a:rPr lang="en-US" sz="1200" dirty="0">
                <a:latin typeface="Helvetica Neue"/>
                <a:cs typeface="Helvetica Neue"/>
              </a:rPr>
              <a:t>Document Image - </a:t>
            </a:r>
            <a:r>
              <a:rPr lang="en-US" sz="1200" dirty="0">
                <a:latin typeface="Helvetica Neue"/>
                <a:cs typeface="Helvetica Neue"/>
                <a:hlinkClick r:id="rId5"/>
              </a:rPr>
              <a:t>http://icons.iconarchive.com/icons/visualpharm/icons8-metro-style/512/Very-Basic-Document-</a:t>
            </a:r>
            <a:r>
              <a:rPr lang="en-US" sz="1200" dirty="0" smtClean="0">
                <a:latin typeface="Helvetica Neue"/>
                <a:cs typeface="Helvetica Neue"/>
                <a:hlinkClick r:id="rId5"/>
              </a:rPr>
              <a:t>icon.png</a:t>
            </a:r>
            <a:endParaRPr lang="en-US" sz="1200" dirty="0" smtClean="0">
              <a:latin typeface="Helvetica Neue"/>
              <a:cs typeface="Helvetica Neue"/>
            </a:endParaRPr>
          </a:p>
          <a:p>
            <a:endParaRPr lang="en-US" sz="1200" dirty="0" smtClean="0">
              <a:latin typeface="Helvetica Neue"/>
              <a:cs typeface="Helvetica Neue"/>
            </a:endParaRPr>
          </a:p>
          <a:p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325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3" name="Picture 2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3" y="2849038"/>
            <a:ext cx="1890649" cy="1537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6917" y="2849038"/>
            <a:ext cx="686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Helvetica Neue"/>
                <a:cs typeface="Helvetica Neue"/>
              </a:rPr>
              <a:t>+</a:t>
            </a:r>
            <a:endParaRPr lang="en-US" sz="7000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4977" y="2849038"/>
            <a:ext cx="1539575" cy="1537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Helvetica Neue"/>
                <a:cs typeface="Helvetica Neue"/>
              </a:rPr>
              <a:t>ML</a:t>
            </a:r>
            <a:endParaRPr lang="en-US" sz="6000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6370" y="2849038"/>
            <a:ext cx="686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>
                <a:latin typeface="Helvetica Neue"/>
                <a:cs typeface="Helvetica Neue"/>
              </a:rPr>
              <a:t>=</a:t>
            </a:r>
            <a:endParaRPr lang="en-US" sz="7000" dirty="0">
              <a:latin typeface="Helvetica Neue"/>
              <a:cs typeface="Helvetica Neue"/>
            </a:endParaRPr>
          </a:p>
        </p:txBody>
      </p:sp>
      <p:pic>
        <p:nvPicPr>
          <p:cNvPr id="11" name="Picture 10" descr="map_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77" y="2585672"/>
            <a:ext cx="2657409" cy="2056819"/>
          </a:xfrm>
          <a:prstGeom prst="rect">
            <a:avLst/>
          </a:prstGeom>
        </p:spPr>
      </p:pic>
      <p:pic>
        <p:nvPicPr>
          <p:cNvPr id="12" name="Picture 11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33" y="3454323"/>
            <a:ext cx="362496" cy="2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5" name="Picture 4" descr="sample_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359246"/>
            <a:ext cx="7416800" cy="180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68858" y="4438883"/>
            <a:ext cx="8606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Contains embedded Latitude/Longitude</a:t>
            </a:r>
            <a:endParaRPr lang="en-US" sz="3000" dirty="0"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4668" y="3444018"/>
            <a:ext cx="1647465" cy="27460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2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858" y="4344833"/>
            <a:ext cx="8606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at any given moment are geotagged</a:t>
            </a:r>
            <a:endParaRPr lang="en-US" sz="30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58" y="1560037"/>
            <a:ext cx="860628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~2%</a:t>
            </a:r>
            <a:endParaRPr lang="en-US" sz="15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4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pic>
        <p:nvPicPr>
          <p:cNvPr id="3" name="Picture 2" descr="request_lo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441295"/>
            <a:ext cx="7150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364" y="617077"/>
            <a:ext cx="7791273" cy="5960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241</a:t>
            </a:r>
            <a:r>
              <a:rPr lang="en-US" sz="3000" dirty="0" smtClean="0">
                <a:latin typeface="Helvetica Neue"/>
                <a:cs typeface="Helvetica Neue"/>
              </a:rPr>
              <a:t> million monthly active users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500</a:t>
            </a:r>
            <a:r>
              <a:rPr lang="en-US" sz="3000" dirty="0" smtClean="0">
                <a:latin typeface="Helvetica Neue"/>
                <a:cs typeface="Helvetica Neue"/>
              </a:rPr>
              <a:t> million tweets per day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Ad</a:t>
            </a:r>
            <a:r>
              <a:rPr lang="en-US" sz="3000" dirty="0" smtClean="0">
                <a:latin typeface="Helvetica Neue"/>
                <a:cs typeface="Helvetica Neue"/>
              </a:rPr>
              <a:t> Revenue</a:t>
            </a:r>
          </a:p>
          <a:p>
            <a:pPr>
              <a:lnSpc>
                <a:spcPct val="120000"/>
              </a:lnSpc>
            </a:pPr>
            <a:r>
              <a:rPr lang="en-US" sz="8000" dirty="0" smtClean="0">
                <a:solidFill>
                  <a:srgbClr val="539FD8"/>
                </a:solidFill>
                <a:latin typeface="Helvetica Neue"/>
                <a:cs typeface="Helvetica Neue"/>
              </a:rPr>
              <a:t>Data </a:t>
            </a:r>
            <a:r>
              <a:rPr lang="en-US" sz="3000" dirty="0" smtClean="0">
                <a:latin typeface="Helvetica Neue"/>
                <a:cs typeface="Helvetica Neue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15641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82" y="114452"/>
            <a:ext cx="8109366" cy="758887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858" y="4503576"/>
            <a:ext cx="8606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 smtClean="0">
                <a:latin typeface="Helvetica Neue"/>
                <a:cs typeface="Helvetica Neue"/>
              </a:rPr>
              <a:t>at any given moment are geotagged</a:t>
            </a:r>
            <a:endParaRPr lang="en-US" sz="3000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858" y="1718780"/>
            <a:ext cx="860628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0" dirty="0" smtClean="0">
                <a:solidFill>
                  <a:srgbClr val="539FD8"/>
                </a:solidFill>
                <a:latin typeface="Helvetica Neue"/>
                <a:cs typeface="Helvetica Neue"/>
              </a:rPr>
              <a:t>~2%</a:t>
            </a:r>
            <a:endParaRPr lang="en-US" sz="15000" dirty="0">
              <a:solidFill>
                <a:srgbClr val="539FD8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221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294</Words>
  <Application>Microsoft Macintosh PowerPoint</Application>
  <PresentationFormat>On-screen Show (4:3)</PresentationFormat>
  <Paragraphs>93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Can you guess where I am? Geolocation through Text Classification</vt:lpstr>
      <vt:lpstr>Goal</vt:lpstr>
      <vt:lpstr>Goal</vt:lpstr>
      <vt:lpstr>Goal</vt:lpstr>
      <vt:lpstr>Geolocation</vt:lpstr>
      <vt:lpstr>Why</vt:lpstr>
      <vt:lpstr>Why</vt:lpstr>
      <vt:lpstr>Why</vt:lpstr>
      <vt:lpstr>Why</vt:lpstr>
      <vt:lpstr>Plan</vt:lpstr>
      <vt:lpstr>Text Classification</vt:lpstr>
      <vt:lpstr>Data</vt:lpstr>
      <vt:lpstr>Text Classification</vt:lpstr>
      <vt:lpstr>Features</vt:lpstr>
      <vt:lpstr>Labels</vt:lpstr>
      <vt:lpstr>Labeling</vt:lpstr>
      <vt:lpstr>Labeling</vt:lpstr>
      <vt:lpstr>Labeling</vt:lpstr>
      <vt:lpstr>Labeling</vt:lpstr>
      <vt:lpstr>Classification</vt:lpstr>
      <vt:lpstr>Multinomial Naïve Bayes</vt:lpstr>
      <vt:lpstr>Bernoulli Naïve Bayes</vt:lpstr>
      <vt:lpstr>K-Nearest Neighbor</vt:lpstr>
      <vt:lpstr>Feature Extraction</vt:lpstr>
      <vt:lpstr>Feature Extraction</vt:lpstr>
      <vt:lpstr>Feature Extraction</vt:lpstr>
      <vt:lpstr>Feature Extraction</vt:lpstr>
      <vt:lpstr>Feature Extraction</vt:lpstr>
      <vt:lpstr>Results</vt:lpstr>
      <vt:lpstr>Images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Potter</dc:creator>
  <cp:lastModifiedBy>Will Potter</cp:lastModifiedBy>
  <cp:revision>30</cp:revision>
  <dcterms:created xsi:type="dcterms:W3CDTF">2014-05-05T15:50:34Z</dcterms:created>
  <dcterms:modified xsi:type="dcterms:W3CDTF">2014-05-07T18:29:35Z</dcterms:modified>
</cp:coreProperties>
</file>