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65" r:id="rId4"/>
    <p:sldId id="266" r:id="rId5"/>
    <p:sldId id="259" r:id="rId6"/>
    <p:sldId id="258" r:id="rId7"/>
    <p:sldId id="25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7"/>
  </p:normalViewPr>
  <p:slideViewPr>
    <p:cSldViewPr snapToGrid="0" snapToObjects="1">
      <p:cViewPr>
        <p:scale>
          <a:sx n="100" d="100"/>
          <a:sy n="100" d="100"/>
        </p:scale>
        <p:origin x="-1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2B731-5C69-154F-8EE7-DA373BC96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516791-E737-6D4C-BB43-929F7E6E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17214-B02A-9947-997D-C6B5F5A7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5FB58-AA08-784B-99F4-9540116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6D0F6-0924-4E46-A0FC-2AD57B7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5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DA7C-9815-AF47-97A7-8C403EE9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0A705D-69F6-9A48-BD00-EB108F38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65C09-2167-FE4C-B045-7E990251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B04BA-7ADC-1E40-BFCD-81961A2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BBCDC-8A12-FC4C-B1AA-38F6E2F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60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EE381-2A3B-BF4D-A67D-000398746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E64422-2084-9D46-8CAD-22FC1B6F2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E2C81-D084-E84A-99BE-2472B3D8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36B4B-F1BB-DE4F-8093-E53F794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8CD66-D962-FA48-B5B0-3356D81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9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5B66F-F6AC-3C4F-9C58-DF932EE1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0C722-3EE1-6447-AE83-42D44497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F5802-EC8E-E447-85C5-EA8B926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FB5B8-CE81-2B4E-9974-BACD08A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6E563-E5B1-0D47-A2B8-1602F6AC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93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8F88C-A621-364C-A674-1C9ACE39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6042A3-2C6A-4A40-B590-46FA6598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FB418-4E88-DA4A-9F61-D4DECB64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D7980-ACAE-8B41-8453-FDDE994E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C197F-E50E-7849-BF09-351B1844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92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426D9-9D4D-9045-891D-618A1519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EB211-4A02-4F4F-BAFB-63994F7C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35D28-6A81-1944-BD95-C9D94FF7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F9AE5-FFCC-134C-A605-BBE8F89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EDB3FE-7C46-3141-9E53-7AD1EC92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012B39-1915-6D4E-BA57-B743F720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1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C1F02-7452-124B-BFDD-05CF4614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785F4A-9414-C14D-88C3-1FA33788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2173B-90D7-5B41-A3B9-C9D2BAB0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7F446-17D3-574A-9055-1D54B37F1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0148A9-1679-1940-A5D6-0DBD2B805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765F9-4183-0E4F-BE77-DFCC6FAE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6B64E5-6258-D243-B514-5C6EBD7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541C8B-845E-C74C-9FA3-14F78529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8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AC5C-D061-124B-BAAB-440C5D61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874A1-14DA-0547-8C45-08CE6E05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E7331-8C93-FE4D-89D9-6B1623F0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DFEA8B-6D04-C141-BD1B-47FB9C3F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1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DE4ADA-56DA-1843-AEF5-DC6A8132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564637-2F37-8C43-B072-FA6D3108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864E91-2839-6045-8A24-7D53A2B6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67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9636-5F71-7B42-8559-4A1C736A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F494A-99F3-6F42-98D9-DA4591D4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AF39A5-8BA5-1848-84B4-E55D7FF36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51847-5F9F-2142-85D1-B6329C97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7E8F5-34B1-7F4F-8649-A01C0B27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B34A9-F907-8340-908E-B38D1C87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5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43EC0-94F1-1C41-9BEF-B46D56AF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02E9C9-8597-084D-B218-13312DC34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1D548-3116-DF47-AC4F-A7E468689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FABCE7-19B5-3B43-82D8-BC8B8D95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4B546-A1A4-0242-B843-C96F8DAB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CE5D19-10FF-A344-BA80-5B51E197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295D28-A877-404C-9B01-FB085B33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F57C4-1998-3C43-9939-93E8DB3C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A33F2-A34C-CD47-A7D7-0DAD22A41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25A4-78CF-8348-88FB-62C8994DF39B}" type="datetimeFigureOut">
              <a:rPr lang="es-ES" smtClean="0"/>
              <a:t>11/7/21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67598-E065-7548-B88F-FDD53F7A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173FC-AEAE-C245-9B56-68E06119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335B-1D14-0640-88DA-A49A9DB18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28F68B7-DD4A-C84E-9B7D-2ACD089FE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79246"/>
              </p:ext>
            </p:extLst>
          </p:nvPr>
        </p:nvGraphicFramePr>
        <p:xfrm>
          <a:off x="1295400" y="541020"/>
          <a:ext cx="913279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05">
                  <a:extLst>
                    <a:ext uri="{9D8B030D-6E8A-4147-A177-3AD203B41FA5}">
                      <a16:colId xmlns:a16="http://schemas.microsoft.com/office/drawing/2014/main" val="226029444"/>
                    </a:ext>
                  </a:extLst>
                </a:gridCol>
                <a:gridCol w="1945767">
                  <a:extLst>
                    <a:ext uri="{9D8B030D-6E8A-4147-A177-3AD203B41FA5}">
                      <a16:colId xmlns:a16="http://schemas.microsoft.com/office/drawing/2014/main" val="3784017680"/>
                    </a:ext>
                  </a:extLst>
                </a:gridCol>
                <a:gridCol w="1614094">
                  <a:extLst>
                    <a:ext uri="{9D8B030D-6E8A-4147-A177-3AD203B41FA5}">
                      <a16:colId xmlns:a16="http://schemas.microsoft.com/office/drawing/2014/main" val="2680058973"/>
                    </a:ext>
                  </a:extLst>
                </a:gridCol>
                <a:gridCol w="780606">
                  <a:extLst>
                    <a:ext uri="{9D8B030D-6E8A-4147-A177-3AD203B41FA5}">
                      <a16:colId xmlns:a16="http://schemas.microsoft.com/office/drawing/2014/main" val="2112897910"/>
                    </a:ext>
                  </a:extLst>
                </a:gridCol>
                <a:gridCol w="677904">
                  <a:extLst>
                    <a:ext uri="{9D8B030D-6E8A-4147-A177-3AD203B41FA5}">
                      <a16:colId xmlns:a16="http://schemas.microsoft.com/office/drawing/2014/main" val="838361125"/>
                    </a:ext>
                  </a:extLst>
                </a:gridCol>
                <a:gridCol w="1016572">
                  <a:extLst>
                    <a:ext uri="{9D8B030D-6E8A-4147-A177-3AD203B41FA5}">
                      <a16:colId xmlns:a16="http://schemas.microsoft.com/office/drawing/2014/main" val="92615713"/>
                    </a:ext>
                  </a:extLst>
                </a:gridCol>
                <a:gridCol w="1787842">
                  <a:extLst>
                    <a:ext uri="{9D8B030D-6E8A-4147-A177-3AD203B41FA5}">
                      <a16:colId xmlns:a16="http://schemas.microsoft.com/office/drawing/2014/main" val="423582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Compuesto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Ionizable (Si/No)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Conf..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Átomos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Átomos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Números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57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Sertraline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5 6 38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08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3-methylpenatane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37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Phenylcylcidine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16 44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7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Y-G16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3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1 2 3 17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2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Diethyleter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5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Bisphenol</a:t>
                      </a:r>
                      <a:r>
                        <a:rPr lang="es-ES" dirty="0"/>
                        <a:t>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78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Alovudine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7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Nalidixic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Acid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COO-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12 13 14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Ribavirin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47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Granisetron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43 48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56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Salycilic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Acid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COO-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69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Zalcitabine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9 29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7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BBB_315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Y-G20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NH</a:t>
                      </a:r>
                      <a:r>
                        <a:rPr lang="es-ES" baseline="-25000" dirty="0"/>
                        <a:t>3</a:t>
                      </a:r>
                      <a:r>
                        <a:rPr lang="es-E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1 2 3 24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4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Salycilic</a:t>
            </a:r>
            <a:r>
              <a:rPr lang="es-ES" sz="2400" b="1" dirty="0"/>
              <a:t> </a:t>
            </a:r>
            <a:r>
              <a:rPr lang="es-ES" sz="2400" b="1" dirty="0" err="1"/>
              <a:t>Acid</a:t>
            </a:r>
            <a:r>
              <a:rPr lang="es-ES" sz="2400" b="1" dirty="0"/>
              <a:t> (BBB_299)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280667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411130" y="1280667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11612B6C-51EA-3A43-B710-1DD04FF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25" y="2089855"/>
            <a:ext cx="2724150" cy="2678289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7DF371B-BE2B-D84F-AA86-AA4BAFDA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57" y="2089855"/>
            <a:ext cx="2724307" cy="26782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D2BF204-4C47-B244-B0FF-1E12AB0ED6C9}"/>
              </a:ext>
            </a:extLst>
          </p:cNvPr>
          <p:cNvSpPr txBox="1"/>
          <p:nvPr/>
        </p:nvSpPr>
        <p:spPr>
          <a:xfrm>
            <a:off x="8728682" y="2361684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-1</a:t>
            </a:r>
          </a:p>
        </p:txBody>
      </p:sp>
    </p:spTree>
    <p:extLst>
      <p:ext uri="{BB962C8B-B14F-4D97-AF65-F5344CB8AC3E}">
        <p14:creationId xmlns:p14="http://schemas.microsoft.com/office/powerpoint/2010/main" val="249242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298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Zalcitabine</a:t>
            </a:r>
            <a:r>
              <a:rPr lang="es-ES" sz="2400" b="1" dirty="0"/>
              <a:t> (BBB_304)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280667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411130" y="1280667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7" name="Imagen 6" descr="Imagen que contiene Gráfico radial&#10;&#10;Descripción generada automáticamente">
            <a:extLst>
              <a:ext uri="{FF2B5EF4-FFF2-40B4-BE49-F238E27FC236}">
                <a16:creationId xmlns:a16="http://schemas.microsoft.com/office/drawing/2014/main" id="{66CE9722-E781-B943-90FD-AA8234E9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5" y="2165350"/>
            <a:ext cx="2539847" cy="3092450"/>
          </a:xfrm>
          <a:prstGeom prst="rect">
            <a:avLst/>
          </a:prstGeom>
        </p:spPr>
      </p:pic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B489CE9-B90E-6B47-BB92-8E729208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49" y="2089150"/>
            <a:ext cx="2311421" cy="309244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A82402-1BB8-B44A-BA3A-9426EED2936F}"/>
              </a:ext>
            </a:extLst>
          </p:cNvPr>
          <p:cNvSpPr txBox="1"/>
          <p:nvPr/>
        </p:nvSpPr>
        <p:spPr>
          <a:xfrm>
            <a:off x="8934353" y="2564884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65550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Y-G20 (BBB_315)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8058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411130" y="18058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C1E84EF9-DB46-3343-9831-A435525A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69" y="2369256"/>
            <a:ext cx="3219450" cy="1669344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5E39D5E0-B403-F347-B043-7AE34595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22" y="2175228"/>
            <a:ext cx="3408219" cy="2057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89AFF52-3783-0542-89BD-39B38079C1A9}"/>
              </a:ext>
            </a:extLst>
          </p:cNvPr>
          <p:cNvSpPr txBox="1"/>
          <p:nvPr/>
        </p:nvSpPr>
        <p:spPr>
          <a:xfrm>
            <a:off x="8832753" y="3059668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296973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251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Sertraline</a:t>
            </a:r>
            <a:r>
              <a:rPr lang="es-ES" sz="2400" b="1" dirty="0"/>
              <a:t> (BBB_2)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888162" y="1288496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8" name="Imagen 7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B9BB02A-6823-4543-9268-AA11D378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14" y="2000250"/>
            <a:ext cx="2679700" cy="3886200"/>
          </a:xfrm>
          <a:prstGeom prst="rect">
            <a:avLst/>
          </a:prstGeom>
        </p:spPr>
      </p:pic>
      <p:pic>
        <p:nvPicPr>
          <p:cNvPr id="10" name="Imagen 9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72C8954E-5F4C-9B4E-99CA-6567DA77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045255"/>
            <a:ext cx="2832100" cy="38481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A01CFB-DB71-8C47-9663-1863D8C1DBB7}"/>
              </a:ext>
            </a:extLst>
          </p:cNvPr>
          <p:cNvSpPr txBox="1"/>
          <p:nvPr/>
        </p:nvSpPr>
        <p:spPr>
          <a:xfrm>
            <a:off x="9240532" y="2209800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321288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Phenycyclidine</a:t>
            </a:r>
            <a:r>
              <a:rPr lang="es-ES" sz="2400" b="1" dirty="0"/>
              <a:t> (BBB_65)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720639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411130" y="1720639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36B8EF9B-62A4-9242-9147-2942C521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12" y="2089971"/>
            <a:ext cx="3059275" cy="2678057"/>
          </a:xfrm>
          <a:prstGeom prst="rect">
            <a:avLst/>
          </a:prstGeom>
        </p:spPr>
      </p:pic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190F1F5C-59E6-FB47-8FAD-4F3FE68C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35" y="2089971"/>
            <a:ext cx="3149600" cy="26532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3840FF-F4BF-9D41-B021-50B50B72E2D2}"/>
              </a:ext>
            </a:extLst>
          </p:cNvPr>
          <p:cNvSpPr txBox="1"/>
          <p:nvPr/>
        </p:nvSpPr>
        <p:spPr>
          <a:xfrm>
            <a:off x="6522732" y="4743270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103622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217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Y-G16 (BBB_87)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2627327" y="1632398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642699" y="1632398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3" name="Imagen 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F0489EA-3D9B-8F41-864C-2D525405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2001730"/>
            <a:ext cx="3403600" cy="2119420"/>
          </a:xfrm>
          <a:prstGeom prst="rect">
            <a:avLst/>
          </a:prstGeom>
        </p:spPr>
      </p:pic>
      <p:pic>
        <p:nvPicPr>
          <p:cNvPr id="8" name="Imagen 7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5087D217-4285-4C49-8065-54157D76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7" y="2001730"/>
            <a:ext cx="3295650" cy="22004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DC1B78-7BD6-CD47-8891-A779C64A37A7}"/>
              </a:ext>
            </a:extLst>
          </p:cNvPr>
          <p:cNvSpPr txBox="1"/>
          <p:nvPr/>
        </p:nvSpPr>
        <p:spPr>
          <a:xfrm>
            <a:off x="8910332" y="3429000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19932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Bisphenol</a:t>
            </a:r>
            <a:r>
              <a:rPr lang="es-ES" sz="2400" b="1" dirty="0"/>
              <a:t> A (BBB_212)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2110644" y="1586468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454044" y="1586468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13C2F97-03DE-A04F-8D50-7DD1709B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2" y="1955800"/>
            <a:ext cx="4343400" cy="2946400"/>
          </a:xfrm>
          <a:prstGeom prst="rect">
            <a:avLst/>
          </a:prstGeom>
        </p:spPr>
      </p:pic>
      <p:pic>
        <p:nvPicPr>
          <p:cNvPr id="9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7E2F95D7-52D6-D841-931B-B39326DA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5800"/>
            <a:ext cx="4191000" cy="2794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DD0C81-3146-364D-9EC7-3C4B89CD5635}"/>
              </a:ext>
            </a:extLst>
          </p:cNvPr>
          <p:cNvSpPr txBox="1"/>
          <p:nvPr/>
        </p:nvSpPr>
        <p:spPr>
          <a:xfrm>
            <a:off x="6203741" y="4380468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-1</a:t>
            </a:r>
          </a:p>
        </p:txBody>
      </p:sp>
    </p:spTree>
    <p:extLst>
      <p:ext uri="{BB962C8B-B14F-4D97-AF65-F5344CB8AC3E}">
        <p14:creationId xmlns:p14="http://schemas.microsoft.com/office/powerpoint/2010/main" val="341222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288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Alovudine</a:t>
            </a:r>
            <a:r>
              <a:rPr lang="es-ES" sz="2400" b="1" dirty="0"/>
              <a:t> (BBB_277)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356207" y="1288496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4195762" y="1295401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FFD18B0F-CD2E-2442-8DFB-9C5A1F6A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4" y="1780000"/>
            <a:ext cx="2514600" cy="3924300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40EB4CC9-238C-3145-A6E2-488595BB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2" y="1849850"/>
            <a:ext cx="2857500" cy="37846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57EB0C4-1542-864C-8905-B64DB2B52B3D}"/>
              </a:ext>
            </a:extLst>
          </p:cNvPr>
          <p:cNvSpPr txBox="1"/>
          <p:nvPr/>
        </p:nvSpPr>
        <p:spPr>
          <a:xfrm>
            <a:off x="6718985" y="2495370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-1</a:t>
            </a:r>
          </a:p>
        </p:txBody>
      </p:sp>
    </p:spTree>
    <p:extLst>
      <p:ext uri="{BB962C8B-B14F-4D97-AF65-F5344CB8AC3E}">
        <p14:creationId xmlns:p14="http://schemas.microsoft.com/office/powerpoint/2010/main" val="289883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Nalidixic</a:t>
            </a:r>
            <a:r>
              <a:rPr lang="es-ES" sz="2400" b="1" dirty="0"/>
              <a:t> </a:t>
            </a:r>
            <a:r>
              <a:rPr lang="es-ES" sz="2400" b="1" dirty="0" err="1"/>
              <a:t>Acid</a:t>
            </a:r>
            <a:r>
              <a:rPr lang="es-ES" sz="2400" b="1" dirty="0"/>
              <a:t> (BBB_282)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280667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538130" y="1299337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12" name="Imagen 11" descr="Diagrama, Esquemático&#10;&#10;Descripción generada automáticamente">
            <a:extLst>
              <a:ext uri="{FF2B5EF4-FFF2-40B4-BE49-F238E27FC236}">
                <a16:creationId xmlns:a16="http://schemas.microsoft.com/office/drawing/2014/main" id="{0810D8E3-A77A-504F-9FEA-5F885C52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8" y="1897500"/>
            <a:ext cx="3386112" cy="2661974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9E67287D-89AE-094E-8DCE-0D0CB7488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92" y="1772240"/>
            <a:ext cx="2556680" cy="2065306"/>
          </a:xfrm>
          <a:prstGeom prst="rect">
            <a:avLst/>
          </a:prstGeom>
        </p:spPr>
      </p:pic>
      <p:pic>
        <p:nvPicPr>
          <p:cNvPr id="16" name="Imagen 15" descr="Diagrama, Esquemático&#10;&#10;Descripción generada automáticamente">
            <a:extLst>
              <a:ext uri="{FF2B5EF4-FFF2-40B4-BE49-F238E27FC236}">
                <a16:creationId xmlns:a16="http://schemas.microsoft.com/office/drawing/2014/main" id="{F54BA988-2CB7-314F-86DE-8D161AA9D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92" y="4061803"/>
            <a:ext cx="2677224" cy="2204773"/>
          </a:xfrm>
          <a:prstGeom prst="rect">
            <a:avLst/>
          </a:prstGeom>
        </p:spPr>
      </p:pic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E15FEF50-20C5-8D42-AF97-B3CB2A655350}"/>
              </a:ext>
            </a:extLst>
          </p:cNvPr>
          <p:cNvSpPr/>
          <p:nvPr/>
        </p:nvSpPr>
        <p:spPr>
          <a:xfrm>
            <a:off x="6538130" y="1772240"/>
            <a:ext cx="3157015" cy="2289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E8F524-8CD3-9245-AD86-8388DB1C67F5}"/>
              </a:ext>
            </a:extLst>
          </p:cNvPr>
          <p:cNvSpPr txBox="1"/>
          <p:nvPr/>
        </p:nvSpPr>
        <p:spPr>
          <a:xfrm>
            <a:off x="9917894" y="27323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5.77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D73312E-477A-4543-BF62-CAF9FF92EBEF}"/>
              </a:ext>
            </a:extLst>
          </p:cNvPr>
          <p:cNvSpPr txBox="1"/>
          <p:nvPr/>
        </p:nvSpPr>
        <p:spPr>
          <a:xfrm>
            <a:off x="9917894" y="497952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4.66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BA0B8F-BC6D-3849-87A5-0F62C90C3BF5}"/>
              </a:ext>
            </a:extLst>
          </p:cNvPr>
          <p:cNvSpPr txBox="1"/>
          <p:nvPr/>
        </p:nvSpPr>
        <p:spPr>
          <a:xfrm>
            <a:off x="9927507" y="1772240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-1</a:t>
            </a:r>
          </a:p>
        </p:txBody>
      </p:sp>
    </p:spTree>
    <p:extLst>
      <p:ext uri="{BB962C8B-B14F-4D97-AF65-F5344CB8AC3E}">
        <p14:creationId xmlns:p14="http://schemas.microsoft.com/office/powerpoint/2010/main" val="11083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2717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Ribavirin</a:t>
            </a:r>
            <a:r>
              <a:rPr lang="es-ES" sz="2400" b="1" dirty="0"/>
              <a:t> (BBB_285)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280667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5953930" y="1280667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3" name="Imagen 2" descr="Gráfico, Gráfico radial&#10;&#10;Descripción generada automáticamente">
            <a:extLst>
              <a:ext uri="{FF2B5EF4-FFF2-40B4-BE49-F238E27FC236}">
                <a16:creationId xmlns:a16="http://schemas.microsoft.com/office/drawing/2014/main" id="{8CDC8855-FCC9-0F42-9FB0-A715C71C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64" y="1897500"/>
            <a:ext cx="2504746" cy="33945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556725-FB7F-0048-AB9F-A80DB568789E}"/>
              </a:ext>
            </a:extLst>
          </p:cNvPr>
          <p:cNvSpPr txBox="1"/>
          <p:nvPr/>
        </p:nvSpPr>
        <p:spPr>
          <a:xfrm>
            <a:off x="5402747" y="1795900"/>
            <a:ext cx="6027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indicamos rango 2 a 12 –&gt; “No Ionizable </a:t>
            </a:r>
            <a:r>
              <a:rPr lang="es-ES" dirty="0" err="1"/>
              <a:t>atoms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”</a:t>
            </a:r>
          </a:p>
          <a:p>
            <a:r>
              <a:rPr lang="es-ES" dirty="0"/>
              <a:t>Si indicamos rango de 0 a 14 </a:t>
            </a:r>
            <a:r>
              <a:rPr lang="es-ES" dirty="0">
                <a:sym typeface="Wingdings" pitchFamily="2" charset="2"/>
              </a:rPr>
              <a:t> Salen 9 </a:t>
            </a:r>
            <a:r>
              <a:rPr lang="es-ES" dirty="0" err="1">
                <a:sym typeface="Wingdings" pitchFamily="2" charset="2"/>
              </a:rPr>
              <a:t>microestados</a:t>
            </a:r>
            <a:r>
              <a:rPr lang="es-ES" dirty="0">
                <a:sym typeface="Wingdings" pitchFamily="2" charset="2"/>
              </a:rPr>
              <a:t> (4 descartables)</a:t>
            </a:r>
            <a:endParaRPr lang="es-ES" dirty="0"/>
          </a:p>
        </p:txBody>
      </p:sp>
      <p:pic>
        <p:nvPicPr>
          <p:cNvPr id="9" name="Imagen 8" descr="Gráfico, Gráfico radial&#10;&#10;Descripción generada automáticamente">
            <a:extLst>
              <a:ext uri="{FF2B5EF4-FFF2-40B4-BE49-F238E27FC236}">
                <a16:creationId xmlns:a16="http://schemas.microsoft.com/office/drawing/2014/main" id="{E6DD2776-9C9B-934E-A150-2736155D8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47" y="3013250"/>
            <a:ext cx="2181635" cy="2717800"/>
          </a:xfrm>
          <a:prstGeom prst="rect">
            <a:avLst/>
          </a:prstGeom>
        </p:spPr>
      </p:pic>
      <p:pic>
        <p:nvPicPr>
          <p:cNvPr id="11" name="Imagen 10" descr="Gráfico, Gráfico radial&#10;&#10;Descripción generada automáticamente">
            <a:extLst>
              <a:ext uri="{FF2B5EF4-FFF2-40B4-BE49-F238E27FC236}">
                <a16:creationId xmlns:a16="http://schemas.microsoft.com/office/drawing/2014/main" id="{59CEECAF-6971-844A-88A7-E8E763DE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82" y="2932271"/>
            <a:ext cx="2181635" cy="2879758"/>
          </a:xfrm>
          <a:prstGeom prst="rect">
            <a:avLst/>
          </a:prstGeom>
        </p:spPr>
      </p:pic>
      <p:pic>
        <p:nvPicPr>
          <p:cNvPr id="15" name="Imagen 14" descr="Gráfico, Gráfico radial&#10;&#10;Descripción generada automáticamente">
            <a:extLst>
              <a:ext uri="{FF2B5EF4-FFF2-40B4-BE49-F238E27FC236}">
                <a16:creationId xmlns:a16="http://schemas.microsoft.com/office/drawing/2014/main" id="{C5F2B218-090B-384E-8C68-FDF812AFF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335" y="2938422"/>
            <a:ext cx="2181635" cy="28736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F51375A-5E4F-5C44-B62A-7DC63E9C890D}"/>
              </a:ext>
            </a:extLst>
          </p:cNvPr>
          <p:cNvSpPr txBox="1"/>
          <p:nvPr/>
        </p:nvSpPr>
        <p:spPr>
          <a:xfrm>
            <a:off x="5256994" y="58404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11.88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5A34085-B822-7F40-9895-645038C7036B}"/>
              </a:ext>
            </a:extLst>
          </p:cNvPr>
          <p:cNvSpPr txBox="1"/>
          <p:nvPr/>
        </p:nvSpPr>
        <p:spPr>
          <a:xfrm>
            <a:off x="7464632" y="58404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12.56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810CDB-752D-A54B-9AEB-86AE75922836}"/>
              </a:ext>
            </a:extLst>
          </p:cNvPr>
          <p:cNvSpPr txBox="1"/>
          <p:nvPr/>
        </p:nvSpPr>
        <p:spPr>
          <a:xfrm>
            <a:off x="9672270" y="58120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13.97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12DC2ED3-667B-6B4F-AAA1-4D61B823E584}"/>
              </a:ext>
            </a:extLst>
          </p:cNvPr>
          <p:cNvSpPr/>
          <p:nvPr/>
        </p:nvSpPr>
        <p:spPr>
          <a:xfrm>
            <a:off x="4577247" y="2719230"/>
            <a:ext cx="2146817" cy="3490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D53FBD1-06F2-6943-BDD2-DC850A6BB885}"/>
              </a:ext>
            </a:extLst>
          </p:cNvPr>
          <p:cNvSpPr txBox="1"/>
          <p:nvPr/>
        </p:nvSpPr>
        <p:spPr>
          <a:xfrm>
            <a:off x="5174915" y="6324290"/>
            <a:ext cx="95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-1</a:t>
            </a:r>
          </a:p>
        </p:txBody>
      </p:sp>
    </p:spTree>
    <p:extLst>
      <p:ext uri="{BB962C8B-B14F-4D97-AF65-F5344CB8AC3E}">
        <p14:creationId xmlns:p14="http://schemas.microsoft.com/office/powerpoint/2010/main" val="956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EC81D2-80ED-1B4F-8FFA-CD59438CE8BA}"/>
              </a:ext>
            </a:extLst>
          </p:cNvPr>
          <p:cNvSpPr txBox="1"/>
          <p:nvPr/>
        </p:nvSpPr>
        <p:spPr>
          <a:xfrm>
            <a:off x="971550" y="571501"/>
            <a:ext cx="3095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Granisetrón</a:t>
            </a:r>
            <a:r>
              <a:rPr lang="es-ES" sz="2400" b="1" dirty="0"/>
              <a:t> (BBB_286)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73B777-1C3F-244B-ADF7-44C9F70F3FFB}"/>
              </a:ext>
            </a:extLst>
          </p:cNvPr>
          <p:cNvSpPr txBox="1"/>
          <p:nvPr/>
        </p:nvSpPr>
        <p:spPr>
          <a:xfrm>
            <a:off x="1878027" y="1280667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Neutra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5F728-A654-6D48-8ADE-5A1CFDFF4303}"/>
              </a:ext>
            </a:extLst>
          </p:cNvPr>
          <p:cNvSpPr txBox="1"/>
          <p:nvPr/>
        </p:nvSpPr>
        <p:spPr>
          <a:xfrm>
            <a:off x="6411130" y="1280667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Forma Ionizada Más Probable</a:t>
            </a:r>
          </a:p>
        </p:txBody>
      </p:sp>
      <p:pic>
        <p:nvPicPr>
          <p:cNvPr id="8" name="Imagen 7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9F8EDBB-A393-5747-AE2D-326A9AA7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35150"/>
            <a:ext cx="4267200" cy="3022600"/>
          </a:xfrm>
          <a:prstGeom prst="rect">
            <a:avLst/>
          </a:prstGeom>
        </p:spPr>
      </p:pic>
      <p:pic>
        <p:nvPicPr>
          <p:cNvPr id="12" name="Imagen 11" descr="Forma, Polígono&#10;&#10;Descripción generada automáticamente">
            <a:extLst>
              <a:ext uri="{FF2B5EF4-FFF2-40B4-BE49-F238E27FC236}">
                <a16:creationId xmlns:a16="http://schemas.microsoft.com/office/drawing/2014/main" id="{07B358D1-45CF-AF41-841D-49326540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80" y="1835150"/>
            <a:ext cx="4254500" cy="31877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8F0926F-0A05-F546-8F5A-743945DF405B}"/>
              </a:ext>
            </a:extLst>
          </p:cNvPr>
          <p:cNvSpPr txBox="1"/>
          <p:nvPr/>
        </p:nvSpPr>
        <p:spPr>
          <a:xfrm>
            <a:off x="8807115" y="4838184"/>
            <a:ext cx="99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Carga +1</a:t>
            </a:r>
          </a:p>
        </p:txBody>
      </p:sp>
    </p:spTree>
    <p:extLst>
      <p:ext uri="{BB962C8B-B14F-4D97-AF65-F5344CB8AC3E}">
        <p14:creationId xmlns:p14="http://schemas.microsoft.com/office/powerpoint/2010/main" val="810778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369</Words>
  <Application>Microsoft Macintosh PowerPoint</Application>
  <PresentationFormat>Panorámica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Viayna Gaza</dc:creator>
  <cp:lastModifiedBy>Antonio Viayna Gaza</cp:lastModifiedBy>
  <cp:revision>30</cp:revision>
  <dcterms:created xsi:type="dcterms:W3CDTF">2021-07-11T09:40:32Z</dcterms:created>
  <dcterms:modified xsi:type="dcterms:W3CDTF">2021-07-11T15:16:24Z</dcterms:modified>
</cp:coreProperties>
</file>